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412776"/>
            <a:ext cx="5105400" cy="286816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dirty="0" smtClean="0"/>
              <a:t>Приемы коррекции</a:t>
            </a:r>
            <a:br>
              <a:rPr lang="ru-RU" sz="4900" b="1" dirty="0" smtClean="0"/>
            </a:br>
            <a:r>
              <a:rPr lang="ru-RU" sz="4900" b="1" dirty="0" smtClean="0"/>
              <a:t> свистящих звуков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ЗВУК</a:t>
            </a:r>
            <a:r>
              <a:rPr lang="ru-RU" sz="3600" dirty="0" smtClean="0"/>
              <a:t> </a:t>
            </a:r>
            <a:r>
              <a:rPr lang="ru-RU" sz="3600" b="1" dirty="0" smtClean="0"/>
              <a:t>[С]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085184"/>
            <a:ext cx="6400800" cy="1489720"/>
          </a:xfrm>
        </p:spPr>
        <p:txBody>
          <a:bodyPr>
            <a:normAutofit/>
          </a:bodyPr>
          <a:lstStyle/>
          <a:p>
            <a:pPr algn="r"/>
            <a:endParaRPr lang="ru-RU" sz="2000" dirty="0" smtClean="0">
              <a:solidFill>
                <a:schemeClr val="tx1"/>
              </a:solidFill>
            </a:endParaRPr>
          </a:p>
          <a:p>
            <a:pPr algn="r"/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Учитель-логопед, </a:t>
            </a:r>
            <a:r>
              <a:rPr lang="ru-RU" sz="2000" dirty="0" err="1" smtClean="0">
                <a:solidFill>
                  <a:schemeClr val="tx1"/>
                </a:solidFill>
              </a:rPr>
              <a:t>д</a:t>
            </a:r>
            <a:r>
              <a:rPr lang="ru-RU" sz="2000" dirty="0" smtClean="0">
                <a:solidFill>
                  <a:schemeClr val="tx1"/>
                </a:solidFill>
              </a:rPr>
              <a:t>/с №85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 Матвеева Татьяна Николаевна.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6255488" cy="1080120"/>
          </a:xfrm>
          <a:noFill/>
        </p:spPr>
        <p:txBody>
          <a:bodyPr>
            <a:noAutofit/>
          </a:bodyPr>
          <a:lstStyle/>
          <a:p>
            <a:r>
              <a:rPr lang="ru-RU" sz="4400" dirty="0" smtClean="0"/>
              <a:t>ПОСТАНОВКА ЗВУКА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7047576" cy="3528392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bg1"/>
                </a:solidFill>
              </a:rPr>
              <a:t>При межзубном сигматизме </a:t>
            </a:r>
          </a:p>
          <a:p>
            <a:pPr algn="ctr"/>
            <a:endParaRPr lang="ru-RU" sz="2400" u="sng" dirty="0" smtClean="0">
              <a:solidFill>
                <a:schemeClr val="bg1"/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Выполнить подготовительные упражнения. Выбрать способ постановки.</a:t>
            </a: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Предложить ребенку запомнить упражнение «Забор» — «Окно» — «Мост» — «Забор». А затем «Холодный ветер», т.е. длительно подуть. Следить за положением языка за нижними зубами.</a:t>
            </a:r>
            <a:endParaRPr lang="ru-RU" u="sng" dirty="0" smtClean="0">
              <a:solidFill>
                <a:schemeClr val="bg1"/>
              </a:solidFill>
            </a:endParaRPr>
          </a:p>
          <a:p>
            <a:pPr algn="l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6255488" cy="1080120"/>
          </a:xfrm>
          <a:noFill/>
        </p:spPr>
        <p:txBody>
          <a:bodyPr>
            <a:noAutofit/>
          </a:bodyPr>
          <a:lstStyle/>
          <a:p>
            <a:r>
              <a:rPr lang="ru-RU" sz="4400" dirty="0" smtClean="0"/>
              <a:t>ПОСТАНОВКА ЗВУКА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047576" cy="554461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100" u="sng" dirty="0" smtClean="0">
                <a:solidFill>
                  <a:schemeClr val="bg1"/>
                </a:solidFill>
              </a:rPr>
              <a:t>При губно-зубном сигматизме</a:t>
            </a:r>
          </a:p>
          <a:p>
            <a:pPr algn="ctr"/>
            <a:endParaRPr lang="ru-RU" sz="3100" u="sng" dirty="0" smtClean="0">
              <a:solidFill>
                <a:schemeClr val="bg1"/>
              </a:solidFill>
            </a:endParaRPr>
          </a:p>
          <a:p>
            <a:pPr algn="l"/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1.Сопоставление и различение на слух звуков [с—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ф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] — в словах, близких по звуковому составу, при дифференциации в слогах, среди фонем.</a:t>
            </a: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б) Упражнения те же, что и при отсутствии звука. Подготовительные упражнения.</a:t>
            </a:r>
          </a:p>
          <a:p>
            <a:pPr algn="l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2. Выполнить упражнения «Забор» — «Окно» — «Мост» — «Забор» — «Холодный ветер». Если не получается, то логопед придерживает нижнюю губу ребенка, обнажая таким образом резцы, и предлагает выполнить упражнение «Холодный ветер». Затем ребенок сам придерживает пальцем нижнюю губу, не давая ей подтягиваться к верхним резцам, повторяет упражнение «Холодный ветер».</a:t>
            </a: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Когда звук будет получаться изолированно, произносить его в сочетании с гласными (сначала с механической помощью, затем без нее).</a:t>
            </a:r>
            <a:endParaRPr lang="ru-RU" sz="240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40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255488" cy="936104"/>
          </a:xfrm>
        </p:spPr>
        <p:txBody>
          <a:bodyPr/>
          <a:lstStyle/>
          <a:p>
            <a:r>
              <a:rPr lang="ru-RU" dirty="0" smtClean="0"/>
              <a:t>Постановка звука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529408"/>
            <a:ext cx="7047576" cy="53285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600" u="sng" dirty="0" smtClean="0">
                <a:solidFill>
                  <a:schemeClr val="bg1"/>
                </a:solidFill>
              </a:rPr>
              <a:t>При  призубном сигматизме</a:t>
            </a: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Те же упражнения, что и при отсутствии звука.</a:t>
            </a: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Сопоставление и различение на слух звуков [с—т] в словах близких по звуковому составу («санки-танки»), в слогах, среди фонем (см. развитие фонематического слуха).</a:t>
            </a: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Легким нажатием шпателя на кончик языка опустить его за нижние резцы, чтобы образовать выход для воздуха через межзубную щель.</a:t>
            </a: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Предложить ребенку держать язык между резцами, широко распластав его. При таком положении языка ребенок, выдыхая воздух, ощущает его струю на кончике языка, производя звук, похожий на межзубный [с], затем, слегка нажимая шпателем на распластанный язык, на его кончик, следует постепенно отодвигать его за нижние резцы.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255488" cy="936104"/>
          </a:xfrm>
        </p:spPr>
        <p:txBody>
          <a:bodyPr/>
          <a:lstStyle/>
          <a:p>
            <a:r>
              <a:rPr lang="ru-RU" dirty="0" smtClean="0"/>
              <a:t>Постановка звука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047576" cy="35283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u="sng" dirty="0" smtClean="0">
                <a:solidFill>
                  <a:schemeClr val="bg1"/>
                </a:solidFill>
              </a:rPr>
              <a:t>При боковом сигматизме</a:t>
            </a:r>
          </a:p>
          <a:p>
            <a:pPr algn="ctr"/>
            <a:endParaRPr lang="ru-RU" sz="2400" u="sng" dirty="0" smtClean="0">
              <a:solidFill>
                <a:schemeClr val="bg1"/>
              </a:solidFill>
            </a:endParaRPr>
          </a:p>
          <a:p>
            <a:pPr marL="457200" indent="-457200"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1.Упражнения те же, что и при отсутствии звука.</a:t>
            </a:r>
          </a:p>
          <a:p>
            <a:pPr marL="457200" indent="-457200" algn="l">
              <a:buAutoNum type="arabicPeriod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Выполнить упражнение «Лопата». Подуть на широкий язык. Сначала язык находится между губ, а затем между зубами.</a:t>
            </a: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Автоматизируют межзубный звук в слогах, словах, а затем уже устраняют межзубный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сигматизм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255488" cy="936104"/>
          </a:xfrm>
        </p:spPr>
        <p:txBody>
          <a:bodyPr/>
          <a:lstStyle/>
          <a:p>
            <a:r>
              <a:rPr lang="ru-RU" dirty="0" smtClean="0"/>
              <a:t>Постановка звука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7047576" cy="424847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u="sng" dirty="0" smtClean="0">
                <a:solidFill>
                  <a:schemeClr val="bg1"/>
                </a:solidFill>
              </a:rPr>
              <a:t>При носовом сигматизме</a:t>
            </a:r>
          </a:p>
          <a:p>
            <a:endParaRPr lang="ru-RU" sz="2400" u="sng" dirty="0" smtClean="0">
              <a:solidFill>
                <a:schemeClr val="bg1"/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1.Те же упражнения, что и при отсутствии звука.</a:t>
            </a:r>
          </a:p>
          <a:p>
            <a:pPr algn="l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2. Дифференциация носового и ротового выдоха.</a:t>
            </a:r>
          </a:p>
          <a:p>
            <a:pPr algn="l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3. Выполнить упражнение «Лопата» — положение языка между губ. Подуть на широкий язык. Подуть на язык в межзубном положении.</a:t>
            </a:r>
          </a:p>
          <a:p>
            <a:pPr algn="l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4. Автоматизируют межзубный звук в слогах, словах, а затем уже устраняют межзубный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сигматизм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l"/>
            <a:endParaRPr lang="ru-RU" sz="2400" u="sng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255488" cy="936104"/>
          </a:xfrm>
        </p:spPr>
        <p:txBody>
          <a:bodyPr/>
          <a:lstStyle/>
          <a:p>
            <a:r>
              <a:rPr lang="ru-RU" dirty="0" smtClean="0"/>
              <a:t>Постановка звука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7047576" cy="5616624"/>
          </a:xfrm>
        </p:spPr>
        <p:txBody>
          <a:bodyPr>
            <a:normAutofit fontScale="77500" lnSpcReduction="20000"/>
          </a:bodyPr>
          <a:lstStyle/>
          <a:p>
            <a:endParaRPr lang="ru-RU" sz="2400" dirty="0" smtClean="0"/>
          </a:p>
          <a:p>
            <a:pPr algn="ctr"/>
            <a:r>
              <a:rPr lang="ru-RU" sz="2400" u="sng" dirty="0" smtClean="0">
                <a:solidFill>
                  <a:schemeClr val="bg1"/>
                </a:solidFill>
              </a:rPr>
              <a:t>При шипящем сигматизме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1. Те же упражнения, что и при отсутствии звука.</a:t>
            </a: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б) Сопоставление и различение на слух звуков [с—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ш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] в словах, слогах, среди фонем.</a:t>
            </a:r>
          </a:p>
          <a:p>
            <a:pPr algn="l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2. Выполнить упражнения «Забор» — «Окно» — «Мост», удерживать язык за нижними резцами.</a:t>
            </a:r>
          </a:p>
          <a:p>
            <a:pPr algn="l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3. Из положения «Мост» выполнить упражнение «Лопата», подуть на язык в межзубном положении.</a:t>
            </a:r>
          </a:p>
          <a:p>
            <a:pPr algn="l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4.Автоматизируют межзубный звук [с] в слогах, словах, фразах.</a:t>
            </a:r>
          </a:p>
          <a:p>
            <a:pPr algn="l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5. Исправление межзубного звука [с]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помощью упражнений «Забор» — «Окно» — «Мост» — «Забор» — Холодный ветер».</a:t>
            </a:r>
            <a:endParaRPr lang="ru-RU" sz="240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ru-RU" sz="2400" u="sng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255488" cy="13620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примечание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268760"/>
            <a:ext cx="6255488" cy="302433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При исправлении всех видов сигматизма звук [с] ребенку не называют, а заменяют называнием упражнения «Холодный ветер», чтобы не было соскальзывания на дефектный вариант прежнего стереотипа.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055" name="Picture 7" descr="C:\Users\1\Pictures\солныш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4176464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548680"/>
            <a:ext cx="3429000" cy="1133872"/>
          </a:xfrm>
        </p:spPr>
        <p:txBody>
          <a:bodyPr/>
          <a:lstStyle/>
          <a:p>
            <a:pPr algn="ctr"/>
            <a:r>
              <a:rPr lang="ru-RU" dirty="0" smtClean="0"/>
              <a:t> профиль Звука </a:t>
            </a:r>
            <a:r>
              <a:rPr lang="en-US" dirty="0" smtClean="0"/>
              <a:t>{</a:t>
            </a:r>
            <a:r>
              <a:rPr lang="ru-RU" dirty="0" smtClean="0"/>
              <a:t>С</a:t>
            </a:r>
            <a:r>
              <a:rPr lang="en-US" dirty="0" smtClean="0"/>
              <a:t>}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76056" y="1988840"/>
            <a:ext cx="3744416" cy="4104456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Положение органов артикуляции</a:t>
            </a:r>
          </a:p>
          <a:p>
            <a:pPr algn="ctr"/>
            <a:endParaRPr lang="ru-RU" sz="21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Губы слегка растянуты.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Зубы сближены на расстоянии 1 мм.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Язык кончиком упирается в     нижние резцы.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Нёбная занавеска: поднята и прижата к задней стенке глотки, преграждая воздуху выход через нос (при выдохе).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Голосовые связки: разомкнуты.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Выдох: несколько усилен.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1\Pictures\профиль С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498" t="19325" r="3518" b="14970"/>
          <a:stretch>
            <a:fillRect/>
          </a:stretch>
        </p:blipFill>
        <p:spPr bwMode="auto">
          <a:xfrm>
            <a:off x="683568" y="1052736"/>
            <a:ext cx="410869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908720"/>
            <a:ext cx="5105400" cy="1152128"/>
          </a:xfrm>
        </p:spPr>
        <p:txBody>
          <a:bodyPr/>
          <a:lstStyle/>
          <a:p>
            <a:r>
              <a:rPr lang="ru-RU" i="1" dirty="0" smtClean="0"/>
              <a:t>Нарушения </a:t>
            </a:r>
            <a:r>
              <a:rPr lang="ru-RU" i="1" dirty="0" err="1" smtClean="0"/>
              <a:t>сигматизмы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1628800"/>
            <a:ext cx="5114778" cy="5040560"/>
          </a:xfrm>
          <a:noFill/>
        </p:spPr>
        <p:txBody>
          <a:bodyPr>
            <a:normAutofit fontScale="92500"/>
          </a:bodyPr>
          <a:lstStyle/>
          <a:p>
            <a:pPr algn="l"/>
            <a:r>
              <a:rPr lang="ru-RU" sz="2600" dirty="0" smtClean="0"/>
              <a:t>• Межзубный </a:t>
            </a:r>
            <a:r>
              <a:rPr lang="ru-RU" dirty="0" smtClean="0"/>
              <a:t>— кончик языка просовывается между нижними и верхними резцами;</a:t>
            </a:r>
          </a:p>
          <a:p>
            <a:pPr algn="l"/>
            <a:r>
              <a:rPr lang="ru-RU" sz="2600" dirty="0" smtClean="0"/>
              <a:t>• Боковой </a:t>
            </a:r>
            <a:r>
              <a:rPr lang="ru-RU" dirty="0" smtClean="0"/>
              <a:t>— (хлопающий звук) — воздух идет по обоим краям языка или вбок;</a:t>
            </a:r>
          </a:p>
          <a:p>
            <a:pPr algn="l"/>
            <a:r>
              <a:rPr lang="ru-RU" dirty="0" smtClean="0"/>
              <a:t>• </a:t>
            </a:r>
            <a:r>
              <a:rPr lang="ru-RU" sz="2600" dirty="0" smtClean="0"/>
              <a:t>Носовой </a:t>
            </a:r>
            <a:r>
              <a:rPr lang="ru-RU" dirty="0" smtClean="0"/>
              <a:t>— (назальный звук) — заменяется иногда храпом в нос — носовой оттенок последующего гласного.</a:t>
            </a:r>
          </a:p>
          <a:p>
            <a:pPr algn="l"/>
            <a:r>
              <a:rPr lang="ru-RU" sz="2600" dirty="0" smtClean="0"/>
              <a:t>• Губно-зубной </a:t>
            </a:r>
            <a:r>
              <a:rPr lang="ru-RU" dirty="0" smtClean="0"/>
              <a:t>[с—</a:t>
            </a:r>
            <a:r>
              <a:rPr lang="ru-RU" dirty="0" err="1" smtClean="0"/>
              <a:t>ф</a:t>
            </a:r>
            <a:r>
              <a:rPr lang="ru-RU" dirty="0" smtClean="0"/>
              <a:t>]. Нижняя губа образует щель с верхними зубами.</a:t>
            </a:r>
          </a:p>
          <a:p>
            <a:pPr algn="l"/>
            <a:r>
              <a:rPr lang="ru-RU" sz="2600" dirty="0" smtClean="0"/>
              <a:t>• </a:t>
            </a:r>
            <a:r>
              <a:rPr lang="ru-RU" sz="2600" dirty="0" err="1" smtClean="0"/>
              <a:t>Призубный</a:t>
            </a:r>
            <a:r>
              <a:rPr lang="ru-RU" sz="2600" dirty="0" smtClean="0"/>
              <a:t> </a:t>
            </a:r>
            <a:r>
              <a:rPr lang="ru-RU" dirty="0" smtClean="0"/>
              <a:t>[с — т]. «Суп — Туп». Язык упирается в верхние зубы.</a:t>
            </a:r>
          </a:p>
          <a:p>
            <a:pPr algn="l"/>
            <a:r>
              <a:rPr lang="ru-RU" sz="2600" dirty="0" smtClean="0"/>
              <a:t>• Шипящий </a:t>
            </a:r>
            <a:r>
              <a:rPr lang="ru-RU" dirty="0" smtClean="0"/>
              <a:t>[с —</a:t>
            </a:r>
            <a:r>
              <a:rPr lang="ru-RU" dirty="0" err="1" smtClean="0"/>
              <a:t>щ</a:t>
            </a:r>
            <a:r>
              <a:rPr lang="ru-RU" dirty="0" smtClean="0"/>
              <a:t>]. «Собака — </a:t>
            </a:r>
            <a:r>
              <a:rPr lang="ru-RU" dirty="0" err="1" smtClean="0"/>
              <a:t>щабака</a:t>
            </a:r>
            <a:r>
              <a:rPr lang="ru-RU" dirty="0" smtClean="0"/>
              <a:t>». Язык поднимается вверх.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255488" cy="1362075"/>
          </a:xfrm>
        </p:spPr>
        <p:txBody>
          <a:bodyPr/>
          <a:lstStyle/>
          <a:p>
            <a:r>
              <a:rPr lang="ru-RU" i="1" dirty="0" smtClean="0"/>
              <a:t>Подготовительные упражнения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556792"/>
            <a:ext cx="6638720" cy="5112568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ctr"/>
            <a:r>
              <a:rPr lang="ru-RU" sz="2400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Для развития силы и направленности воздушной струи</a:t>
            </a:r>
            <a:r>
              <a:rPr lang="ru-RU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Из положения «Трубочка» подуть на ватку, султанчик, бумагу.</a:t>
            </a: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 Из положения «Забор» положить язык на нижнюю губу. Вдоль языка, на его середину положить зонд и надавить до образования желобка. Зубы разомкнуты, не удерживают язык. С силой выдувать воздух. Контроль — ладонь, ватка.</a:t>
            </a: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Из положения «Забор» упражнение «Кто дальше загонит мяч?» — плавно, длительно, непрерывно дуть вперед. Затем это же упражнение из положения «Трубочка».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255488" cy="1362075"/>
          </a:xfrm>
        </p:spPr>
        <p:txBody>
          <a:bodyPr/>
          <a:lstStyle/>
          <a:p>
            <a:r>
              <a:rPr lang="ru-RU" i="1" dirty="0" smtClean="0"/>
              <a:t>Подготовительные упражнения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2276872"/>
            <a:ext cx="6255488" cy="39722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Упражнения для губ:</a:t>
            </a:r>
          </a:p>
          <a:p>
            <a:pPr algn="ctr"/>
            <a:endParaRPr lang="ru-RU" sz="2400" u="sng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1.«Забор» — губы в улыбке, видны зубы. Удержать в таком положении на счет 3—4, напрягая губы.</a:t>
            </a: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«Трубочка» — губы вперед, на счет 3—4 (произносить звук [у]).</a:t>
            </a: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 Из положения «Забор» (губы растянуты) перейти в положение «Трубочка» (губы вперед) произносить звуки [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и-у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] (5—10 раз выполнить переключения).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255488" cy="1362075"/>
          </a:xfrm>
        </p:spPr>
        <p:txBody>
          <a:bodyPr/>
          <a:lstStyle/>
          <a:p>
            <a:r>
              <a:rPr lang="ru-RU" i="1" dirty="0" smtClean="0"/>
              <a:t>Подготовительные упражнения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7560840" cy="4824536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7400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Упражнения для языка</a:t>
            </a:r>
          </a:p>
          <a:p>
            <a:pPr algn="ctr"/>
            <a:endParaRPr lang="ru-RU" sz="7400" u="sng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/>
          </a:p>
          <a:p>
            <a:pPr algn="l"/>
            <a:r>
              <a:rPr lang="ru-RU" sz="6200" dirty="0" smtClean="0">
                <a:solidFill>
                  <a:schemeClr val="accent1">
                    <a:lumMod val="50000"/>
                  </a:schemeClr>
                </a:solidFill>
              </a:rPr>
              <a:t>1. «Сделай язык широким»: из положения «Забор» — «Окно» — «Мост» — «Лопата» — положить язык на нижнюю губу.</a:t>
            </a:r>
          </a:p>
          <a:p>
            <a:pPr algn="l"/>
            <a:r>
              <a:rPr lang="ru-RU" sz="6200" dirty="0" smtClean="0">
                <a:solidFill>
                  <a:schemeClr val="accent1">
                    <a:lumMod val="50000"/>
                  </a:schemeClr>
                </a:solidFill>
              </a:rPr>
              <a:t>Цель: выработать умение удерживать язык в спокойном, расслабленном состоянии.</a:t>
            </a:r>
          </a:p>
          <a:p>
            <a:pPr algn="l"/>
            <a:endParaRPr lang="ru-RU" sz="6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6200" dirty="0" smtClean="0">
                <a:solidFill>
                  <a:schemeClr val="accent1">
                    <a:lumMod val="50000"/>
                  </a:schemeClr>
                </a:solidFill>
              </a:rPr>
              <a:t>2. «Наказать непослушный язычок» (скажи: «па-па-па, </a:t>
            </a:r>
            <a:r>
              <a:rPr lang="ru-RU" sz="6200" dirty="0" err="1" smtClean="0">
                <a:solidFill>
                  <a:schemeClr val="accent1">
                    <a:lumMod val="50000"/>
                  </a:schemeClr>
                </a:solidFill>
              </a:rPr>
              <a:t>пя-пя-пя</a:t>
            </a:r>
            <a:r>
              <a:rPr lang="ru-RU" sz="6200" dirty="0" smtClean="0">
                <a:solidFill>
                  <a:schemeClr val="accent1">
                    <a:lumMod val="50000"/>
                  </a:schemeClr>
                </a:solidFill>
              </a:rPr>
              <a:t>») — губами шлепать по языку из положения «Лопата».</a:t>
            </a:r>
          </a:p>
          <a:p>
            <a:pPr algn="l"/>
            <a:r>
              <a:rPr lang="ru-RU" sz="6200" dirty="0" smtClean="0">
                <a:solidFill>
                  <a:schemeClr val="accent1">
                    <a:lumMod val="50000"/>
                  </a:schemeClr>
                </a:solidFill>
              </a:rPr>
              <a:t>Цель: расслабление мышц языка.</a:t>
            </a:r>
          </a:p>
          <a:p>
            <a:pPr algn="l"/>
            <a:endParaRPr lang="ru-RU" sz="6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6200" dirty="0" smtClean="0">
                <a:solidFill>
                  <a:schemeClr val="accent1">
                    <a:lumMod val="50000"/>
                  </a:schemeClr>
                </a:solidFill>
              </a:rPr>
              <a:t>3. «Покусаем язычок»: из положения «Забор» — «Окно» — «Мост» — «Лопата» — от кончика языка до середины покусываем выдвигаемый вперед язык.</a:t>
            </a:r>
          </a:p>
          <a:p>
            <a:pPr algn="l"/>
            <a:r>
              <a:rPr lang="ru-RU" sz="6200" dirty="0" smtClean="0">
                <a:solidFill>
                  <a:schemeClr val="accent1">
                    <a:lumMod val="50000"/>
                  </a:schemeClr>
                </a:solidFill>
              </a:rPr>
              <a:t>Цель: расслабление мышц языка.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255488" cy="1362075"/>
          </a:xfrm>
        </p:spPr>
        <p:txBody>
          <a:bodyPr/>
          <a:lstStyle/>
          <a:p>
            <a:r>
              <a:rPr lang="ru-RU" i="1" dirty="0" smtClean="0"/>
              <a:t>Подготовительные упражнения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7272808" cy="55172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100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Упражнения для языка</a:t>
            </a: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г) «Мост» — язык лежит плоско на дне ротовой полости.</a:t>
            </a: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Цель: удерживание широкого кончика языка за нижними резцами.</a:t>
            </a:r>
          </a:p>
          <a:p>
            <a:pPr algn="l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) «Почистим зубы» — из положения «Мост» выполнять движения языком сверху вниз по зубам.</a:t>
            </a: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Цель: удерживание широкого кончика языка за нижними резцами.</a:t>
            </a:r>
          </a:p>
          <a:p>
            <a:pPr algn="l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е) Из положения «Лопата» — дуть по языку в бутылочку, бутылочку держать, приложив к подбородку, край ее горлышка у нижней губы.</a:t>
            </a:r>
          </a:p>
          <a:p>
            <a:pPr algn="l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ж) Из положения «Мост» — дуть в маленькую бутылочку, чтобы она «пела» (свист). Бутылочку держать, как в предыдущем упражнении.</a:t>
            </a:r>
          </a:p>
          <a:p>
            <a:pPr algn="l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Цель: выработать целенаправленный сильный выдох.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255488" cy="1362075"/>
          </a:xfrm>
          <a:noFill/>
        </p:spPr>
        <p:txBody>
          <a:bodyPr/>
          <a:lstStyle/>
          <a:p>
            <a:r>
              <a:rPr lang="ru-RU" dirty="0" smtClean="0"/>
              <a:t>ПОСТАНОВКА ЗВУКА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7047576" cy="4176464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ru-RU" u="sng" dirty="0" smtClean="0">
                <a:solidFill>
                  <a:schemeClr val="bg1"/>
                </a:solidFill>
              </a:rPr>
              <a:t>По подражанию</a:t>
            </a:r>
          </a:p>
          <a:p>
            <a:pPr marL="514350" indent="-514350"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Выполнить «Забор» — «Окно» — «Мост». Снова вернуться 	в положение «Забор». Дуть в пузырек, чтобы он «пел» или выполнить упражнение «Холодный ветер».</a:t>
            </a:r>
          </a:p>
          <a:p>
            <a:pPr marL="514350" indent="-514350" algn="l">
              <a:buAutoNum type="romanUcPeriod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u="sng" dirty="0" smtClean="0">
                <a:solidFill>
                  <a:schemeClr val="bg1"/>
                </a:solidFill>
              </a:rPr>
              <a:t>От опорного звука</a:t>
            </a:r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а) Выполнить «Забор» — «Окно» — «Мост» — «Забор». Длительно произнести звук [и], затем упражнение «Холодный ветер»: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и-и-и-иссссс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б) То же со звука [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]: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ф-ф-ф-ф-сссс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</a:p>
          <a:p>
            <a:pPr algn="l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255488" cy="1362075"/>
          </a:xfrm>
          <a:noFill/>
        </p:spPr>
        <p:txBody>
          <a:bodyPr/>
          <a:lstStyle/>
          <a:p>
            <a:r>
              <a:rPr lang="ru-RU" dirty="0" smtClean="0"/>
              <a:t>ПОСТАНОВКА ЗВУКА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7047576" cy="59492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u="sng" dirty="0" smtClean="0">
                <a:solidFill>
                  <a:schemeClr val="bg1"/>
                </a:solidFill>
              </a:rPr>
              <a:t>Механический способ</a:t>
            </a:r>
            <a:endParaRPr lang="ru-RU" dirty="0" smtClean="0"/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Выполнить упражнения «Забор» — «Окно» — «Мост», т.е. распластать язык и напряженным кончиком упереться в нижние зубы. Вдоль языка положить шпатель или зонд так, чтобы он прижимал только переднюю часть языка; губы в улыбке, зубы сомкнуты, выдувать воздух с силой, равномерно, как в упражнении «Холодный ветер».</a:t>
            </a: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То же с медленным выниманием шпателя или зонда.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bg1"/>
                </a:solidFill>
              </a:rPr>
              <a:t>Смешанный способ</a:t>
            </a:r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Выполнить упражнения «Забор» — «Мост» — «Лопата» — «Забор», т.е. прикусить широкий язык зубами, произнести «т-т-т» и дуть в пузырек. При удлинении выдоха звук [т] переходит в звук [с]. Нужно зондом проложить по средней части языка «желобок». После правильного выдоха язык постепенно заводят за зубы.</a:t>
            </a: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Выполнить упражнение «Забор», произнести «и-и-и»; затем упражнение «Холодный ветер» —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с-с-с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», придерживать кончик языка зондом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иииииииссссссс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algn="l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154</TotalTime>
  <Words>1392</Words>
  <Application>Microsoft Office PowerPoint</Application>
  <PresentationFormat>Экран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   Приемы коррекции  свистящих звуков ЗВУК [С] </vt:lpstr>
      <vt:lpstr> профиль Звука {С}</vt:lpstr>
      <vt:lpstr>Нарушения сигматизмы </vt:lpstr>
      <vt:lpstr>Подготовительные упражнения</vt:lpstr>
      <vt:lpstr>Подготовительные упражнения</vt:lpstr>
      <vt:lpstr>Подготовительные упражнения</vt:lpstr>
      <vt:lpstr>Подготовительные упражнения</vt:lpstr>
      <vt:lpstr>ПОСТАНОВКА ЗВУКА </vt:lpstr>
      <vt:lpstr>ПОСТАНОВКА ЗВУКА </vt:lpstr>
      <vt:lpstr>ПОСТАНОВКА ЗВУКА  </vt:lpstr>
      <vt:lpstr>ПОСТАНОВКА ЗВУКА  </vt:lpstr>
      <vt:lpstr>Постановка звука</vt:lpstr>
      <vt:lpstr>Постановка звука</vt:lpstr>
      <vt:lpstr>Постановка звука</vt:lpstr>
      <vt:lpstr>Постановка звука</vt:lpstr>
      <vt:lpstr>примечание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Приемы коррекции  свистящих звуков ЗВУК [С] </dc:title>
  <dc:creator>1</dc:creator>
  <cp:lastModifiedBy>1</cp:lastModifiedBy>
  <cp:revision>15</cp:revision>
  <dcterms:created xsi:type="dcterms:W3CDTF">2015-02-13T04:37:18Z</dcterms:created>
  <dcterms:modified xsi:type="dcterms:W3CDTF">2015-02-13T11:12:27Z</dcterms:modified>
</cp:coreProperties>
</file>