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sldIdLst>
    <p:sldId id="256" r:id="rId2"/>
    <p:sldId id="267" r:id="rId3"/>
    <p:sldId id="257" r:id="rId4"/>
    <p:sldId id="260" r:id="rId5"/>
    <p:sldId id="271" r:id="rId6"/>
    <p:sldId id="281" r:id="rId7"/>
    <p:sldId id="270" r:id="rId8"/>
    <p:sldId id="278" r:id="rId9"/>
    <p:sldId id="279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FF00"/>
    <a:srgbClr val="FF0000"/>
    <a:srgbClr val="0033CC"/>
    <a:srgbClr val="CC00CC"/>
    <a:srgbClr val="CC3300"/>
    <a:srgbClr val="000000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39" autoAdjust="0"/>
    <p:restoredTop sz="94660"/>
  </p:normalViewPr>
  <p:slideViewPr>
    <p:cSldViewPr>
      <p:cViewPr>
        <p:scale>
          <a:sx n="66" d="100"/>
          <a:sy n="66" d="100"/>
        </p:scale>
        <p:origin x="-58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33978-8730-4AF4-8B7A-B94D59ACF2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1FEBC-24E8-49CD-92F7-690C1B5C72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E552B-B6F4-4D80-8D89-1D98B8F5C9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D7B30-2B05-4729-AEA7-D15DDF993E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4D64D-F5F8-4D3C-81AE-8F5B285F72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8450D-3198-4084-9894-67BEDE1C9C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23DCB-492B-4465-959C-45CB79F64D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50C09-8850-4971-AFF4-FFAF090E20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BADA6-5C4D-428B-8EC7-AF98FA7A05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97BEE-F9A8-494F-B6D0-2056217543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FC734-E3F1-46EF-BCAA-7E2781D489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4302185-B5DF-4BBB-8D4D-C3B9735784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IMG05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" y="0"/>
            <a:ext cx="91186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ru-RU" sz="8000" b="1" i="1" dirty="0" smtClean="0">
                <a:solidFill>
                  <a:srgbClr val="C00000"/>
                </a:solidFill>
                <a:latin typeface="Courier New" pitchFamily="49" charset="0"/>
              </a:rPr>
              <a:t>Особенности </a:t>
            </a:r>
            <a:r>
              <a:rPr lang="ru-RU" sz="8000" b="1" i="1" smtClean="0">
                <a:solidFill>
                  <a:srgbClr val="C00000"/>
                </a:solidFill>
                <a:latin typeface="Courier New" pitchFamily="49" charset="0"/>
              </a:rPr>
              <a:t>коми-язьвинских</a:t>
            </a:r>
            <a:r>
              <a:rPr lang="ru-RU" sz="8000" b="1" i="1" dirty="0" smtClean="0">
                <a:solidFill>
                  <a:srgbClr val="C00000"/>
                </a:solidFill>
                <a:latin typeface="Courier New" pitchFamily="49" charset="0"/>
              </a:rPr>
              <a:t> сказок</a:t>
            </a:r>
            <a:r>
              <a:rPr lang="ru-RU" sz="8000" b="1" i="1" dirty="0" smtClean="0">
                <a:solidFill>
                  <a:srgbClr val="660066"/>
                </a:solidFill>
                <a:latin typeface="Courier New" pitchFamily="49" charset="0"/>
              </a:rPr>
              <a:t/>
            </a:r>
            <a:br>
              <a:rPr lang="ru-RU" sz="8000" b="1" i="1" dirty="0" smtClean="0">
                <a:solidFill>
                  <a:srgbClr val="660066"/>
                </a:solidFill>
                <a:latin typeface="Courier New" pitchFamily="49" charset="0"/>
              </a:rPr>
            </a:br>
            <a:r>
              <a:rPr lang="ru-RU" sz="2800" b="1" i="1" dirty="0" smtClean="0">
                <a:latin typeface="Courier New" pitchFamily="49" charset="0"/>
              </a:rPr>
              <a:t>Автор: Щукина Оля</a:t>
            </a:r>
            <a:br>
              <a:rPr lang="ru-RU" sz="2800" b="1" i="1" dirty="0" smtClean="0">
                <a:latin typeface="Courier New" pitchFamily="49" charset="0"/>
              </a:rPr>
            </a:br>
            <a:r>
              <a:rPr lang="ru-RU" sz="2800" b="1" i="1" dirty="0" smtClean="0">
                <a:latin typeface="Courier New" pitchFamily="49" charset="0"/>
              </a:rPr>
              <a:t>ученица 5б класса</a:t>
            </a:r>
            <a:br>
              <a:rPr lang="ru-RU" sz="2800" b="1" i="1" dirty="0" smtClean="0">
                <a:latin typeface="Courier New" pitchFamily="49" charset="0"/>
              </a:rPr>
            </a:br>
            <a:r>
              <a:rPr lang="ru-RU" sz="2800" b="1" i="1" dirty="0" smtClean="0">
                <a:latin typeface="Courier New" pitchFamily="49" charset="0"/>
              </a:rPr>
              <a:t>Руководитель: </a:t>
            </a:r>
            <a:r>
              <a:rPr lang="ru-RU" sz="2800" b="1" i="1" dirty="0" err="1" smtClean="0">
                <a:latin typeface="Courier New" pitchFamily="49" charset="0"/>
              </a:rPr>
              <a:t>Колычева</a:t>
            </a:r>
            <a:r>
              <a:rPr lang="ru-RU" sz="2800" b="1" i="1" dirty="0" smtClean="0">
                <a:latin typeface="Courier New" pitchFamily="49" charset="0"/>
              </a:rPr>
              <a:t> Екатерина Ивановна</a:t>
            </a:r>
            <a:br>
              <a:rPr lang="ru-RU" sz="2800" b="1" i="1" dirty="0" smtClean="0">
                <a:latin typeface="Courier New" pitchFamily="49" charset="0"/>
              </a:rPr>
            </a:br>
            <a:r>
              <a:rPr lang="ru-RU" sz="2800" b="1" i="1" dirty="0" smtClean="0">
                <a:latin typeface="Courier New" pitchFamily="49" charset="0"/>
              </a:rPr>
              <a:t>учитель истории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313" y="571500"/>
            <a:ext cx="7500937" cy="2286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Цель</a:t>
            </a:r>
            <a:r>
              <a:rPr lang="ru-RU" sz="31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: </a:t>
            </a:r>
            <a:r>
              <a:rPr lang="ru-RU" sz="3100" i="1" dirty="0" smtClean="0">
                <a:latin typeface="Arial" pitchFamily="34" charset="0"/>
                <a:cs typeface="Arial" pitchFamily="34" charset="0"/>
              </a:rPr>
              <a:t>изучение особенностей </a:t>
            </a:r>
            <a:r>
              <a:rPr lang="ru-RU" sz="3100" i="1" dirty="0" err="1" smtClean="0">
                <a:latin typeface="Arial" pitchFamily="34" charset="0"/>
                <a:cs typeface="Arial" pitchFamily="34" charset="0"/>
              </a:rPr>
              <a:t>коми-язьвинских</a:t>
            </a:r>
            <a:r>
              <a:rPr lang="ru-RU" sz="3100" i="1" dirty="0" smtClean="0">
                <a:latin typeface="Arial" pitchFamily="34" charset="0"/>
                <a:cs typeface="Arial" pitchFamily="34" charset="0"/>
              </a:rPr>
              <a:t> сказок </a:t>
            </a:r>
            <a:endParaRPr lang="ru-RU" i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214438" y="2071688"/>
            <a:ext cx="7643812" cy="42862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solidFill>
                  <a:srgbClr val="FF0000"/>
                </a:solidFill>
              </a:rPr>
              <a:t>Задачи: </a:t>
            </a:r>
            <a:endParaRPr lang="ru-RU" sz="4000" dirty="0" smtClean="0">
              <a:solidFill>
                <a:srgbClr val="FF0000"/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Выделить характерные, отличительные черты </a:t>
            </a:r>
            <a:r>
              <a:rPr lang="ru-RU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коми-язьвинских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сказок.</a:t>
            </a:r>
          </a:p>
          <a:p>
            <a:pPr marL="514350" indent="-514350" eaLnBrk="1" fontAlgn="auto" hangingPunct="1">
              <a:spcAft>
                <a:spcPts val="0"/>
              </a:spcAft>
              <a:defRPr/>
            </a:pPr>
            <a:endParaRPr lang="ru-RU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Рассмотреть влияние русской культуры на фольклорные традиции </a:t>
            </a:r>
            <a:r>
              <a:rPr lang="ru-RU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коми-язьвинцев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Увидеть взаимосвязь героев сказок с сверхъестественными верованиями народа.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3076" name="Содержимое 5" descr="2456_2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3107" r="9636" b="11111"/>
          <a:stretch>
            <a:fillRect/>
          </a:stretch>
        </p:blipFill>
        <p:spPr>
          <a:xfrm>
            <a:off x="0" y="0"/>
            <a:ext cx="1042988" cy="2060575"/>
          </a:xfrm>
        </p:spPr>
      </p:pic>
      <p:pic>
        <p:nvPicPr>
          <p:cNvPr id="3077" name="Рисунок 8" descr="2456_2.jpg"/>
          <p:cNvPicPr>
            <a:picLocks noChangeAspect="1"/>
          </p:cNvPicPr>
          <p:nvPr/>
        </p:nvPicPr>
        <p:blipFill>
          <a:blip r:embed="rId2"/>
          <a:srcRect t="4642" r="7664" b="12199"/>
          <a:stretch>
            <a:fillRect/>
          </a:stretch>
        </p:blipFill>
        <p:spPr bwMode="auto">
          <a:xfrm>
            <a:off x="0" y="1989138"/>
            <a:ext cx="104298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9" descr="2456_2.jpg"/>
          <p:cNvPicPr>
            <a:picLocks noChangeAspect="1"/>
          </p:cNvPicPr>
          <p:nvPr/>
        </p:nvPicPr>
        <p:blipFill>
          <a:blip r:embed="rId2"/>
          <a:srcRect t="4642" b="12874"/>
          <a:stretch>
            <a:fillRect/>
          </a:stretch>
        </p:blipFill>
        <p:spPr bwMode="auto">
          <a:xfrm>
            <a:off x="0" y="4437063"/>
            <a:ext cx="1116013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Язьва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Карт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451725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Карта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3338" y="0"/>
            <a:ext cx="65706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5651500" y="1916113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0" name="AutoShape 10"/>
          <p:cNvSpPr>
            <a:spLocks noChangeArrowheads="1"/>
          </p:cNvSpPr>
          <p:nvPr/>
        </p:nvSpPr>
        <p:spPr bwMode="auto">
          <a:xfrm>
            <a:off x="4356100" y="5084763"/>
            <a:ext cx="792163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1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3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animBg="1"/>
      <p:bldP spid="51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68313" y="3827463"/>
            <a:ext cx="8496300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Коми – язьвинский язык отличается от коми – пермяцкого лексикой, фонетикой, своей системой ударения и наличием своих гласных звуков, которых нет во всех других коми диалектах.</a:t>
            </a:r>
          </a:p>
        </p:txBody>
      </p:sp>
      <p:pic>
        <p:nvPicPr>
          <p:cNvPr id="12291" name="Picture 3" descr="Люди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0"/>
            <a:ext cx="5508625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292725" y="333375"/>
            <a:ext cx="3635375" cy="5962650"/>
          </a:xfrm>
        </p:spPr>
        <p:txBody>
          <a:bodyPr/>
          <a:lstStyle/>
          <a:p>
            <a:pPr eaLnBrk="1" hangingPunct="1"/>
            <a:r>
              <a:rPr lang="ru-RU" sz="4000" b="1" i="1" smtClean="0">
                <a:solidFill>
                  <a:srgbClr val="C00000"/>
                </a:solidFill>
              </a:rPr>
              <a:t>ПАРШАКОВА АННА ЛАЗАРЕВНА</a:t>
            </a:r>
            <a:br>
              <a:rPr lang="ru-RU" sz="4000" b="1" i="1" smtClean="0">
                <a:solidFill>
                  <a:srgbClr val="C00000"/>
                </a:solidFill>
              </a:rPr>
            </a:b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переводчица на коми-язьвинский язык русских песен, сказок, стихов, басен, сочинительница новых произведений на родном языке, создатель коми-язьвинского букваря</a:t>
            </a:r>
            <a:endParaRPr lang="ru-RU" sz="2800" b="1" i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Анна Лазаревна"/>
          <p:cNvPicPr>
            <a:picLocks noGrp="1"/>
          </p:cNvPicPr>
          <p:nvPr>
            <p:ph idx="1"/>
          </p:nvPr>
        </p:nvPicPr>
        <p:blipFill>
          <a:blip r:embed="rId2">
            <a:lum bright="-6000" contrast="18000"/>
          </a:blip>
          <a:srcRect/>
          <a:stretch>
            <a:fillRect/>
          </a:stretch>
        </p:blipFill>
        <p:spPr>
          <a:xfrm>
            <a:off x="357159" y="260350"/>
            <a:ext cx="4714908" cy="6192838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357188" y="0"/>
            <a:ext cx="914400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 eaLnBrk="0" hangingPunct="0"/>
            <a:r>
              <a:rPr lang="ru-RU" sz="2400" b="1">
                <a:latin typeface="Times New Roman" pitchFamily="18" charset="0"/>
                <a:cs typeface="Times New Roman" pitchFamily="18" charset="0"/>
              </a:rPr>
              <a:t>Отрывок из сказки «Леший и Оборениха»</a:t>
            </a:r>
          </a:p>
          <a:p>
            <a:pPr indent="449263" algn="ctr" eaLnBrk="0" hangingPunct="0"/>
            <a:endParaRPr lang="ru-RU" sz="2000" b="1" i="1">
              <a:latin typeface="Calibri" pitchFamily="34" charset="0"/>
              <a:cs typeface="Times New Roman" pitchFamily="18" charset="0"/>
            </a:endParaRPr>
          </a:p>
          <a:p>
            <a:pPr indent="449263" algn="ctr" eaLnBrk="0" hangingPunct="0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…А Толисся сидит в избушке у Оборенихи и плачет:</a:t>
            </a:r>
          </a:p>
          <a:p>
            <a:pPr indent="449263" algn="ctr" eaLnBrk="0" hangingPunct="0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- Меня Оборениха поймала,</a:t>
            </a:r>
          </a:p>
          <a:p>
            <a:pPr indent="449263" algn="ctr" eaLnBrk="0" hangingPunct="0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В своей избушке закрыла.</a:t>
            </a:r>
          </a:p>
          <a:p>
            <a:pPr indent="449263" algn="ctr" eaLnBrk="0" hangingPunct="0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Мне бы к матушке,</a:t>
            </a:r>
          </a:p>
          <a:p>
            <a:pPr indent="449263" algn="ctr" eaLnBrk="0" hangingPunct="0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Мне бы к матушке,</a:t>
            </a:r>
          </a:p>
          <a:p>
            <a:pPr indent="449263" algn="ctr" eaLnBrk="0" hangingPunct="0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Мне бы к батюшке, </a:t>
            </a:r>
          </a:p>
          <a:p>
            <a:pPr indent="449263" algn="ctr" eaLnBrk="0" hangingPunct="0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Домой хочу!</a:t>
            </a:r>
          </a:p>
          <a:p>
            <a:pPr indent="449263" algn="ctr" eaLnBrk="0" hangingPunct="0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Бежит мимо заяц, спрашивает:</a:t>
            </a:r>
          </a:p>
          <a:p>
            <a:pPr indent="449263" algn="ctr" eaLnBrk="0" hangingPunct="0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- О чем, девочка, плачешь?</a:t>
            </a:r>
          </a:p>
          <a:p>
            <a:pPr indent="449263" algn="ctr" eaLnBrk="0" hangingPunct="0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Ответила Толисся:</a:t>
            </a:r>
          </a:p>
          <a:p>
            <a:pPr indent="449263" algn="ctr" eaLnBrk="0" hangingPunct="0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- Меня Оборениха поймала,</a:t>
            </a:r>
          </a:p>
          <a:p>
            <a:pPr indent="449263" algn="ctr" eaLnBrk="0" hangingPunct="0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В своей избушке закрыла, </a:t>
            </a:r>
          </a:p>
          <a:p>
            <a:pPr indent="449263" algn="ctr" eaLnBrk="0" hangingPunct="0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Мне бы к матушке,</a:t>
            </a:r>
          </a:p>
          <a:p>
            <a:pPr indent="449263" algn="ctr" eaLnBrk="0" hangingPunct="0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Мне бы к батюшке,</a:t>
            </a:r>
          </a:p>
          <a:p>
            <a:pPr indent="449263" algn="ctr" eaLnBrk="0" hangingPunct="0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 Домой хочу!</a:t>
            </a:r>
          </a:p>
          <a:p>
            <a:pPr indent="449263" algn="ctr" eaLnBrk="0" hangingPunct="0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- Не плачь, девочка, я тебя выручу.</a:t>
            </a:r>
          </a:p>
          <a:p>
            <a:pPr indent="449263" algn="ctr" eaLnBrk="0" hangingPunct="0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Подпрыгнул заяц к окну, да не допрыгнул.</a:t>
            </a:r>
          </a:p>
          <a:p>
            <a:pPr indent="449263" algn="ctr" eaLnBrk="0" hangingPunct="0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- Ой, высоко! Побегу, еще кого-нибудь приведу.</a:t>
            </a:r>
          </a:p>
          <a:p>
            <a:pPr indent="449263" algn="ctr" eaLnBrk="0" hangingPunct="0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Побежал заяц, привел медведя…</a:t>
            </a:r>
          </a:p>
        </p:txBody>
      </p:sp>
      <p:pic>
        <p:nvPicPr>
          <p:cNvPr id="7171" name="Рисунок 8" descr="2456_2.jpg"/>
          <p:cNvPicPr>
            <a:picLocks noChangeAspect="1"/>
          </p:cNvPicPr>
          <p:nvPr/>
        </p:nvPicPr>
        <p:blipFill>
          <a:blip r:embed="rId2"/>
          <a:srcRect t="4642" r="7664" b="12199"/>
          <a:stretch>
            <a:fillRect/>
          </a:stretch>
        </p:blipFill>
        <p:spPr bwMode="auto">
          <a:xfrm>
            <a:off x="0" y="0"/>
            <a:ext cx="104298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Рисунок 8" descr="2456_2.jpg"/>
          <p:cNvPicPr>
            <a:picLocks noChangeAspect="1"/>
          </p:cNvPicPr>
          <p:nvPr/>
        </p:nvPicPr>
        <p:blipFill>
          <a:blip r:embed="rId2"/>
          <a:srcRect t="4642" r="7664" b="12199"/>
          <a:stretch>
            <a:fillRect/>
          </a:stretch>
        </p:blipFill>
        <p:spPr bwMode="auto">
          <a:xfrm>
            <a:off x="0" y="2428875"/>
            <a:ext cx="104298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Рисунок 8" descr="2456_2.jpg"/>
          <p:cNvPicPr>
            <a:picLocks noChangeAspect="1"/>
          </p:cNvPicPr>
          <p:nvPr/>
        </p:nvPicPr>
        <p:blipFill>
          <a:blip r:embed="rId2"/>
          <a:srcRect t="4642" r="7664" b="12199"/>
          <a:stretch>
            <a:fillRect/>
          </a:stretch>
        </p:blipFill>
        <p:spPr bwMode="auto">
          <a:xfrm>
            <a:off x="0" y="4410075"/>
            <a:ext cx="104298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Текст 6"/>
          <p:cNvSpPr>
            <a:spLocks noGrp="1"/>
          </p:cNvSpPr>
          <p:nvPr>
            <p:ph type="body" idx="1"/>
          </p:nvPr>
        </p:nvSpPr>
        <p:spPr>
          <a:xfrm>
            <a:off x="1857375" y="2786063"/>
            <a:ext cx="5422900" cy="1192212"/>
          </a:xfrm>
        </p:spPr>
        <p:txBody>
          <a:bodyPr/>
          <a:lstStyle/>
          <a:p>
            <a:pPr algn="ctr"/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Традиционная одежда коми-язьвинцев</a:t>
            </a:r>
          </a:p>
        </p:txBody>
      </p:sp>
      <p:pic>
        <p:nvPicPr>
          <p:cNvPr id="38914" name="Picture 2" descr="H:\материал по коми-язьвинцем\Фото\Костюм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214438"/>
            <a:ext cx="1662113" cy="4411662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915" name="Picture 3" descr="H:\материал по коми-язьвинцем\Фото\Василий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7072313" y="1214438"/>
            <a:ext cx="1714500" cy="4371975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0" y="4071938"/>
            <a:ext cx="3643313" cy="2500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0" y="214313"/>
            <a:ext cx="3571875" cy="2500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9"/>
          <p:cNvSpPr>
            <a:spLocks noGrp="1"/>
          </p:cNvSpPr>
          <p:nvPr>
            <p:ph type="ctrTitle"/>
          </p:nvPr>
        </p:nvSpPr>
        <p:spPr>
          <a:xfrm>
            <a:off x="928688" y="214313"/>
            <a:ext cx="8215312" cy="1470025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Особенности коми-язьвинских сказок:</a:t>
            </a:r>
          </a:p>
        </p:txBody>
      </p:sp>
      <p:sp>
        <p:nvSpPr>
          <p:cNvPr id="9219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1214438" y="1643063"/>
            <a:ext cx="7715250" cy="5214937"/>
          </a:xfrm>
        </p:spPr>
        <p:txBody>
          <a:bodyPr/>
          <a:lstStyle/>
          <a:p>
            <a:pPr marL="514350" indent="-514350" algn="l">
              <a:buFont typeface="Arial" charset="0"/>
              <a:buChar char="•"/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герои сказок одновременно духи мифологии и сказочные персонажи;</a:t>
            </a:r>
          </a:p>
          <a:p>
            <a:pPr marL="514350" indent="-514350" algn="l">
              <a:buFont typeface="Arial" charset="0"/>
              <a:buChar char="•"/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традиционные сюжеты коми-язьвинских сказок оказала влияние русская народная культура;</a:t>
            </a:r>
          </a:p>
          <a:p>
            <a:pPr marL="514350" indent="-514350" algn="l">
              <a:buFont typeface="Arial" charset="0"/>
              <a:buChar char="•"/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прослеживается связь героев сказок с сверхъестественными верованиями народа;</a:t>
            </a:r>
          </a:p>
          <a:p>
            <a:pPr marL="514350" indent="-514350" algn="l">
              <a:buFont typeface="Arial" charset="0"/>
              <a:buChar char="•"/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коми-язьвинских сказках происходит смешивание религии и языческих верований народа;</a:t>
            </a:r>
          </a:p>
        </p:txBody>
      </p:sp>
      <p:pic>
        <p:nvPicPr>
          <p:cNvPr id="9220" name="Содержимое 5" descr="2456_2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3107" r="9636" b="11111"/>
          <a:stretch>
            <a:fillRect/>
          </a:stretch>
        </p:blipFill>
        <p:spPr>
          <a:xfrm>
            <a:off x="0" y="0"/>
            <a:ext cx="1042988" cy="2060575"/>
          </a:xfrm>
        </p:spPr>
      </p:pic>
      <p:pic>
        <p:nvPicPr>
          <p:cNvPr id="9221" name="Рисунок 8" descr="2456_2.jpg"/>
          <p:cNvPicPr>
            <a:picLocks noChangeAspect="1"/>
          </p:cNvPicPr>
          <p:nvPr/>
        </p:nvPicPr>
        <p:blipFill>
          <a:blip r:embed="rId2"/>
          <a:srcRect t="4642" r="7664" b="12199"/>
          <a:stretch>
            <a:fillRect/>
          </a:stretch>
        </p:blipFill>
        <p:spPr bwMode="auto">
          <a:xfrm>
            <a:off x="0" y="1989138"/>
            <a:ext cx="104298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Рисунок 9" descr="2456_2.jpg"/>
          <p:cNvPicPr>
            <a:picLocks noChangeAspect="1"/>
          </p:cNvPicPr>
          <p:nvPr/>
        </p:nvPicPr>
        <p:blipFill>
          <a:blip r:embed="rId2"/>
          <a:srcRect t="4642" b="12874"/>
          <a:stretch>
            <a:fillRect/>
          </a:stretch>
        </p:blipFill>
        <p:spPr bwMode="auto">
          <a:xfrm>
            <a:off x="0" y="4437063"/>
            <a:ext cx="1116013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43" name="Picture 2" descr="D:\ЗАКАТ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71538" y="3786191"/>
            <a:ext cx="678661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629</TotalTime>
  <Words>249</Words>
  <Application>Microsoft Office PowerPoint</Application>
  <PresentationFormat>Экран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Особенности коми-язьвинских сказок Автор: Щукина Оля ученица 5б класса Руководитель: Колычева Екатерина Ивановна учитель истории</vt:lpstr>
      <vt:lpstr>Цель: изучение особенностей коми-язьвинских сказок </vt:lpstr>
      <vt:lpstr>Слайд 3</vt:lpstr>
      <vt:lpstr>Слайд 4</vt:lpstr>
      <vt:lpstr>ПАРШАКОВА АННА ЛАЗАРЕВНА переводчица на коми-язьвинский язык русских песен, сказок, стихов, басен, сочинительница новых произведений на родном языке, создатель коми-язьвинского букваря</vt:lpstr>
      <vt:lpstr>Слайд 6</vt:lpstr>
      <vt:lpstr>Слайд 7</vt:lpstr>
      <vt:lpstr>Особенности коми-язьвинских сказок:</vt:lpstr>
      <vt:lpstr>Слайд 9</vt:lpstr>
    </vt:vector>
  </TitlesOfParts>
  <Company>МОУ "Паршаковская СОШ"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КОМИ-ЯЗЬВИНСКИЕ ПЕРМЯКИ – ДРЕВНИЙ НАРОД СЕВЕРНОГО УРАЛА</dc:title>
  <dc:creator>ВЕГ</dc:creator>
  <cp:lastModifiedBy>Катя</cp:lastModifiedBy>
  <cp:revision>53</cp:revision>
  <dcterms:created xsi:type="dcterms:W3CDTF">2006-11-08T05:31:08Z</dcterms:created>
  <dcterms:modified xsi:type="dcterms:W3CDTF">2013-09-14T15:16:50Z</dcterms:modified>
</cp:coreProperties>
</file>