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0" r:id="rId3"/>
    <p:sldId id="316" r:id="rId4"/>
    <p:sldId id="305" r:id="rId5"/>
    <p:sldId id="260" r:id="rId6"/>
    <p:sldId id="257" r:id="rId7"/>
    <p:sldId id="312" r:id="rId8"/>
    <p:sldId id="302" r:id="rId9"/>
    <p:sldId id="292" r:id="rId10"/>
    <p:sldId id="315" r:id="rId11"/>
    <p:sldId id="264" r:id="rId12"/>
    <p:sldId id="301" r:id="rId13"/>
    <p:sldId id="306" r:id="rId14"/>
    <p:sldId id="303" r:id="rId15"/>
    <p:sldId id="31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990000"/>
    <a:srgbClr val="000000"/>
    <a:srgbClr val="FF9900"/>
    <a:srgbClr val="FFFF99"/>
    <a:srgbClr val="FF6600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447" autoAdjust="0"/>
    <p:restoredTop sz="94660"/>
  </p:normalViewPr>
  <p:slideViewPr>
    <p:cSldViewPr>
      <p:cViewPr>
        <p:scale>
          <a:sx n="57" d="100"/>
          <a:sy n="57" d="100"/>
        </p:scale>
        <p:origin x="-86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265ED-6E8F-4F54-9B3A-28E62EBAC75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8C1A1-B8AD-4243-88C1-F4F358369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DD09-3D81-4142-9354-F53D93C5A8D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969A4-C35C-41F8-8788-451748158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CE896-4FB3-4537-B027-0EA1792A453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3997F-9EED-4FCF-AD9A-A4252D8C1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6171-E3D0-4531-BDF4-3ADB65D2848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5CFE4-722B-4F6C-BC41-8C4B4BD82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AADB2-9272-4BF5-B553-38D1693E365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A5932-2E9C-40A8-AAC5-69C0FEB7E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3C669-EAA5-49CE-B542-9ACE717676B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256DD-FE25-45DE-A421-F21DD7BD8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C9E00-FDC7-4643-854C-EB564D8E560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63487-1301-4A4E-A786-DC8253081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76189-0139-4611-A3D3-0E929ADC205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ACD0E-AFFC-49F4-A4D4-EE0B50197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448C-23C6-40D0-ADC8-2330502B1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5ED70-62DD-42BD-A926-CF75D3F9332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8BEB2-1B80-4B2D-8372-0984D609ECA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18E8C-C5B2-41B8-8413-19C3D7423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DAA23-5E58-4C47-928D-67EB30435CD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AA43F-05DD-4FF1-BA56-0836A3771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8E1B4-752B-4719-82A5-3F1C6B415A2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18F4C-4A19-4A4D-B6DA-18F132814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E094F-B888-4CCE-B40A-BE25767BA16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E00EB-EBBB-4E2D-A9A5-6292ACB23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6422-644A-43A6-A51F-D1656D43626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D75B7-A887-4C33-A0BD-688A9C910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066F0-0E33-4349-8E8A-5461CA594CE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2BB22-3ABD-48FB-A1EE-DD257D0F7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0BF9B-9310-4034-9692-7A5E37FE344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A40C9-CF16-4476-AD4F-7659FAF05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9D95-9763-4CD2-93E0-C3D9CA08FA0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BC760-A70E-4BAD-8D1F-32147315B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606D0-FE6A-4D5D-B7BE-75B832BDA32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02D27-3C9C-4D73-947D-59515F441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3085-D687-4531-BDBA-6693A318313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F9822-146E-4781-9595-4FD1AB4D8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71B2A-55C3-4D21-B955-970B0C9DD17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082E0-7E39-4EB8-9812-6A236C9B0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390F4-8D61-4F90-80B4-F30EB9D86D8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F9CD0-B344-48AE-8EB0-F56703151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A8F95-3EFD-4AA8-98D1-A237C121D3D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A2DE8-EA27-49B1-AF77-B0C0379CC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25186-62A7-4767-B149-595910F34FC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C5E5-6B08-43D7-8AF4-332A1D4B9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898331-41C5-4C5F-918B-4988859C2E9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21E0E3-FB79-4329-B425-2EEE02C7C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2D2F38E-DC70-405D-A17A-C9D6FBC7105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="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158BAB6-DF66-41D9-BDAE-B27CE43EF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44" r:id="rId2"/>
    <p:sldLayoutId id="2147484063" r:id="rId3"/>
    <p:sldLayoutId id="2147484045" r:id="rId4"/>
    <p:sldLayoutId id="2147484064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8C3836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4;&#1083;&#1100;&#1075;&#1072;\Desktop\&#1060;&#1077;&#1076;&#1086;&#1088;_&#1064;&#1072;&#1083;&#1103;&#1087;&#1080;&#1085;_-_&#1044;&#1091;&#1073;&#1080;&#1085;&#1091;&#1096;&#1082;&#1072;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4;&#1090;&#1082;&#1088;&#1099;&#1090;&#1099;&#1081;%20&#1091;&#1088;&#1086;&#1082;\voda_pleshetsa.MP3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169-251095-4-obl-l - копия.jp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00113" y="7938"/>
            <a:ext cx="7343775" cy="6850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57150">
            <a:solidFill>
              <a:srgbClr val="C00000"/>
            </a:solidFill>
          </a:ln>
        </p:spPr>
        <p:txBody>
          <a:bodyPr/>
          <a:lstStyle/>
          <a:p>
            <a:pPr algn="l">
              <a:defRPr/>
            </a:pPr>
            <a:r>
              <a:rPr lang="ru-RU" sz="6000" b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Arial" charset="0"/>
              </a:rPr>
              <a:t> </a:t>
            </a:r>
            <a:r>
              <a:rPr lang="ru-RU" sz="3200" b="1" u="sng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Arial" charset="0"/>
              </a:rPr>
              <a:t>Цели урока:  </a:t>
            </a:r>
            <a:r>
              <a:rPr lang="ru-RU" sz="2400" smtClean="0">
                <a:solidFill>
                  <a:schemeClr val="bg1"/>
                </a:solidFill>
                <a:latin typeface="Arial" charset="0"/>
                <a:ea typeface="Batang" pitchFamily="18" charset="-127"/>
                <a:cs typeface="Arial" charset="0"/>
              </a:rPr>
              <a:t/>
            </a:r>
            <a:br>
              <a:rPr lang="ru-RU" sz="2400" smtClean="0">
                <a:solidFill>
                  <a:schemeClr val="bg1"/>
                </a:solidFill>
                <a:latin typeface="Arial" charset="0"/>
                <a:ea typeface="Batang" pitchFamily="18" charset="-127"/>
                <a:cs typeface="Arial" charset="0"/>
              </a:rPr>
            </a:br>
            <a:r>
              <a:rPr lang="ru-RU" sz="2400" smtClean="0">
                <a:solidFill>
                  <a:srgbClr val="FFFF00"/>
                </a:solidFill>
                <a:latin typeface="Arial" charset="0"/>
                <a:ea typeface="Batang" pitchFamily="18" charset="-127"/>
                <a:cs typeface="Arial" charset="0"/>
              </a:rPr>
              <a:t>1. </a:t>
            </a:r>
            <a:r>
              <a:rPr lang="ru-RU" sz="2000" b="1" smtClean="0">
                <a:solidFill>
                  <a:srgbClr val="FFFF00"/>
                </a:solidFill>
                <a:latin typeface="Arial" charset="0"/>
                <a:ea typeface="Batang" pitchFamily="18" charset="-127"/>
                <a:cs typeface="Arial" charset="0"/>
              </a:rPr>
              <a:t>познакомить с особенностями становления и  развития языковой  ситуации в Петербурге; </a:t>
            </a:r>
            <a:br>
              <a:rPr lang="ru-RU" sz="2000" b="1" smtClean="0">
                <a:solidFill>
                  <a:srgbClr val="FFFF00"/>
                </a:solidFill>
                <a:latin typeface="Arial" charset="0"/>
                <a:ea typeface="Batang" pitchFamily="18" charset="-127"/>
                <a:cs typeface="Arial" charset="0"/>
              </a:rPr>
            </a:br>
            <a:r>
              <a:rPr lang="ru-RU" sz="2000" b="1" smtClean="0">
                <a:solidFill>
                  <a:srgbClr val="FFFF00"/>
                </a:solidFill>
                <a:latin typeface="Arial" charset="0"/>
                <a:ea typeface="Batang" pitchFamily="18" charset="-127"/>
                <a:cs typeface="Arial" charset="0"/>
              </a:rPr>
              <a:t/>
            </a:r>
            <a:br>
              <a:rPr lang="ru-RU" sz="2000" b="1" smtClean="0">
                <a:solidFill>
                  <a:srgbClr val="FFFF00"/>
                </a:solidFill>
                <a:latin typeface="Arial" charset="0"/>
                <a:ea typeface="Batang" pitchFamily="18" charset="-127"/>
                <a:cs typeface="Arial" charset="0"/>
              </a:rPr>
            </a:br>
            <a:r>
              <a:rPr lang="ru-RU" sz="2000" b="1" smtClean="0">
                <a:solidFill>
                  <a:srgbClr val="FFFF00"/>
                </a:solidFill>
                <a:latin typeface="Arial" charset="0"/>
                <a:ea typeface="Batang" pitchFamily="18" charset="-127"/>
                <a:cs typeface="Arial" charset="0"/>
              </a:rPr>
              <a:t>2. научить  видеть за строчками стихотворений, пословиц, народных песен  чувства, переживания, настроения, реальные события и их  общечеловеческий смысл;</a:t>
            </a:r>
            <a:br>
              <a:rPr lang="ru-RU" sz="2000" b="1" smtClean="0">
                <a:solidFill>
                  <a:srgbClr val="FFFF00"/>
                </a:solidFill>
                <a:latin typeface="Arial" charset="0"/>
                <a:ea typeface="Batang" pitchFamily="18" charset="-127"/>
                <a:cs typeface="Arial" charset="0"/>
              </a:rPr>
            </a:br>
            <a:r>
              <a:rPr lang="ru-RU" sz="2000" b="1" smtClean="0">
                <a:solidFill>
                  <a:srgbClr val="FFFF00"/>
                </a:solidFill>
                <a:latin typeface="Arial" charset="0"/>
                <a:ea typeface="Batang" pitchFamily="18" charset="-127"/>
                <a:cs typeface="Arial" charset="0"/>
              </a:rPr>
              <a:t/>
            </a:r>
            <a:br>
              <a:rPr lang="ru-RU" sz="2000" b="1" smtClean="0">
                <a:solidFill>
                  <a:srgbClr val="FFFF00"/>
                </a:solidFill>
                <a:latin typeface="Arial" charset="0"/>
                <a:ea typeface="Batang" pitchFamily="18" charset="-127"/>
                <a:cs typeface="Arial" charset="0"/>
              </a:rPr>
            </a:br>
            <a:r>
              <a:rPr lang="ru-RU" sz="2000" b="1" smtClean="0">
                <a:solidFill>
                  <a:srgbClr val="FFFF00"/>
                </a:solidFill>
                <a:latin typeface="Arial" charset="0"/>
                <a:ea typeface="Batang" pitchFamily="18" charset="-127"/>
                <a:cs typeface="Arial" charset="0"/>
              </a:rPr>
              <a:t>3. помочь учащимся выработать свою оценку, свое отношение к Петру Великому, основанному им Санкт-Петербургу;</a:t>
            </a:r>
            <a:br>
              <a:rPr lang="ru-RU" sz="2000" b="1" smtClean="0">
                <a:solidFill>
                  <a:srgbClr val="FFFF00"/>
                </a:solidFill>
                <a:latin typeface="Arial" charset="0"/>
                <a:ea typeface="Batang" pitchFamily="18" charset="-127"/>
                <a:cs typeface="Arial" charset="0"/>
              </a:rPr>
            </a:br>
            <a:r>
              <a:rPr lang="ru-RU" sz="2000" b="1" smtClean="0">
                <a:solidFill>
                  <a:srgbClr val="FFFF00"/>
                </a:solidFill>
                <a:latin typeface="Arial" charset="0"/>
                <a:ea typeface="Batang" pitchFamily="18" charset="-127"/>
                <a:cs typeface="Arial" charset="0"/>
              </a:rPr>
              <a:t/>
            </a:r>
            <a:br>
              <a:rPr lang="ru-RU" sz="2000" b="1" smtClean="0">
                <a:solidFill>
                  <a:srgbClr val="FFFF00"/>
                </a:solidFill>
                <a:latin typeface="Arial" charset="0"/>
                <a:ea typeface="Batang" pitchFamily="18" charset="-127"/>
                <a:cs typeface="Arial" charset="0"/>
              </a:rPr>
            </a:br>
            <a:r>
              <a:rPr lang="ru-RU" sz="2000" b="1" smtClean="0">
                <a:solidFill>
                  <a:srgbClr val="FFFF00"/>
                </a:solidFill>
                <a:latin typeface="Arial" charset="0"/>
                <a:ea typeface="Batang" pitchFamily="18" charset="-127"/>
                <a:cs typeface="Arial" charset="0"/>
              </a:rPr>
              <a:t>4. создать  условия для формирования ценностного отношения к памятникам петербургского наследия; </a:t>
            </a:r>
            <a:br>
              <a:rPr lang="ru-RU" sz="2000" b="1" smtClean="0">
                <a:solidFill>
                  <a:srgbClr val="FFFF00"/>
                </a:solidFill>
                <a:latin typeface="Arial" charset="0"/>
                <a:ea typeface="Batang" pitchFamily="18" charset="-127"/>
                <a:cs typeface="Arial" charset="0"/>
              </a:rPr>
            </a:br>
            <a:r>
              <a:rPr lang="ru-RU" sz="2000" b="1" smtClean="0">
                <a:solidFill>
                  <a:srgbClr val="FFFF00"/>
                </a:solidFill>
                <a:latin typeface="Arial" charset="0"/>
                <a:ea typeface="Batang" pitchFamily="18" charset="-127"/>
                <a:cs typeface="Arial" charset="0"/>
              </a:rPr>
              <a:t/>
            </a:r>
            <a:br>
              <a:rPr lang="ru-RU" sz="2000" b="1" smtClean="0">
                <a:solidFill>
                  <a:srgbClr val="FFFF00"/>
                </a:solidFill>
                <a:latin typeface="Arial" charset="0"/>
                <a:ea typeface="Batang" pitchFamily="18" charset="-127"/>
                <a:cs typeface="Arial" charset="0"/>
              </a:rPr>
            </a:br>
            <a:r>
              <a:rPr lang="ru-RU" sz="2000" b="1" smtClean="0">
                <a:solidFill>
                  <a:srgbClr val="FFFF00"/>
                </a:solidFill>
                <a:latin typeface="Arial" charset="0"/>
                <a:ea typeface="Batang" pitchFamily="18" charset="-127"/>
                <a:cs typeface="Arial" charset="0"/>
              </a:rPr>
              <a:t>5. познакомить  с возможностями информационных технологий, через использование различных программ;</a:t>
            </a:r>
            <a:br>
              <a:rPr lang="ru-RU" sz="2000" b="1" smtClean="0">
                <a:solidFill>
                  <a:srgbClr val="FFFF00"/>
                </a:solidFill>
                <a:latin typeface="Arial" charset="0"/>
                <a:ea typeface="Batang" pitchFamily="18" charset="-127"/>
                <a:cs typeface="Arial" charset="0"/>
              </a:rPr>
            </a:br>
            <a:r>
              <a:rPr lang="ru-RU" sz="2000" b="1" smtClean="0">
                <a:solidFill>
                  <a:srgbClr val="FFFF00"/>
                </a:solidFill>
                <a:latin typeface="Arial" charset="0"/>
                <a:ea typeface="Batang" pitchFamily="18" charset="-127"/>
                <a:cs typeface="Arial" charset="0"/>
              </a:rPr>
              <a:t/>
            </a:r>
            <a:br>
              <a:rPr lang="ru-RU" sz="2000" b="1" smtClean="0">
                <a:solidFill>
                  <a:srgbClr val="FFFF00"/>
                </a:solidFill>
                <a:latin typeface="Arial" charset="0"/>
                <a:ea typeface="Batang" pitchFamily="18" charset="-127"/>
                <a:cs typeface="Arial" charset="0"/>
              </a:rPr>
            </a:br>
            <a:r>
              <a:rPr lang="ru-RU" sz="2000" b="1" smtClean="0">
                <a:solidFill>
                  <a:srgbClr val="FFFF00"/>
                </a:solidFill>
                <a:latin typeface="Arial" charset="0"/>
                <a:ea typeface="Batang" pitchFamily="18" charset="-127"/>
                <a:cs typeface="Arial" charset="0"/>
              </a:rPr>
              <a:t>6. развить способности   к творческой деятельности.</a:t>
            </a:r>
            <a:br>
              <a:rPr lang="ru-RU" sz="2000" b="1" smtClean="0">
                <a:solidFill>
                  <a:srgbClr val="FFFF00"/>
                </a:solidFill>
                <a:latin typeface="Arial" charset="0"/>
                <a:ea typeface="Batang" pitchFamily="18" charset="-127"/>
                <a:cs typeface="Arial" charset="0"/>
              </a:rPr>
            </a:br>
            <a:r>
              <a:rPr lang="ru-RU" sz="2000" b="1" smtClean="0">
                <a:solidFill>
                  <a:srgbClr val="FFFF00"/>
                </a:solidFill>
                <a:latin typeface="Arial" charset="0"/>
                <a:ea typeface="Batang" pitchFamily="18" charset="-127"/>
                <a:cs typeface="Arial" charset="0"/>
              </a:rPr>
              <a:t> </a:t>
            </a:r>
            <a:endParaRPr lang="ru-RU" sz="1200" b="1" smtClean="0">
              <a:solidFill>
                <a:srgbClr val="FFFF00"/>
              </a:solidFill>
              <a:latin typeface="Arial" charset="0"/>
              <a:ea typeface="Batang" pitchFamily="18" charset="-127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8be83535f40341f145d7e1191435c4e2_full"/>
          <p:cNvPicPr>
            <a:picLocks noChangeAspect="1" noChangeArrowheads="1"/>
          </p:cNvPicPr>
          <p:nvPr/>
        </p:nvPicPr>
        <p:blipFill>
          <a:blip r:embed="rId2">
            <a:lum contrast="40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8435" name="Рисунок 7" descr="00cr6dz2.jpg"/>
          <p:cNvPicPr>
            <a:picLocks noChangeAspect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9" name="Рисунок 8" descr="00crhdrz.jpg"/>
          <p:cNvPicPr>
            <a:picLocks noChangeAspect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5603" name="Рисунок 16" descr="0007pqw1.jpg"/>
          <p:cNvPicPr>
            <a:picLocks noChangeAspect="1"/>
          </p:cNvPicPr>
          <p:nvPr/>
        </p:nvPicPr>
        <p:blipFill>
          <a:blip r:embed="rId2">
            <a:lum contrast="40000"/>
          </a:blip>
          <a:srcRect b="86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5604" name="Рисунок 8" descr="spb2.jpg"/>
          <p:cNvPicPr>
            <a:picLocks noChangeAspect="1"/>
          </p:cNvPicPr>
          <p:nvPr/>
        </p:nvPicPr>
        <p:blipFill>
          <a:blip r:embed="rId3">
            <a:lum contrast="-10000"/>
          </a:blip>
          <a:srcRect l="4805" t="3345" r="4840" b="197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483" name="Picture 9" descr="035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2344" t="4166" r="3906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4" name="Picture 12" descr="one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1507" name="Рисунок 13" descr="6a10dd0ade7f.jpg"/>
          <p:cNvPicPr>
            <a:picLocks noChangeAspect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8" name="Рисунок 9" descr="plot.jpg"/>
          <p:cNvPicPr>
            <a:picLocks noChangeAspect="1"/>
          </p:cNvPicPr>
          <p:nvPr/>
        </p:nvPicPr>
        <p:blipFill>
          <a:blip r:embed="rId4">
            <a:lum bright="10000" contrast="10000"/>
          </a:blip>
          <a:srcRect t="116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Федор_Шаляпин_-_Дубину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2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9" name="Рисунок 2" descr="587px-Plan_Nienshanz_i_Neva_1698.jpg"/>
          <p:cNvPicPr>
            <a:picLocks noChangeAspect="1"/>
          </p:cNvPicPr>
          <p:nvPr/>
        </p:nvPicPr>
        <p:blipFill>
          <a:blip r:embed="rId2">
            <a:lum bright="-20000" contrast="30000"/>
          </a:blip>
          <a:srcRect l="4002" t="16251" r="4002" b="1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43" name="Рисунок 17" descr="0008dpxx.jpg"/>
          <p:cNvPicPr>
            <a:picLocks noChangeAspect="1"/>
          </p:cNvPicPr>
          <p:nvPr/>
        </p:nvPicPr>
        <p:blipFill>
          <a:blip r:embed="rId2">
            <a:lum contrast="20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10" descr="peter_plans_st_pburg.jpg"/>
          <p:cNvPicPr>
            <a:picLocks noChangeAspect="1"/>
          </p:cNvPicPr>
          <p:nvPr/>
        </p:nvPicPr>
        <p:blipFill>
          <a:blip r:embed="rId3">
            <a:lum contrast="40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Рисунок 14" descr="0007fcq4.jpg"/>
          <p:cNvPicPr>
            <a:picLocks noChangeAspect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piterbegin_3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3">
            <a:lum contrast="4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ln w="38100">
            <a:solidFill>
              <a:schemeClr val="bg1"/>
            </a:solidFill>
          </a:ln>
        </p:spPr>
      </p:pic>
      <p:pic>
        <p:nvPicPr>
          <p:cNvPr id="12294" name="voda_pleshets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02" fill="hold"/>
                                        <p:tgtEl>
                                          <p:spTgt spid="122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3315" name="Picture 19" descr="97216043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l="6384" t="3502" r="5379" b="33955"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4339" name="Picture 20" descr="0_190069_94d15e5c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Alexey_Zubov_-_Panoramic_View_of_St__Petersbur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35004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92" name="Picture 8" descr="i_393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94" name="Picture 10" descr="724px-Catherinehof"/>
          <p:cNvPicPr>
            <a:picLocks noChangeAspect="1" noChangeArrowheads="1"/>
          </p:cNvPicPr>
          <p:nvPr/>
        </p:nvPicPr>
        <p:blipFill>
          <a:blip r:embed="rId4">
            <a:lum bright="-10000" contrast="40000"/>
          </a:blip>
          <a:srcRect l="2655" t="2083" r="2654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Рисунок 2" descr="700px-Map_of_Saint-Petersburg_in_1720_(Homann)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Другая 10">
      <a:dk1>
        <a:srgbClr val="9BBB59"/>
      </a:dk1>
      <a:lt1>
        <a:sysClr val="window" lastClr="FFFFFF"/>
      </a:lt1>
      <a:dk2>
        <a:srgbClr val="548DD4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4</Words>
  <Application>Microsoft Office PowerPoint</Application>
  <PresentationFormat>Экран (4:3)</PresentationFormat>
  <Paragraphs>1</Paragraphs>
  <Slides>14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Constantia</vt:lpstr>
      <vt:lpstr>Wingdings 2</vt:lpstr>
      <vt:lpstr>Batang</vt:lpstr>
      <vt:lpstr>Monotype Corsiva</vt:lpstr>
      <vt:lpstr>Wingdings</vt:lpstr>
      <vt:lpstr>Cambria Math</vt:lpstr>
      <vt:lpstr>Тема Office</vt:lpstr>
      <vt:lpstr>Бумажная</vt:lpstr>
      <vt:lpstr> Цели урока:   1. познакомить с особенностями становления и  развития языковой  ситуации в Петербурге;   2. научить  видеть за строчками стихотворений, пословиц, народных песен  чувства, переживания, настроения, реальные события и их  общечеловеческий смысл;  3. помочь учащимся выработать свою оценку, свое отношение к Петру Великому, основанному им Санкт-Петербургу;  4. создать  условия для формирования ценностного отношения к памятникам петербургского наследия;   5. познакомить  с возможностями информационных технологий, через использование различных программ;  6. развить способности   к творческой деятельности.  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117</cp:revision>
  <dcterms:created xsi:type="dcterms:W3CDTF">2012-01-15T10:58:42Z</dcterms:created>
  <dcterms:modified xsi:type="dcterms:W3CDTF">2014-07-18T14:02:08Z</dcterms:modified>
</cp:coreProperties>
</file>