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Литературные премии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1930 — премия </a:t>
            </a:r>
            <a:r>
              <a:rPr lang="ru-RU" b="1" dirty="0" err="1" smtClean="0">
                <a:latin typeface="Comic Sans MS" pitchFamily="66" charset="0"/>
              </a:rPr>
              <a:t>Фемина</a:t>
            </a:r>
            <a:r>
              <a:rPr lang="ru-RU" b="1" dirty="0" smtClean="0">
                <a:latin typeface="Comic Sans MS" pitchFamily="66" charset="0"/>
              </a:rPr>
              <a:t> — за роман «Ночной полёт»;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1939 —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Гран-При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дю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Роман Французской Академии — «Планета людей»;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1939 — Национальная книжная премия США — «Ветер, песок и звёзды» (за роман «Планета людей»)</a:t>
            </a:r>
          </a:p>
          <a:p>
            <a:pPr algn="just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Военные награды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 1939 году награждён Военным Крестом Французской Республики.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844824"/>
            <a:ext cx="34198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Издания на русском языке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Сент-Экзюпери </a:t>
            </a:r>
            <a:r>
              <a:rPr lang="ru-RU" b="1" dirty="0" err="1" smtClean="0">
                <a:latin typeface="Comic Sans MS" pitchFamily="66" charset="0"/>
              </a:rPr>
              <a:t>Антуан</a:t>
            </a:r>
            <a:r>
              <a:rPr lang="ru-RU" b="1" dirty="0" smtClean="0">
                <a:latin typeface="Comic Sans MS" pitchFamily="66" charset="0"/>
              </a:rPr>
              <a:t> де. «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Южный почтовый</a:t>
            </a:r>
            <a:r>
              <a:rPr lang="ru-RU" b="1" dirty="0" smtClean="0">
                <a:latin typeface="Comic Sans MS" pitchFamily="66" charset="0"/>
              </a:rPr>
              <a:t>», «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Ночной полет</a:t>
            </a:r>
            <a:r>
              <a:rPr lang="ru-RU" b="1" dirty="0" smtClean="0">
                <a:latin typeface="Comic Sans MS" pitchFamily="66" charset="0"/>
              </a:rPr>
              <a:t>», «Планета людей», «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Военный летчик</a:t>
            </a:r>
            <a:r>
              <a:rPr lang="ru-RU" b="1" dirty="0" smtClean="0">
                <a:latin typeface="Comic Sans MS" pitchFamily="66" charset="0"/>
              </a:rPr>
              <a:t>», «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Письмо заложнику</a:t>
            </a:r>
            <a:r>
              <a:rPr lang="ru-RU" b="1" dirty="0" smtClean="0">
                <a:latin typeface="Comic Sans MS" pitchFamily="66" charset="0"/>
              </a:rPr>
              <a:t>», «Маленький принц», «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Пилот и стихии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Названия в честь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itchFamily="66" charset="0"/>
              </a:rPr>
              <a:t>Экзюпери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Лионский аэропорт имени Сент-Экзюпери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Астероид 2578 Сент-Экзюпери, открыт астрономом Татьяной Смирновой (открыт 2 ноября 1975 под номером «B612»)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Горная вершина в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Патагонии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Aguja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Saint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Exupery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В мире существует три музея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Антуана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де Сент-Экзюпери — в Японии, в Южной Корее и в Ульяновске (Россия). Во Франции создание культурного центра планируется на 2014 год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Именем Маленького принца в 2003 году была названа луна астероида «45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Eugenia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556792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38610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Памятник Маленькому Принцу в Японии</a:t>
            </a:r>
            <a:endParaRPr lang="ru-RU" sz="1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4221087"/>
            <a:ext cx="3240360" cy="20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348800"/>
            <a:ext cx="49320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Интересные факты: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Левша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За всю карьеру лётчика Сент-Экзюпери потерпел 15 аварий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Во время командировки в СССР совершил полёт на борту самолёта АНТ-20 «Максим Горький»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Comic Sans MS" pitchFamily="66" charset="0"/>
              </a:rPr>
              <a:t>Сент-Экзюпери в совершенстве владел искусством карточного фокуса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Comic Sans MS" pitchFamily="66" charset="0"/>
              </a:rPr>
              <a:t>Стал автором нескольких изобретений в области авиации, на которые получил патенты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  <a:latin typeface="Comic Sans MS" pitchFamily="66" charset="0"/>
              </a:rPr>
              <a:t>В дилогии «Искатели неба» Сергея Лукьяненко фигурирует персонаж </a:t>
            </a:r>
            <a:r>
              <a:rPr lang="ru-RU" sz="1600" b="1" dirty="0" err="1" smtClean="0">
                <a:solidFill>
                  <a:srgbClr val="000099"/>
                </a:solidFill>
                <a:latin typeface="Comic Sans MS" pitchFamily="66" charset="0"/>
              </a:rPr>
              <a:t>Антуан</a:t>
            </a:r>
            <a:r>
              <a:rPr lang="ru-RU" sz="1600" b="1" dirty="0" smtClean="0">
                <a:solidFill>
                  <a:srgbClr val="000099"/>
                </a:solidFill>
                <a:latin typeface="Comic Sans MS" pitchFamily="66" charset="0"/>
              </a:rPr>
              <a:t> Лионский, совмещающий профессию лётчика с литературными опытами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Потерпел аварию на самолёте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itchFamily="66" charset="0"/>
              </a:rPr>
              <a:t>Кодрон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С.630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itchFamily="66" charset="0"/>
              </a:rPr>
              <a:t>Симон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(регистровый номер 7042, бортовой — F-ANRY) при перелёте Париж — Сайгон. Этот эпизод стал одной из сюжетных линий книги «Планета людей»</a:t>
            </a:r>
            <a:endParaRPr lang="ru-RU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624" y="4293096"/>
            <a:ext cx="40612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418424"/>
            <a:ext cx="2785269" cy="27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51723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</a:t>
            </a:r>
            <a:r>
              <a:rPr lang="ru-RU" dirty="0" err="1" smtClean="0">
                <a:solidFill>
                  <a:srgbClr val="C00000"/>
                </a:solidFill>
              </a:rPr>
              <a:t>Антуану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де Сент-Экзюпери в </a:t>
            </a:r>
            <a:r>
              <a:rPr lang="ru-RU" dirty="0" err="1" smtClean="0">
                <a:solidFill>
                  <a:srgbClr val="C00000"/>
                </a:solidFill>
              </a:rPr>
              <a:t>Тарфае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40152" y="5877272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Памятник </a:t>
            </a:r>
            <a:r>
              <a:rPr lang="ru-RU" dirty="0" err="1" smtClean="0">
                <a:solidFill>
                  <a:srgbClr val="000099"/>
                </a:solidFill>
              </a:rPr>
              <a:t>Экзюпери</a:t>
            </a:r>
            <a:r>
              <a:rPr lang="ru-RU" dirty="0" smtClean="0">
                <a:solidFill>
                  <a:srgbClr val="000099"/>
                </a:solidFill>
              </a:rPr>
              <a:t> в аэропорту </a:t>
            </a:r>
            <a:r>
              <a:rPr lang="ru-RU" dirty="0" err="1" smtClean="0">
                <a:solidFill>
                  <a:srgbClr val="000099"/>
                </a:solidFill>
              </a:rPr>
              <a:t>Бастии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71703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Мемориальная табличка в Квебеке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212976"/>
            <a:ext cx="3089920" cy="23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1412776"/>
            <a:ext cx="2815580" cy="43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2780928"/>
            <a:ext cx="2193206" cy="230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556792"/>
            <a:ext cx="2460721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556792"/>
            <a:ext cx="2004814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4797152"/>
            <a:ext cx="36266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789040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4797152"/>
            <a:ext cx="2742079" cy="181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47864" y="1700808"/>
            <a:ext cx="1956048" cy="20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31640" y="126876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Segoe Script" pitchFamily="34" charset="0"/>
              </a:rPr>
              <a:t>«Вот самый лучший его портрет…»</a:t>
            </a:r>
            <a:endParaRPr lang="ru-RU" sz="24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6345" y="1700808"/>
            <a:ext cx="35514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1502688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Впервые опубликована 6 апреля 1943 года в Нью-Йорке и в течение последних 65 лет была переведена на более чем 180 языков и диалектов, в том числе на основные европейские, азиатские, африканские и американские языки. 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Рисунки в книге выполнены самим автором и не менее знамениты, чем сама книга. Сам автор и герои сказки всё время ссылаются на рисунки и даже спорят о них. Уникальные иллюстрации в «Маленьком принце» разрушают языковые барьеры, становятся частью универсального визуального лексикона, понятного каждому.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0120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Segoe Script" pitchFamily="34" charset="0"/>
              </a:rPr>
              <a:t>«Ведь все взрослые сначала были детьми, только мало кто из них об этом помнит» </a:t>
            </a:r>
            <a:endParaRPr lang="ru-RU" b="1" dirty="0">
              <a:solidFill>
                <a:srgbClr val="000099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28658" y="1772816"/>
            <a:ext cx="31130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61024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Маленький принц 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Образ Маленького принца одновременно и глубоко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автобиографичен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, и как бы отстранён от взрослого автора-летчика. Он рождён из тоски по умирающему в себе маленькому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Тонио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— потомку обнищавшего дворянского рода, которого в семье называли за его белокурые (сперва) волосы «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Королём-Солнце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», а в колледже прозвали Лунатиком за привычку подолгу смотреть на звёздное небо. Само словосочетание «Маленький принц» встречается ещё в «Планете людей» (как и многие другие образы и мысли). А в 1940 году в перерывах между боями с нацистами </a:t>
            </a:r>
            <a:r>
              <a:rPr lang="ru-RU" b="1" dirty="0" err="1" smtClean="0">
                <a:solidFill>
                  <a:srgbClr val="000099"/>
                </a:solidFill>
                <a:latin typeface="Comic Sans MS" pitchFamily="66" charset="0"/>
              </a:rPr>
              <a:t>Экзюпери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часто рисовал на листке мальчика — когда крылатого, когда верхом на облаке. Постепенно крылья сменит длинный шарф (какой, кстати, носил и сам автор), а облако станет астероидом Б-612.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700808"/>
            <a:ext cx="4895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Прообраз капризной и трогательной Розы тоже хорошо известен, это, безусловно, жена </a:t>
            </a:r>
            <a:r>
              <a:rPr lang="ru-RU" b="1" dirty="0" err="1" smtClean="0">
                <a:solidFill>
                  <a:srgbClr val="FF0066"/>
                </a:solidFill>
                <a:latin typeface="Comic Sans MS" pitchFamily="66" charset="0"/>
              </a:rPr>
              <a:t>Экзюпери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Консуэло — импульсивная латиноамериканка, которую друзья прозвали «маленьким </a:t>
            </a:r>
            <a:r>
              <a:rPr lang="ru-RU" b="1" dirty="0" err="1" smtClean="0">
                <a:solidFill>
                  <a:srgbClr val="FF0066"/>
                </a:solidFill>
                <a:latin typeface="Comic Sans MS" pitchFamily="66" charset="0"/>
              </a:rPr>
              <a:t>сальвадорским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вулканом». Кстати, в оригинале автор всегда пишет не «Роза», а «</a:t>
            </a:r>
            <a:r>
              <a:rPr lang="ru-RU" b="1" dirty="0" err="1" smtClean="0">
                <a:solidFill>
                  <a:srgbClr val="FF0066"/>
                </a:solidFill>
                <a:latin typeface="Comic Sans MS" pitchFamily="66" charset="0"/>
              </a:rPr>
              <a:t>la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Comic Sans MS" pitchFamily="66" charset="0"/>
              </a:rPr>
              <a:t>fleur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» — цветок. Но во французском языке это слово женского рода. Поэтому в русском переводе Нора Галь заменила цветок Розой (на рисунке это действительно роза). А вот в украинском варианте ничего заменять не пришлось — «ля флёр» без труда стала «</a:t>
            </a:r>
            <a:r>
              <a:rPr lang="ru-RU" b="1" dirty="0" err="1" smtClean="0">
                <a:solidFill>
                  <a:srgbClr val="FF0066"/>
                </a:solidFill>
                <a:latin typeface="Comic Sans MS" pitchFamily="66" charset="0"/>
              </a:rPr>
              <a:t>квіткою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».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12776"/>
            <a:ext cx="35978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Антуан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де Сент-Экзюпери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(1900 – 1944)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6030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Comic Sans MS" pitchFamily="66" charset="0"/>
              </a:rPr>
              <a:t>Насчет Лиса споров о прообразах и вариантах перевода было побольше. Вот что пишет переводчица Нора Галь в статье «Под звездой </a:t>
            </a:r>
            <a:r>
              <a:rPr lang="ru-RU" sz="1400" b="1" dirty="0" err="1" smtClean="0">
                <a:solidFill>
                  <a:srgbClr val="000099"/>
                </a:solidFill>
                <a:latin typeface="Comic Sans MS" pitchFamily="66" charset="0"/>
              </a:rPr>
              <a:t>Сент-Экса</a:t>
            </a:r>
            <a:r>
              <a:rPr lang="ru-RU" sz="1400" b="1" dirty="0" smtClean="0">
                <a:solidFill>
                  <a:srgbClr val="000099"/>
                </a:solidFill>
                <a:latin typeface="Comic Sans MS" pitchFamily="66" charset="0"/>
              </a:rPr>
              <a:t>»: «Когда „Маленький принц“ печатался у нас впервые, вышел жаркий спор в редакции: Лис в сказке или Лиса — опять-таки, женский род или мужской? Кое-кто считал, что лисица в сказке — соперница Розы. Здесь спор уже не об одном слове, не о фразе, но о понимании всего образа. Даже больше, в известной мере — о понимании всей сказки: её интонация, окраска, глубинный внутренний смысл — всё менялось от этой „мелочи“. А я убеждена: биографическая справка о роли женщин в жизни Сент-Экзюпери понять сказку не помогает и к делу не относится. Уж не говорю о том, что по-французски </a:t>
            </a:r>
            <a:r>
              <a:rPr lang="ru-RU" sz="1400" b="1" dirty="0" err="1" smtClean="0">
                <a:solidFill>
                  <a:srgbClr val="000099"/>
                </a:solidFill>
                <a:latin typeface="Comic Sans MS" pitchFamily="66" charset="0"/>
              </a:rPr>
              <a:t>le</a:t>
            </a:r>
            <a:r>
              <a:rPr lang="ru-RU" sz="1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Comic Sans MS" pitchFamily="66" charset="0"/>
              </a:rPr>
              <a:t>renard</a:t>
            </a:r>
            <a:r>
              <a:rPr lang="ru-RU" sz="1400" b="1" dirty="0" smtClean="0">
                <a:solidFill>
                  <a:srgbClr val="000099"/>
                </a:solidFill>
                <a:latin typeface="Comic Sans MS" pitchFamily="66" charset="0"/>
              </a:rPr>
              <a:t> мужского рода. Главное, в сказке Лис — прежде всего друг. Роза — любовь, Лис — дружба, и верный друг Лис учит Маленького принца верности, учит всегда чувствовать себя в ответе за любимую и за всех близких и любимых». </a:t>
            </a:r>
          </a:p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Можно добавить ещё одно наблюдение. Необычно большие уши Лиса на рисунке </a:t>
            </a:r>
            <a:r>
              <a:rPr lang="ru-RU" sz="1400" b="1" dirty="0" err="1" smtClean="0">
                <a:solidFill>
                  <a:schemeClr val="bg1"/>
                </a:solidFill>
                <a:latin typeface="Comic Sans MS" pitchFamily="66" charset="0"/>
              </a:rPr>
              <a:t>Экзюпери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, скорее всего, навеяны маленькой пустынной лисичкой </a:t>
            </a:r>
            <a:r>
              <a:rPr lang="ru-RU" sz="1400" b="1" dirty="0" err="1" smtClean="0">
                <a:solidFill>
                  <a:schemeClr val="bg1"/>
                </a:solidFill>
                <a:latin typeface="Comic Sans MS" pitchFamily="66" charset="0"/>
              </a:rPr>
              <a:t>фенек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 — одно из многочисленных существ, прирученных писателем во время службы в Марокко.</a:t>
            </a:r>
            <a:endParaRPr lang="ru-RU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3356992"/>
            <a:ext cx="2649355" cy="239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1772816"/>
            <a:ext cx="2609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877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Антуан де Сент-Экзюпери (1900 – 1944)</vt:lpstr>
      <vt:lpstr>Антуан де Сент-Экзюпери (1900 – 1944)</vt:lpstr>
      <vt:lpstr>Антуан де Сент-Экзюпери (1900 – 1944)</vt:lpstr>
      <vt:lpstr>Антуан де Сент-Экзюпери (1900 – 1944)</vt:lpstr>
      <vt:lpstr>Антуан де Сент-Экзюпери (1900 – 1944)</vt:lpstr>
      <vt:lpstr>Антуан де Сент-Экзюпери (1900 – 1944)</vt:lpstr>
      <vt:lpstr>Антуан де Сент-Экзюпери (1900 – 1944)</vt:lpstr>
      <vt:lpstr>Антуан де Сент-Экзюпери (1900 – 1944)</vt:lpstr>
      <vt:lpstr>Антуан де Сент-Экзюпери (1900 – 1944)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Антуан де Сент-Экзюпери (1900 – 1944) </dc:title>
  <dc:creator>Галина</dc:creator>
  <cp:lastModifiedBy>Галина</cp:lastModifiedBy>
  <cp:revision>3</cp:revision>
  <dcterms:created xsi:type="dcterms:W3CDTF">2014-07-28T17:30:22Z</dcterms:created>
  <dcterms:modified xsi:type="dcterms:W3CDTF">2014-07-28T17:36:44Z</dcterms:modified>
</cp:coreProperties>
</file>