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28.07.2014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28.07.2014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28.07.2014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28.07.2014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28.07.2014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28.07.2014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28.07.2014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solidFill>
                  <a:srgbClr val="FF0000"/>
                </a:solidFill>
                <a:latin typeface="Comic Sans MS" pitchFamily="66" charset="0"/>
              </a:rPr>
              <a:t/>
            </a:r>
            <a:br>
              <a:rPr lang="ru-RU" dirty="0" smtClean="0">
                <a:solidFill>
                  <a:srgbClr val="FF0000"/>
                </a:solidFill>
                <a:latin typeface="Comic Sans MS" pitchFamily="66" charset="0"/>
              </a:rPr>
            </a:br>
            <a:r>
              <a:rPr lang="ru-RU" dirty="0" err="1" smtClean="0">
                <a:solidFill>
                  <a:srgbClr val="FF0000"/>
                </a:solidFill>
                <a:latin typeface="Comic Sans MS" pitchFamily="66" charset="0"/>
              </a:rPr>
              <a:t>Антуан</a:t>
            </a:r>
            <a:r>
              <a:rPr lang="ru-RU" dirty="0" smtClean="0">
                <a:solidFill>
                  <a:srgbClr val="FF0000"/>
                </a:solidFill>
                <a:latin typeface="Comic Sans MS" pitchFamily="66" charset="0"/>
              </a:rPr>
              <a:t> де Сент-Экзюпери</a:t>
            </a:r>
            <a:br>
              <a:rPr lang="ru-RU" dirty="0" smtClean="0">
                <a:solidFill>
                  <a:srgbClr val="FF0000"/>
                </a:solidFill>
                <a:latin typeface="Comic Sans MS" pitchFamily="66" charset="0"/>
              </a:rPr>
            </a:br>
            <a:r>
              <a:rPr lang="ru-RU" dirty="0" smtClean="0">
                <a:solidFill>
                  <a:srgbClr val="FF0000"/>
                </a:solidFill>
                <a:latin typeface="Comic Sans MS" pitchFamily="66" charset="0"/>
              </a:rPr>
              <a:t>(1900 – 1944)</a:t>
            </a:r>
            <a:br>
              <a:rPr lang="ru-RU" dirty="0" smtClean="0">
                <a:solidFill>
                  <a:srgbClr val="FF0000"/>
                </a:solidFill>
                <a:latin typeface="Comic Sans MS" pitchFamily="66" charset="0"/>
              </a:rPr>
            </a:br>
            <a:endParaRPr lang="ru-RU" dirty="0"/>
          </a:p>
        </p:txBody>
      </p:sp>
      <p:pic>
        <p:nvPicPr>
          <p:cNvPr id="1027" name="Picture 3"/>
          <p:cNvPicPr>
            <a:picLocks noChangeAspect="1" noChangeArrowheads="1"/>
          </p:cNvPicPr>
          <p:nvPr/>
        </p:nvPicPr>
        <p:blipFill>
          <a:blip r:embed="rId2" cstate="print"/>
          <a:srcRect/>
          <a:stretch>
            <a:fillRect/>
          </a:stretch>
        </p:blipFill>
        <p:spPr bwMode="auto">
          <a:xfrm>
            <a:off x="2627784" y="1412776"/>
            <a:ext cx="3835373" cy="5205149"/>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0000"/>
                </a:solidFill>
                <a:latin typeface="Comic Sans MS" pitchFamily="66" charset="0"/>
              </a:rPr>
              <a:t>Антуан</a:t>
            </a:r>
            <a:r>
              <a:rPr lang="ru-RU" dirty="0" smtClean="0">
                <a:solidFill>
                  <a:srgbClr val="FF0000"/>
                </a:solidFill>
                <a:latin typeface="Comic Sans MS" pitchFamily="66" charset="0"/>
              </a:rPr>
              <a:t> де Сент-Экзюпери</a:t>
            </a:r>
            <a:br>
              <a:rPr lang="ru-RU" dirty="0" smtClean="0">
                <a:solidFill>
                  <a:srgbClr val="FF0000"/>
                </a:solidFill>
                <a:latin typeface="Comic Sans MS" pitchFamily="66" charset="0"/>
              </a:rPr>
            </a:br>
            <a:r>
              <a:rPr lang="ru-RU" dirty="0" smtClean="0">
                <a:solidFill>
                  <a:srgbClr val="FF0000"/>
                </a:solidFill>
                <a:latin typeface="Comic Sans MS" pitchFamily="66" charset="0"/>
              </a:rPr>
              <a:t>(1900 – 1944)</a:t>
            </a:r>
            <a:endParaRPr lang="ru-RU" dirty="0"/>
          </a:p>
        </p:txBody>
      </p:sp>
      <p:pic>
        <p:nvPicPr>
          <p:cNvPr id="3075" name="Picture 3"/>
          <p:cNvPicPr>
            <a:picLocks noChangeAspect="1" noChangeArrowheads="1"/>
          </p:cNvPicPr>
          <p:nvPr/>
        </p:nvPicPr>
        <p:blipFill>
          <a:blip r:embed="rId2" cstate="print"/>
          <a:srcRect/>
          <a:stretch>
            <a:fillRect/>
          </a:stretch>
        </p:blipFill>
        <p:spPr bwMode="auto">
          <a:xfrm>
            <a:off x="467544" y="3068960"/>
            <a:ext cx="2476500" cy="1866900"/>
          </a:xfrm>
          <a:prstGeom prst="rect">
            <a:avLst/>
          </a:prstGeom>
          <a:noFill/>
          <a:ln w="9525">
            <a:noFill/>
            <a:miter lim="800000"/>
            <a:headEnd/>
            <a:tailEnd/>
          </a:ln>
        </p:spPr>
      </p:pic>
      <p:sp>
        <p:nvSpPr>
          <p:cNvPr id="6" name="Прямоугольник 5"/>
          <p:cNvSpPr/>
          <p:nvPr/>
        </p:nvSpPr>
        <p:spPr>
          <a:xfrm>
            <a:off x="179512" y="5085184"/>
            <a:ext cx="3168352" cy="923330"/>
          </a:xfrm>
          <a:prstGeom prst="rect">
            <a:avLst/>
          </a:prstGeom>
        </p:spPr>
        <p:txBody>
          <a:bodyPr wrap="square">
            <a:spAutoFit/>
          </a:bodyPr>
          <a:lstStyle/>
          <a:p>
            <a:pPr algn="ctr"/>
            <a:r>
              <a:rPr lang="ru-RU" b="1" dirty="0" smtClean="0"/>
              <a:t>Браслет Сент-Экзюпери, найденный рыбаком близ Марселя</a:t>
            </a:r>
            <a:endParaRPr lang="ru-RU" b="1" dirty="0"/>
          </a:p>
        </p:txBody>
      </p:sp>
      <p:sp>
        <p:nvSpPr>
          <p:cNvPr id="7" name="Прямоугольник 6"/>
          <p:cNvSpPr/>
          <p:nvPr/>
        </p:nvSpPr>
        <p:spPr>
          <a:xfrm>
            <a:off x="395536" y="1700808"/>
            <a:ext cx="8028384" cy="646331"/>
          </a:xfrm>
          <a:prstGeom prst="rect">
            <a:avLst/>
          </a:prstGeom>
        </p:spPr>
        <p:txBody>
          <a:bodyPr wrap="square">
            <a:spAutoFit/>
          </a:bodyPr>
          <a:lstStyle/>
          <a:p>
            <a:r>
              <a:rPr lang="ru-RU" b="1" dirty="0" smtClean="0">
                <a:solidFill>
                  <a:srgbClr val="C00000"/>
                </a:solidFill>
                <a:latin typeface="Comic Sans MS" pitchFamily="66" charset="0"/>
              </a:rPr>
              <a:t>31 июля 1944 года Сент-Экзюпери отправился с аэродрома </a:t>
            </a:r>
            <a:r>
              <a:rPr lang="ru-RU" b="1" dirty="0" err="1" smtClean="0">
                <a:solidFill>
                  <a:srgbClr val="C00000"/>
                </a:solidFill>
                <a:latin typeface="Comic Sans MS" pitchFamily="66" charset="0"/>
              </a:rPr>
              <a:t>Борго</a:t>
            </a:r>
            <a:r>
              <a:rPr lang="ru-RU" b="1" dirty="0" smtClean="0">
                <a:solidFill>
                  <a:srgbClr val="C00000"/>
                </a:solidFill>
                <a:latin typeface="Comic Sans MS" pitchFamily="66" charset="0"/>
              </a:rPr>
              <a:t> на острове Корсика в разведывательный полёт и не вернулся</a:t>
            </a:r>
            <a:endParaRPr lang="ru-RU" b="1" dirty="0">
              <a:solidFill>
                <a:srgbClr val="C00000"/>
              </a:solidFill>
              <a:latin typeface="Comic Sans MS" pitchFamily="66" charset="0"/>
            </a:endParaRPr>
          </a:p>
        </p:txBody>
      </p:sp>
      <p:sp>
        <p:nvSpPr>
          <p:cNvPr id="8" name="Прямоугольник 7"/>
          <p:cNvSpPr/>
          <p:nvPr/>
        </p:nvSpPr>
        <p:spPr>
          <a:xfrm>
            <a:off x="3275856" y="2348880"/>
            <a:ext cx="5868144" cy="4278094"/>
          </a:xfrm>
          <a:prstGeom prst="rect">
            <a:avLst/>
          </a:prstGeom>
        </p:spPr>
        <p:txBody>
          <a:bodyPr wrap="square">
            <a:spAutoFit/>
          </a:bodyPr>
          <a:lstStyle/>
          <a:p>
            <a:pPr algn="just"/>
            <a:r>
              <a:rPr lang="ru-RU" sz="1600" b="1" dirty="0" smtClean="0">
                <a:solidFill>
                  <a:srgbClr val="FFFF00"/>
                </a:solidFill>
                <a:latin typeface="Comic Sans MS" pitchFamily="66" charset="0"/>
              </a:rPr>
              <a:t>Долгое время о его гибели ничего не было известно. И только в 1998 году в море близ Марселя один рыбак обнаружил браслет.</a:t>
            </a:r>
          </a:p>
          <a:p>
            <a:pPr algn="just"/>
            <a:r>
              <a:rPr lang="ru-RU" sz="1600" b="1" dirty="0" smtClean="0">
                <a:solidFill>
                  <a:srgbClr val="FFFF00"/>
                </a:solidFill>
                <a:latin typeface="Comic Sans MS" pitchFamily="66" charset="0"/>
              </a:rPr>
              <a:t> </a:t>
            </a:r>
          </a:p>
          <a:p>
            <a:pPr algn="just"/>
            <a:r>
              <a:rPr lang="ru-RU" sz="1600" b="1" dirty="0" smtClean="0">
                <a:solidFill>
                  <a:srgbClr val="FFFF00"/>
                </a:solidFill>
                <a:latin typeface="Comic Sans MS" pitchFamily="66" charset="0"/>
              </a:rPr>
              <a:t>На нём было несколько надписей: «</a:t>
            </a:r>
            <a:r>
              <a:rPr lang="ru-RU" sz="1600" b="1" dirty="0" err="1" smtClean="0">
                <a:solidFill>
                  <a:srgbClr val="FFFF00"/>
                </a:solidFill>
                <a:latin typeface="Comic Sans MS" pitchFamily="66" charset="0"/>
              </a:rPr>
              <a:t>Antoine</a:t>
            </a:r>
            <a:r>
              <a:rPr lang="ru-RU" sz="1600" b="1" dirty="0" smtClean="0">
                <a:solidFill>
                  <a:srgbClr val="FFFF00"/>
                </a:solidFill>
                <a:latin typeface="Comic Sans MS" pitchFamily="66" charset="0"/>
              </a:rPr>
              <a:t>», «</a:t>
            </a:r>
            <a:r>
              <a:rPr lang="ru-RU" sz="1600" b="1" dirty="0" err="1" smtClean="0">
                <a:solidFill>
                  <a:srgbClr val="FFFF00"/>
                </a:solidFill>
                <a:latin typeface="Comic Sans MS" pitchFamily="66" charset="0"/>
              </a:rPr>
              <a:t>Consuelo</a:t>
            </a:r>
            <a:r>
              <a:rPr lang="ru-RU" sz="1600" b="1" dirty="0" smtClean="0">
                <a:solidFill>
                  <a:srgbClr val="FFFF00"/>
                </a:solidFill>
                <a:latin typeface="Comic Sans MS" pitchFamily="66" charset="0"/>
              </a:rPr>
              <a:t>» (так звали жену летчика) и «</a:t>
            </a:r>
            <a:r>
              <a:rPr lang="ru-RU" sz="1600" b="1" dirty="0" err="1" smtClean="0">
                <a:solidFill>
                  <a:srgbClr val="FFFF00"/>
                </a:solidFill>
                <a:latin typeface="Comic Sans MS" pitchFamily="66" charset="0"/>
              </a:rPr>
              <a:t>c</a:t>
            </a:r>
            <a:r>
              <a:rPr lang="ru-RU" sz="1600" b="1" dirty="0" smtClean="0">
                <a:solidFill>
                  <a:srgbClr val="FFFF00"/>
                </a:solidFill>
                <a:latin typeface="Comic Sans MS" pitchFamily="66" charset="0"/>
              </a:rPr>
              <a:t>/</a:t>
            </a:r>
            <a:r>
              <a:rPr lang="ru-RU" sz="1600" b="1" dirty="0" err="1" smtClean="0">
                <a:solidFill>
                  <a:srgbClr val="FFFF00"/>
                </a:solidFill>
                <a:latin typeface="Comic Sans MS" pitchFamily="66" charset="0"/>
              </a:rPr>
              <a:t>o</a:t>
            </a:r>
            <a:r>
              <a:rPr lang="ru-RU" sz="1600" b="1" dirty="0" smtClean="0">
                <a:solidFill>
                  <a:srgbClr val="FFFF00"/>
                </a:solidFill>
                <a:latin typeface="Comic Sans MS" pitchFamily="66" charset="0"/>
              </a:rPr>
              <a:t> </a:t>
            </a:r>
            <a:r>
              <a:rPr lang="ru-RU" sz="1600" b="1" dirty="0" err="1" smtClean="0">
                <a:solidFill>
                  <a:srgbClr val="FFFF00"/>
                </a:solidFill>
                <a:latin typeface="Comic Sans MS" pitchFamily="66" charset="0"/>
              </a:rPr>
              <a:t>Reynal</a:t>
            </a:r>
            <a:r>
              <a:rPr lang="ru-RU" sz="1600" b="1" dirty="0" smtClean="0">
                <a:solidFill>
                  <a:srgbClr val="FFFF00"/>
                </a:solidFill>
                <a:latin typeface="Comic Sans MS" pitchFamily="66" charset="0"/>
              </a:rPr>
              <a:t> &amp; </a:t>
            </a:r>
            <a:r>
              <a:rPr lang="ru-RU" sz="1600" b="1" dirty="0" err="1" smtClean="0">
                <a:solidFill>
                  <a:srgbClr val="FFFF00"/>
                </a:solidFill>
                <a:latin typeface="Comic Sans MS" pitchFamily="66" charset="0"/>
              </a:rPr>
              <a:t>Hitchcock</a:t>
            </a:r>
            <a:r>
              <a:rPr lang="ru-RU" sz="1600" b="1" dirty="0" smtClean="0">
                <a:solidFill>
                  <a:srgbClr val="FFFF00"/>
                </a:solidFill>
                <a:latin typeface="Comic Sans MS" pitchFamily="66" charset="0"/>
              </a:rPr>
              <a:t>, 386, 4th </a:t>
            </a:r>
            <a:r>
              <a:rPr lang="ru-RU" sz="1600" b="1" dirty="0" err="1" smtClean="0">
                <a:solidFill>
                  <a:srgbClr val="FFFF00"/>
                </a:solidFill>
                <a:latin typeface="Comic Sans MS" pitchFamily="66" charset="0"/>
              </a:rPr>
              <a:t>Ave</a:t>
            </a:r>
            <a:r>
              <a:rPr lang="ru-RU" sz="1600" b="1" dirty="0" smtClean="0">
                <a:solidFill>
                  <a:srgbClr val="FFFF00"/>
                </a:solidFill>
                <a:latin typeface="Comic Sans MS" pitchFamily="66" charset="0"/>
              </a:rPr>
              <a:t>. NYC USA». Это был адрес издательства, в котором выходили книги Сент-Экзюпери. </a:t>
            </a:r>
          </a:p>
          <a:p>
            <a:pPr algn="just"/>
            <a:r>
              <a:rPr lang="ru-RU" sz="1600" b="1" dirty="0" smtClean="0">
                <a:solidFill>
                  <a:srgbClr val="FFFF00"/>
                </a:solidFill>
                <a:latin typeface="Comic Sans MS" pitchFamily="66" charset="0"/>
              </a:rPr>
              <a:t>В мае 2000 года ныряльщик Люк </a:t>
            </a:r>
            <a:r>
              <a:rPr lang="ru-RU" sz="1600" b="1" dirty="0" err="1" smtClean="0">
                <a:solidFill>
                  <a:srgbClr val="FFFF00"/>
                </a:solidFill>
                <a:latin typeface="Comic Sans MS" pitchFamily="66" charset="0"/>
              </a:rPr>
              <a:t>Ванрель</a:t>
            </a:r>
            <a:r>
              <a:rPr lang="ru-RU" sz="1600" b="1" dirty="0" smtClean="0">
                <a:solidFill>
                  <a:srgbClr val="FFFF00"/>
                </a:solidFill>
                <a:latin typeface="Comic Sans MS" pitchFamily="66" charset="0"/>
              </a:rPr>
              <a:t> заявил, что на 70-метровой глубине обнаружил обломки самолёта, возможно, принадлежавшего Сент-Экзюпери. Останки самолёта были рассеяны на полосе длиной в километр и шириной в 400 метров. Специалисты подняли фрагменты самолёта. Один из них оказался частью кабины пилота, сохранился серийный номер самолёта: 2734-L </a:t>
            </a:r>
            <a:endParaRPr lang="ru-RU" sz="1600" b="1" dirty="0">
              <a:solidFill>
                <a:srgbClr val="FFFF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2564904"/>
            <a:ext cx="4824536" cy="3447098"/>
          </a:xfrm>
          <a:prstGeom prst="rect">
            <a:avLst/>
          </a:prstGeom>
        </p:spPr>
        <p:txBody>
          <a:bodyPr wrap="square">
            <a:spAutoFit/>
          </a:bodyPr>
          <a:lstStyle/>
          <a:p>
            <a:pPr algn="just"/>
            <a:r>
              <a:rPr lang="ru-RU" sz="2000" b="1" dirty="0" err="1" smtClean="0">
                <a:solidFill>
                  <a:schemeClr val="bg1"/>
                </a:solidFill>
                <a:latin typeface="Comic Sans MS" pitchFamily="66" charset="0"/>
              </a:rPr>
              <a:t>Антуан</a:t>
            </a:r>
            <a:r>
              <a:rPr lang="ru-RU" sz="2000" b="1" dirty="0" smtClean="0">
                <a:solidFill>
                  <a:schemeClr val="bg1"/>
                </a:solidFill>
                <a:latin typeface="Comic Sans MS" pitchFamily="66" charset="0"/>
              </a:rPr>
              <a:t> де Сент-Экзюпери родился во французском городе Лион, происходил из старинного провинциального дворянского рода, и был третьим из пятерых детей виконта Жана де Сент-Экзюпери и его супруги Мари де </a:t>
            </a:r>
            <a:r>
              <a:rPr lang="ru-RU" sz="2000" b="1" dirty="0" err="1" smtClean="0">
                <a:solidFill>
                  <a:schemeClr val="bg1"/>
                </a:solidFill>
                <a:latin typeface="Comic Sans MS" pitchFamily="66" charset="0"/>
              </a:rPr>
              <a:t>Фонколомб</a:t>
            </a:r>
            <a:r>
              <a:rPr lang="ru-RU" sz="2000" b="1" dirty="0" smtClean="0">
                <a:solidFill>
                  <a:schemeClr val="bg1"/>
                </a:solidFill>
                <a:latin typeface="Comic Sans MS" pitchFamily="66" charset="0"/>
              </a:rPr>
              <a:t>. В возрасте четырёх лет потерял отца. Воспитанием маленького </a:t>
            </a:r>
            <a:r>
              <a:rPr lang="ru-RU" sz="2000" b="1" dirty="0" err="1" smtClean="0">
                <a:solidFill>
                  <a:schemeClr val="bg1"/>
                </a:solidFill>
                <a:latin typeface="Comic Sans MS" pitchFamily="66" charset="0"/>
              </a:rPr>
              <a:t>Антуана</a:t>
            </a:r>
            <a:r>
              <a:rPr lang="ru-RU" sz="2000" b="1" dirty="0" smtClean="0">
                <a:solidFill>
                  <a:schemeClr val="bg1"/>
                </a:solidFill>
                <a:latin typeface="Comic Sans MS" pitchFamily="66" charset="0"/>
              </a:rPr>
              <a:t> занималась мать</a:t>
            </a:r>
          </a:p>
          <a:p>
            <a:endParaRPr lang="ru-RU" dirty="0" smtClean="0"/>
          </a:p>
        </p:txBody>
      </p:sp>
      <p:pic>
        <p:nvPicPr>
          <p:cNvPr id="10" name="Picture 2"/>
          <p:cNvPicPr>
            <a:picLocks noChangeAspect="1" noChangeArrowheads="1"/>
          </p:cNvPicPr>
          <p:nvPr/>
        </p:nvPicPr>
        <p:blipFill>
          <a:blip r:embed="rId2" cstate="print"/>
          <a:srcRect/>
          <a:stretch>
            <a:fillRect/>
          </a:stretch>
        </p:blipFill>
        <p:spPr bwMode="auto">
          <a:xfrm>
            <a:off x="5580112" y="1196752"/>
            <a:ext cx="3238146" cy="2137176"/>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5148064" y="3933056"/>
            <a:ext cx="3783500" cy="2542512"/>
          </a:xfrm>
          <a:prstGeom prst="rect">
            <a:avLst/>
          </a:prstGeom>
          <a:noFill/>
          <a:ln w="9525">
            <a:noFill/>
            <a:miter lim="800000"/>
            <a:headEnd/>
            <a:tailEnd/>
          </a:ln>
        </p:spPr>
      </p:pic>
      <p:sp>
        <p:nvSpPr>
          <p:cNvPr id="12" name="Прямоугольник 11"/>
          <p:cNvSpPr/>
          <p:nvPr/>
        </p:nvSpPr>
        <p:spPr>
          <a:xfrm>
            <a:off x="539552" y="1556792"/>
            <a:ext cx="4572000" cy="923330"/>
          </a:xfrm>
          <a:prstGeom prst="rect">
            <a:avLst/>
          </a:prstGeom>
        </p:spPr>
        <p:txBody>
          <a:bodyPr>
            <a:spAutoFit/>
          </a:bodyPr>
          <a:lstStyle/>
          <a:p>
            <a:pPr algn="ctr"/>
            <a:r>
              <a:rPr lang="ru-RU" b="1" dirty="0" smtClean="0">
                <a:solidFill>
                  <a:srgbClr val="000099"/>
                </a:solidFill>
                <a:latin typeface="Comic Sans MS" pitchFamily="66" charset="0"/>
              </a:rPr>
              <a:t>"Я родился в Лионе по чистой случайности, в этом городе с поразительной тишиной"</a:t>
            </a:r>
            <a:endParaRPr lang="ru-RU" b="1" dirty="0">
              <a:solidFill>
                <a:srgbClr val="000099"/>
              </a:solidFill>
              <a:latin typeface="Comic Sans MS" pitchFamily="66" charset="0"/>
            </a:endParaRPr>
          </a:p>
        </p:txBody>
      </p:sp>
      <p:sp>
        <p:nvSpPr>
          <p:cNvPr id="13" name="Прямоугольник 12"/>
          <p:cNvSpPr/>
          <p:nvPr/>
        </p:nvSpPr>
        <p:spPr>
          <a:xfrm>
            <a:off x="5364088" y="6488668"/>
            <a:ext cx="3390672" cy="369332"/>
          </a:xfrm>
          <a:prstGeom prst="rect">
            <a:avLst/>
          </a:prstGeom>
        </p:spPr>
        <p:txBody>
          <a:bodyPr wrap="none">
            <a:spAutoFit/>
          </a:bodyPr>
          <a:lstStyle/>
          <a:p>
            <a:pPr algn="just"/>
            <a:r>
              <a:rPr lang="ru-RU" b="1" dirty="0" smtClean="0">
                <a:latin typeface="Comic Sans MS" pitchFamily="66" charset="0"/>
              </a:rPr>
              <a:t>Вид на старую часть Лиона</a:t>
            </a:r>
          </a:p>
        </p:txBody>
      </p:sp>
      <p:pic>
        <p:nvPicPr>
          <p:cNvPr id="1030" name="Picture 6"/>
          <p:cNvPicPr>
            <a:picLocks noChangeAspect="1" noChangeArrowheads="1"/>
          </p:cNvPicPr>
          <p:nvPr/>
        </p:nvPicPr>
        <p:blipFill>
          <a:blip r:embed="rId4" cstate="print"/>
          <a:srcRect/>
          <a:stretch>
            <a:fillRect/>
          </a:stretch>
        </p:blipFill>
        <p:spPr bwMode="auto">
          <a:xfrm>
            <a:off x="6804248" y="2708920"/>
            <a:ext cx="2051720" cy="1665997"/>
          </a:xfrm>
          <a:prstGeom prst="rect">
            <a:avLst/>
          </a:prstGeom>
          <a:noFill/>
          <a:ln w="9525">
            <a:noFill/>
            <a:miter lim="800000"/>
            <a:headEnd/>
            <a:tailEnd/>
          </a:ln>
        </p:spPr>
      </p:pic>
      <p:sp>
        <p:nvSpPr>
          <p:cNvPr id="9" name="Заголовок 8"/>
          <p:cNvSpPr>
            <a:spLocks noGrp="1"/>
          </p:cNvSpPr>
          <p:nvPr>
            <p:ph type="title"/>
          </p:nvPr>
        </p:nvSpPr>
        <p:spPr/>
        <p:txBody>
          <a:bodyPr/>
          <a:lstStyle/>
          <a:p>
            <a:endParaRPr lang="ru-RU"/>
          </a:p>
        </p:txBody>
      </p:sp>
      <p:sp>
        <p:nvSpPr>
          <p:cNvPr id="14" name="Заголовок 3"/>
          <p:cNvSpPr txBox="1">
            <a:spLocks/>
          </p:cNvSpPr>
          <p:nvPr/>
        </p:nvSpPr>
        <p:spPr>
          <a:xfrm>
            <a:off x="609600" y="427038"/>
            <a:ext cx="8229600" cy="1143000"/>
          </a:xfrm>
          <a:prstGeom prst="rect">
            <a:avLst/>
          </a:prstGeom>
        </p:spPr>
        <p:txBody>
          <a:bodyPr vert="horz" anchor="ctr">
            <a:normAutofit fontScale="90000"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100" b="1" i="0" u="none" strike="noStrike" kern="1200" cap="none" spc="0" normalizeH="0" baseline="0" noProof="0" dirty="0" err="1" smtClean="0">
                <a:ln w="6350">
                  <a:noFill/>
                </a:ln>
                <a:solidFill>
                  <a:srgbClr val="FF0000"/>
                </a:solidFill>
                <a:effectLst>
                  <a:outerShdw blurRad="114300" dist="101600" dir="2700000" algn="tl" rotWithShape="0">
                    <a:srgbClr val="000000">
                      <a:alpha val="40000"/>
                    </a:srgbClr>
                  </a:outerShdw>
                </a:effectLst>
                <a:uLnTx/>
                <a:uFillTx/>
                <a:latin typeface="Comic Sans MS" pitchFamily="66" charset="0"/>
                <a:ea typeface="+mj-ea"/>
                <a:cs typeface="+mj-cs"/>
              </a:rPr>
              <a:t>Антуан</a:t>
            </a:r>
            <a:r>
              <a:rPr kumimoji="0" lang="ru-RU" sz="4100" b="1" i="0" u="none" strike="noStrike" kern="1200" cap="none" spc="0" normalizeH="0" baseline="0" noProof="0" dirty="0" smtClean="0">
                <a:ln w="6350">
                  <a:noFill/>
                </a:ln>
                <a:solidFill>
                  <a:srgbClr val="FF0000"/>
                </a:solidFill>
                <a:effectLst>
                  <a:outerShdw blurRad="114300" dist="101600" dir="2700000" algn="tl" rotWithShape="0">
                    <a:srgbClr val="000000">
                      <a:alpha val="40000"/>
                    </a:srgbClr>
                  </a:outerShdw>
                </a:effectLst>
                <a:uLnTx/>
                <a:uFillTx/>
                <a:latin typeface="Comic Sans MS" pitchFamily="66" charset="0"/>
                <a:ea typeface="+mj-ea"/>
                <a:cs typeface="+mj-cs"/>
              </a:rPr>
              <a:t> де Сент-Экзюпери</a:t>
            </a:r>
            <a:br>
              <a:rPr kumimoji="0" lang="ru-RU" sz="4100" b="1" i="0" u="none" strike="noStrike" kern="1200" cap="none" spc="0" normalizeH="0" baseline="0" noProof="0" dirty="0" smtClean="0">
                <a:ln w="6350">
                  <a:noFill/>
                </a:ln>
                <a:solidFill>
                  <a:srgbClr val="FF0000"/>
                </a:solidFill>
                <a:effectLst>
                  <a:outerShdw blurRad="114300" dist="101600" dir="2700000" algn="tl" rotWithShape="0">
                    <a:srgbClr val="000000">
                      <a:alpha val="40000"/>
                    </a:srgbClr>
                  </a:outerShdw>
                </a:effectLst>
                <a:uLnTx/>
                <a:uFillTx/>
                <a:latin typeface="Comic Sans MS" pitchFamily="66" charset="0"/>
                <a:ea typeface="+mj-ea"/>
                <a:cs typeface="+mj-cs"/>
              </a:rPr>
            </a:br>
            <a:r>
              <a:rPr kumimoji="0" lang="ru-RU" sz="4100" b="1" i="0" u="none" strike="noStrike" kern="1200" cap="none" spc="0" normalizeH="0" baseline="0" noProof="0" dirty="0" smtClean="0">
                <a:ln w="6350">
                  <a:noFill/>
                </a:ln>
                <a:solidFill>
                  <a:srgbClr val="FF0000"/>
                </a:solidFill>
                <a:effectLst>
                  <a:outerShdw blurRad="114300" dist="101600" dir="2700000" algn="tl" rotWithShape="0">
                    <a:srgbClr val="000000">
                      <a:alpha val="40000"/>
                    </a:srgbClr>
                  </a:outerShdw>
                </a:effectLst>
                <a:uLnTx/>
                <a:uFillTx/>
                <a:latin typeface="Comic Sans MS" pitchFamily="66" charset="0"/>
                <a:ea typeface="+mj-ea"/>
                <a:cs typeface="+mj-cs"/>
              </a:rPr>
              <a:t>(1900 – 1944)</a:t>
            </a:r>
            <a:endParaRPr kumimoji="0" lang="ru-RU" sz="4100" b="1" i="0" u="none" strike="noStrike" kern="1200" cap="none" spc="0" normalizeH="0" baseline="0" noProof="0" dirty="0">
              <a:ln w="6350">
                <a:noFill/>
              </a:ln>
              <a:solidFill>
                <a:srgbClr val="FF0000"/>
              </a:solidFill>
              <a:effectLst>
                <a:outerShdw blurRad="114300" dist="101600" dir="2700000" algn="tl" rotWithShape="0">
                  <a:srgbClr val="000000">
                    <a:alpha val="40000"/>
                  </a:srgbClr>
                </a:outerShdw>
              </a:effectLst>
              <a:uLnTx/>
              <a:uFillTx/>
              <a:latin typeface="Comic Sans MS" pitchFamily="66" charset="0"/>
              <a:ea typeface="+mj-ea"/>
              <a:cs typeface="+mj-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0000"/>
                </a:solidFill>
                <a:latin typeface="Comic Sans MS" pitchFamily="66" charset="0"/>
              </a:rPr>
              <a:t>Антуан</a:t>
            </a:r>
            <a:r>
              <a:rPr lang="ru-RU" dirty="0" smtClean="0">
                <a:solidFill>
                  <a:srgbClr val="FF0000"/>
                </a:solidFill>
                <a:latin typeface="Comic Sans MS" pitchFamily="66" charset="0"/>
              </a:rPr>
              <a:t> де Сент-Экзюпери</a:t>
            </a:r>
            <a:br>
              <a:rPr lang="ru-RU" dirty="0" smtClean="0">
                <a:solidFill>
                  <a:srgbClr val="FF0000"/>
                </a:solidFill>
                <a:latin typeface="Comic Sans MS" pitchFamily="66" charset="0"/>
              </a:rPr>
            </a:br>
            <a:r>
              <a:rPr lang="ru-RU" dirty="0" smtClean="0">
                <a:solidFill>
                  <a:srgbClr val="FF0000"/>
                </a:solidFill>
                <a:latin typeface="Comic Sans MS" pitchFamily="66" charset="0"/>
              </a:rPr>
              <a:t>(1900 – 1944)</a:t>
            </a:r>
            <a:endParaRPr lang="ru-RU" dirty="0"/>
          </a:p>
        </p:txBody>
      </p:sp>
      <p:sp>
        <p:nvSpPr>
          <p:cNvPr id="3" name="Прямоугольник 2"/>
          <p:cNvSpPr/>
          <p:nvPr/>
        </p:nvSpPr>
        <p:spPr>
          <a:xfrm>
            <a:off x="683568" y="2204864"/>
            <a:ext cx="7920880" cy="1200329"/>
          </a:xfrm>
          <a:prstGeom prst="rect">
            <a:avLst/>
          </a:prstGeom>
        </p:spPr>
        <p:txBody>
          <a:bodyPr wrap="square">
            <a:spAutoFit/>
          </a:bodyPr>
          <a:lstStyle/>
          <a:p>
            <a:r>
              <a:rPr lang="ru-RU" b="1" dirty="0" smtClean="0">
                <a:solidFill>
                  <a:srgbClr val="C00000"/>
                </a:solidFill>
                <a:latin typeface="Comic Sans MS" pitchFamily="66" charset="0"/>
              </a:rPr>
              <a:t>В 1912 году на авиационном поле в </a:t>
            </a:r>
            <a:r>
              <a:rPr lang="ru-RU" b="1" dirty="0" err="1" smtClean="0">
                <a:solidFill>
                  <a:srgbClr val="C00000"/>
                </a:solidFill>
                <a:latin typeface="Comic Sans MS" pitchFamily="66" charset="0"/>
              </a:rPr>
              <a:t>Амберье</a:t>
            </a:r>
            <a:r>
              <a:rPr lang="ru-RU" b="1" dirty="0" smtClean="0">
                <a:solidFill>
                  <a:srgbClr val="C00000"/>
                </a:solidFill>
                <a:latin typeface="Comic Sans MS" pitchFamily="66" charset="0"/>
              </a:rPr>
              <a:t> Сент-Экзюпери впервые поднялся в воздух на самолёте. Машиной управлял знаменитый лётчик </a:t>
            </a:r>
            <a:r>
              <a:rPr lang="ru-RU" b="1" dirty="0" err="1" smtClean="0">
                <a:solidFill>
                  <a:srgbClr val="C00000"/>
                </a:solidFill>
                <a:latin typeface="Comic Sans MS" pitchFamily="66" charset="0"/>
              </a:rPr>
              <a:t>Габриэль</a:t>
            </a:r>
            <a:r>
              <a:rPr lang="ru-RU" b="1" dirty="0" smtClean="0">
                <a:solidFill>
                  <a:srgbClr val="C00000"/>
                </a:solidFill>
                <a:latin typeface="Comic Sans MS" pitchFamily="66" charset="0"/>
              </a:rPr>
              <a:t> </a:t>
            </a:r>
            <a:r>
              <a:rPr lang="ru-RU" b="1" dirty="0" err="1" smtClean="0">
                <a:solidFill>
                  <a:srgbClr val="C00000"/>
                </a:solidFill>
                <a:latin typeface="Comic Sans MS" pitchFamily="66" charset="0"/>
              </a:rPr>
              <a:t>Вроблевски</a:t>
            </a:r>
            <a:endParaRPr lang="ru-RU" b="1" dirty="0" smtClean="0">
              <a:solidFill>
                <a:srgbClr val="C00000"/>
              </a:solidFill>
              <a:latin typeface="Comic Sans MS" pitchFamily="66" charset="0"/>
            </a:endParaRPr>
          </a:p>
          <a:p>
            <a:endParaRPr lang="ru-RU" dirty="0" smtClean="0"/>
          </a:p>
        </p:txBody>
      </p:sp>
      <p:pic>
        <p:nvPicPr>
          <p:cNvPr id="11266" name="Picture 2"/>
          <p:cNvPicPr>
            <a:picLocks noChangeAspect="1" noChangeArrowheads="1"/>
          </p:cNvPicPr>
          <p:nvPr/>
        </p:nvPicPr>
        <p:blipFill>
          <a:blip r:embed="rId2" cstate="print"/>
          <a:srcRect/>
          <a:stretch>
            <a:fillRect/>
          </a:stretch>
        </p:blipFill>
        <p:spPr bwMode="auto">
          <a:xfrm>
            <a:off x="2051720" y="3356992"/>
            <a:ext cx="5112568" cy="2861512"/>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1259632" y="3140968"/>
            <a:ext cx="1820774" cy="12961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0000"/>
                </a:solidFill>
                <a:latin typeface="Comic Sans MS" pitchFamily="66" charset="0"/>
              </a:rPr>
              <a:t>Антуан</a:t>
            </a:r>
            <a:r>
              <a:rPr lang="ru-RU" dirty="0" smtClean="0">
                <a:solidFill>
                  <a:srgbClr val="FF0000"/>
                </a:solidFill>
                <a:latin typeface="Comic Sans MS" pitchFamily="66" charset="0"/>
              </a:rPr>
              <a:t> де Сент-Экзюпери</a:t>
            </a:r>
            <a:br>
              <a:rPr lang="ru-RU" dirty="0" smtClean="0">
                <a:solidFill>
                  <a:srgbClr val="FF0000"/>
                </a:solidFill>
                <a:latin typeface="Comic Sans MS" pitchFamily="66" charset="0"/>
              </a:rPr>
            </a:br>
            <a:r>
              <a:rPr lang="ru-RU" dirty="0" smtClean="0">
                <a:solidFill>
                  <a:srgbClr val="FF0000"/>
                </a:solidFill>
                <a:latin typeface="Comic Sans MS" pitchFamily="66" charset="0"/>
              </a:rPr>
              <a:t>(1900 – 1944)</a:t>
            </a:r>
            <a:endParaRPr lang="ru-RU" dirty="0"/>
          </a:p>
        </p:txBody>
      </p:sp>
      <p:sp>
        <p:nvSpPr>
          <p:cNvPr id="3" name="Прямоугольник 2"/>
          <p:cNvSpPr/>
          <p:nvPr/>
        </p:nvSpPr>
        <p:spPr>
          <a:xfrm>
            <a:off x="3995936" y="1628800"/>
            <a:ext cx="4572000" cy="4801314"/>
          </a:xfrm>
          <a:prstGeom prst="rect">
            <a:avLst/>
          </a:prstGeom>
        </p:spPr>
        <p:txBody>
          <a:bodyPr>
            <a:spAutoFit/>
          </a:bodyPr>
          <a:lstStyle/>
          <a:p>
            <a:pPr algn="just"/>
            <a:r>
              <a:rPr lang="ru-RU" b="1" dirty="0" err="1" smtClean="0">
                <a:solidFill>
                  <a:srgbClr val="000099"/>
                </a:solidFill>
                <a:latin typeface="Comic Sans MS" pitchFamily="66" charset="0"/>
              </a:rPr>
              <a:t>Экзюпери</a:t>
            </a:r>
            <a:r>
              <a:rPr lang="ru-RU" b="1" dirty="0" smtClean="0">
                <a:solidFill>
                  <a:srgbClr val="000099"/>
                </a:solidFill>
                <a:latin typeface="Comic Sans MS" pitchFamily="66" charset="0"/>
              </a:rPr>
              <a:t> поступил в Школу братьев-христиан Святого Варфоломея в Лионе (1908 г.), затем с братом Франсуа учился в иезуитском колледже </a:t>
            </a:r>
            <a:r>
              <a:rPr lang="ru-RU" b="1" dirty="0" err="1" smtClean="0">
                <a:solidFill>
                  <a:srgbClr val="000099"/>
                </a:solidFill>
                <a:latin typeface="Comic Sans MS" pitchFamily="66" charset="0"/>
              </a:rPr>
              <a:t>Сент-Круа</a:t>
            </a:r>
            <a:r>
              <a:rPr lang="ru-RU" b="1" dirty="0" smtClean="0">
                <a:solidFill>
                  <a:srgbClr val="000099"/>
                </a:solidFill>
                <a:latin typeface="Comic Sans MS" pitchFamily="66" charset="0"/>
              </a:rPr>
              <a:t> в </a:t>
            </a:r>
            <a:r>
              <a:rPr lang="ru-RU" b="1" dirty="0" err="1" smtClean="0">
                <a:solidFill>
                  <a:srgbClr val="000099"/>
                </a:solidFill>
                <a:latin typeface="Comic Sans MS" pitchFamily="66" charset="0"/>
              </a:rPr>
              <a:t>Мансе</a:t>
            </a:r>
            <a:r>
              <a:rPr lang="ru-RU" b="1" dirty="0" smtClean="0">
                <a:solidFill>
                  <a:srgbClr val="000099"/>
                </a:solidFill>
                <a:latin typeface="Comic Sans MS" pitchFamily="66" charset="0"/>
              </a:rPr>
              <a:t> — до 1914 года, после чего они продолжили учёбу во </a:t>
            </a:r>
            <a:r>
              <a:rPr lang="ru-RU" b="1" dirty="0" err="1" smtClean="0">
                <a:solidFill>
                  <a:srgbClr val="000099"/>
                </a:solidFill>
                <a:latin typeface="Comic Sans MS" pitchFamily="66" charset="0"/>
              </a:rPr>
              <a:t>Фрибуре</a:t>
            </a:r>
            <a:r>
              <a:rPr lang="ru-RU" b="1" dirty="0" smtClean="0">
                <a:solidFill>
                  <a:srgbClr val="000099"/>
                </a:solidFill>
                <a:latin typeface="Comic Sans MS" pitchFamily="66" charset="0"/>
              </a:rPr>
              <a:t> (Швейцария) в колледже </a:t>
            </a:r>
            <a:r>
              <a:rPr lang="ru-RU" b="1" dirty="0" err="1" smtClean="0">
                <a:solidFill>
                  <a:srgbClr val="000099"/>
                </a:solidFill>
                <a:latin typeface="Comic Sans MS" pitchFamily="66" charset="0"/>
              </a:rPr>
              <a:t>маристов</a:t>
            </a:r>
            <a:r>
              <a:rPr lang="ru-RU" b="1" dirty="0" smtClean="0">
                <a:solidFill>
                  <a:srgbClr val="000099"/>
                </a:solidFill>
                <a:latin typeface="Comic Sans MS" pitchFamily="66" charset="0"/>
              </a:rPr>
              <a:t>, готовился к поступлению в «</a:t>
            </a:r>
            <a:r>
              <a:rPr lang="ru-RU" b="1" dirty="0" err="1" smtClean="0">
                <a:solidFill>
                  <a:srgbClr val="000099"/>
                </a:solidFill>
                <a:latin typeface="Comic Sans MS" pitchFamily="66" charset="0"/>
              </a:rPr>
              <a:t>Эколь</a:t>
            </a:r>
            <a:r>
              <a:rPr lang="ru-RU" b="1" dirty="0" smtClean="0">
                <a:solidFill>
                  <a:srgbClr val="000099"/>
                </a:solidFill>
                <a:latin typeface="Comic Sans MS" pitchFamily="66" charset="0"/>
              </a:rPr>
              <a:t> </a:t>
            </a:r>
            <a:r>
              <a:rPr lang="ru-RU" b="1" dirty="0" err="1" smtClean="0">
                <a:solidFill>
                  <a:srgbClr val="000099"/>
                </a:solidFill>
                <a:latin typeface="Comic Sans MS" pitchFamily="66" charset="0"/>
              </a:rPr>
              <a:t>Наваль</a:t>
            </a:r>
            <a:r>
              <a:rPr lang="ru-RU" b="1" dirty="0" smtClean="0">
                <a:solidFill>
                  <a:srgbClr val="000099"/>
                </a:solidFill>
                <a:latin typeface="Comic Sans MS" pitchFamily="66" charset="0"/>
              </a:rPr>
              <a:t>» (проходил подготовительный курс Военно-морского лицея </a:t>
            </a:r>
            <a:r>
              <a:rPr lang="ru-RU" b="1" dirty="0" err="1" smtClean="0">
                <a:solidFill>
                  <a:srgbClr val="000099"/>
                </a:solidFill>
                <a:latin typeface="Comic Sans MS" pitchFamily="66" charset="0"/>
              </a:rPr>
              <a:t>Сент-Луи</a:t>
            </a:r>
            <a:r>
              <a:rPr lang="ru-RU" b="1" dirty="0" smtClean="0">
                <a:solidFill>
                  <a:srgbClr val="000099"/>
                </a:solidFill>
                <a:latin typeface="Comic Sans MS" pitchFamily="66" charset="0"/>
              </a:rPr>
              <a:t> в Париже), но не прошёл по конкурсу. </a:t>
            </a:r>
          </a:p>
          <a:p>
            <a:pPr algn="just"/>
            <a:r>
              <a:rPr lang="ru-RU" b="1" dirty="0" smtClean="0">
                <a:solidFill>
                  <a:srgbClr val="000099"/>
                </a:solidFill>
                <a:latin typeface="Comic Sans MS" pitchFamily="66" charset="0"/>
              </a:rPr>
              <a:t>В 1919 году записывается вольнослушателем в Академию изящных искусств на отделение архитектуры</a:t>
            </a:r>
            <a:endParaRPr lang="ru-RU" b="1" dirty="0">
              <a:solidFill>
                <a:srgbClr val="000099"/>
              </a:solidFill>
              <a:latin typeface="Comic Sans MS" pitchFamily="66" charset="0"/>
            </a:endParaRPr>
          </a:p>
        </p:txBody>
      </p:sp>
      <p:pic>
        <p:nvPicPr>
          <p:cNvPr id="5" name="Picture 2"/>
          <p:cNvPicPr>
            <a:picLocks noChangeAspect="1" noChangeArrowheads="1"/>
          </p:cNvPicPr>
          <p:nvPr/>
        </p:nvPicPr>
        <p:blipFill>
          <a:blip r:embed="rId2" cstate="print"/>
          <a:srcRect/>
          <a:stretch>
            <a:fillRect/>
          </a:stretch>
        </p:blipFill>
        <p:spPr bwMode="auto">
          <a:xfrm>
            <a:off x="467544" y="1484784"/>
            <a:ext cx="3384376" cy="5041553"/>
          </a:xfrm>
          <a:prstGeom prst="rect">
            <a:avLst/>
          </a:prstGeom>
          <a:noFill/>
          <a:ln w="9525">
            <a:noFill/>
            <a:miter lim="800000"/>
            <a:headEnd/>
            <a:tailEnd/>
          </a:ln>
        </p:spPr>
      </p:pic>
      <p:sp>
        <p:nvSpPr>
          <p:cNvPr id="6" name="Прямоугольник 5"/>
          <p:cNvSpPr/>
          <p:nvPr/>
        </p:nvSpPr>
        <p:spPr>
          <a:xfrm>
            <a:off x="1043608" y="6309320"/>
            <a:ext cx="2406428" cy="369332"/>
          </a:xfrm>
          <a:prstGeom prst="rect">
            <a:avLst/>
          </a:prstGeom>
        </p:spPr>
        <p:txBody>
          <a:bodyPr wrap="none">
            <a:spAutoFit/>
          </a:bodyPr>
          <a:lstStyle/>
          <a:p>
            <a:r>
              <a:rPr lang="ru-RU" b="1" dirty="0" smtClean="0">
                <a:solidFill>
                  <a:srgbClr val="FF0000"/>
                </a:solidFill>
                <a:latin typeface="Comic Sans MS" pitchFamily="66" charset="0"/>
              </a:rPr>
              <a:t>Современный Лион</a:t>
            </a:r>
            <a:endParaRPr lang="ru-RU" dirty="0">
              <a:solidFill>
                <a:srgbClr val="FF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0000"/>
                </a:solidFill>
                <a:latin typeface="Comic Sans MS" pitchFamily="66" charset="0"/>
              </a:rPr>
              <a:t>Антуан</a:t>
            </a:r>
            <a:r>
              <a:rPr lang="ru-RU" dirty="0" smtClean="0">
                <a:solidFill>
                  <a:srgbClr val="FF0000"/>
                </a:solidFill>
                <a:latin typeface="Comic Sans MS" pitchFamily="66" charset="0"/>
              </a:rPr>
              <a:t> де Сент-Экзюпери</a:t>
            </a:r>
            <a:br>
              <a:rPr lang="ru-RU" dirty="0" smtClean="0">
                <a:solidFill>
                  <a:srgbClr val="FF0000"/>
                </a:solidFill>
                <a:latin typeface="Comic Sans MS" pitchFamily="66" charset="0"/>
              </a:rPr>
            </a:br>
            <a:r>
              <a:rPr lang="ru-RU" dirty="0" smtClean="0">
                <a:solidFill>
                  <a:srgbClr val="FF0000"/>
                </a:solidFill>
                <a:latin typeface="Comic Sans MS" pitchFamily="66" charset="0"/>
              </a:rPr>
              <a:t>(1900 – 1944)</a:t>
            </a:r>
            <a:endParaRPr lang="ru-RU" dirty="0"/>
          </a:p>
        </p:txBody>
      </p:sp>
      <p:sp>
        <p:nvSpPr>
          <p:cNvPr id="3" name="Прямоугольник 2"/>
          <p:cNvSpPr/>
          <p:nvPr/>
        </p:nvSpPr>
        <p:spPr>
          <a:xfrm>
            <a:off x="611560" y="1844824"/>
            <a:ext cx="4572000" cy="4524315"/>
          </a:xfrm>
          <a:prstGeom prst="rect">
            <a:avLst/>
          </a:prstGeom>
        </p:spPr>
        <p:txBody>
          <a:bodyPr>
            <a:spAutoFit/>
          </a:bodyPr>
          <a:lstStyle/>
          <a:p>
            <a:pPr algn="just"/>
            <a:r>
              <a:rPr lang="ru-RU" b="1" dirty="0" smtClean="0">
                <a:solidFill>
                  <a:schemeClr val="bg1"/>
                </a:solidFill>
                <a:latin typeface="Comic Sans MS" pitchFamily="66" charset="0"/>
              </a:rPr>
              <a:t>В 1926 году </a:t>
            </a:r>
            <a:r>
              <a:rPr lang="ru-RU" b="1" dirty="0" err="1" smtClean="0">
                <a:solidFill>
                  <a:schemeClr val="bg1"/>
                </a:solidFill>
                <a:latin typeface="Comic Sans MS" pitchFamily="66" charset="0"/>
              </a:rPr>
              <a:t>Экзюпери</a:t>
            </a:r>
            <a:r>
              <a:rPr lang="ru-RU" b="1" dirty="0" smtClean="0">
                <a:solidFill>
                  <a:schemeClr val="bg1"/>
                </a:solidFill>
                <a:latin typeface="Comic Sans MS" pitchFamily="66" charset="0"/>
              </a:rPr>
              <a:t> нашёл свое призвание — стал пилотом компании «</a:t>
            </a:r>
            <a:r>
              <a:rPr lang="ru-RU" b="1" dirty="0" err="1" smtClean="0">
                <a:solidFill>
                  <a:schemeClr val="bg1"/>
                </a:solidFill>
                <a:latin typeface="Comic Sans MS" pitchFamily="66" charset="0"/>
              </a:rPr>
              <a:t>Аэропосталь</a:t>
            </a:r>
            <a:r>
              <a:rPr lang="ru-RU" b="1" dirty="0" smtClean="0">
                <a:solidFill>
                  <a:schemeClr val="bg1"/>
                </a:solidFill>
                <a:latin typeface="Comic Sans MS" pitchFamily="66" charset="0"/>
              </a:rPr>
              <a:t>», доставлявшей почту на северное побережье Африки. Весной он начинает работать по перевозке почты на линии Тулуза — Касабланка, затем Касабланка — Дакар. 19 октября 1926 года его назначили начальником промежуточной станции </a:t>
            </a:r>
            <a:r>
              <a:rPr lang="ru-RU" b="1" dirty="0" err="1" smtClean="0">
                <a:solidFill>
                  <a:schemeClr val="bg1"/>
                </a:solidFill>
                <a:latin typeface="Comic Sans MS" pitchFamily="66" charset="0"/>
              </a:rPr>
              <a:t>Кап-Джуби</a:t>
            </a:r>
            <a:r>
              <a:rPr lang="ru-RU" b="1" dirty="0" smtClean="0">
                <a:solidFill>
                  <a:schemeClr val="bg1"/>
                </a:solidFill>
                <a:latin typeface="Comic Sans MS" pitchFamily="66" charset="0"/>
              </a:rPr>
              <a:t> (город </a:t>
            </a:r>
            <a:r>
              <a:rPr lang="ru-RU" b="1" dirty="0" err="1" smtClean="0">
                <a:solidFill>
                  <a:schemeClr val="bg1"/>
                </a:solidFill>
                <a:latin typeface="Comic Sans MS" pitchFamily="66" charset="0"/>
              </a:rPr>
              <a:t>Вилья-Бенс</a:t>
            </a:r>
            <a:r>
              <a:rPr lang="ru-RU" b="1" dirty="0" smtClean="0">
                <a:solidFill>
                  <a:schemeClr val="bg1"/>
                </a:solidFill>
                <a:latin typeface="Comic Sans MS" pitchFamily="66" charset="0"/>
              </a:rPr>
              <a:t>, </a:t>
            </a:r>
            <a:r>
              <a:rPr lang="ru-RU" b="1" dirty="0" err="1" smtClean="0">
                <a:solidFill>
                  <a:schemeClr val="bg1"/>
                </a:solidFill>
                <a:latin typeface="Comic Sans MS" pitchFamily="66" charset="0"/>
              </a:rPr>
              <a:t>совр</a:t>
            </a:r>
            <a:r>
              <a:rPr lang="ru-RU" b="1" dirty="0" smtClean="0">
                <a:solidFill>
                  <a:schemeClr val="bg1"/>
                </a:solidFill>
                <a:latin typeface="Comic Sans MS" pitchFamily="66" charset="0"/>
              </a:rPr>
              <a:t> - </a:t>
            </a:r>
            <a:r>
              <a:rPr lang="ru-RU" b="1" dirty="0" err="1" smtClean="0">
                <a:solidFill>
                  <a:schemeClr val="bg1"/>
                </a:solidFill>
                <a:latin typeface="Comic Sans MS" pitchFamily="66" charset="0"/>
              </a:rPr>
              <a:t>Тарфая</a:t>
            </a:r>
            <a:r>
              <a:rPr lang="ru-RU" b="1" dirty="0" smtClean="0">
                <a:solidFill>
                  <a:schemeClr val="bg1"/>
                </a:solidFill>
                <a:latin typeface="Comic Sans MS" pitchFamily="66" charset="0"/>
              </a:rPr>
              <a:t>), на самом краю Сахары </a:t>
            </a:r>
          </a:p>
          <a:p>
            <a:pPr algn="just"/>
            <a:r>
              <a:rPr lang="ru-RU" b="1" dirty="0" smtClean="0">
                <a:solidFill>
                  <a:schemeClr val="bg1"/>
                </a:solidFill>
                <a:latin typeface="Comic Sans MS" pitchFamily="66" charset="0"/>
              </a:rPr>
              <a:t>Здесь он пишет свое первое произведение — «Южный почтовый».</a:t>
            </a:r>
          </a:p>
          <a:p>
            <a:pPr algn="just"/>
            <a:endParaRPr lang="ru-RU" b="1" dirty="0" smtClean="0">
              <a:latin typeface="Comic Sans MS" pitchFamily="66" charset="0"/>
            </a:endParaRPr>
          </a:p>
        </p:txBody>
      </p:sp>
      <p:pic>
        <p:nvPicPr>
          <p:cNvPr id="4099" name="Picture 3"/>
          <p:cNvPicPr>
            <a:picLocks noChangeAspect="1" noChangeArrowheads="1"/>
          </p:cNvPicPr>
          <p:nvPr/>
        </p:nvPicPr>
        <p:blipFill>
          <a:blip r:embed="rId2" cstate="print"/>
          <a:srcRect/>
          <a:stretch>
            <a:fillRect/>
          </a:stretch>
        </p:blipFill>
        <p:spPr bwMode="auto">
          <a:xfrm>
            <a:off x="5796136" y="1340768"/>
            <a:ext cx="2880320" cy="187847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5508104" y="5157192"/>
            <a:ext cx="1616968" cy="1212726"/>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7164288" y="5157192"/>
            <a:ext cx="1819089" cy="1212726"/>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5580112" y="3068960"/>
            <a:ext cx="3267241" cy="205057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0000"/>
                </a:solidFill>
                <a:latin typeface="Comic Sans MS" pitchFamily="66" charset="0"/>
              </a:rPr>
              <a:t>Антуан</a:t>
            </a:r>
            <a:r>
              <a:rPr lang="ru-RU" dirty="0" smtClean="0">
                <a:solidFill>
                  <a:srgbClr val="FF0000"/>
                </a:solidFill>
                <a:latin typeface="Comic Sans MS" pitchFamily="66" charset="0"/>
              </a:rPr>
              <a:t> де Сент-Экзюпери</a:t>
            </a:r>
            <a:br>
              <a:rPr lang="ru-RU" dirty="0" smtClean="0">
                <a:solidFill>
                  <a:srgbClr val="FF0000"/>
                </a:solidFill>
                <a:latin typeface="Comic Sans MS" pitchFamily="66" charset="0"/>
              </a:rPr>
            </a:br>
            <a:r>
              <a:rPr lang="ru-RU" dirty="0" smtClean="0">
                <a:solidFill>
                  <a:srgbClr val="FF0000"/>
                </a:solidFill>
                <a:latin typeface="Comic Sans MS" pitchFamily="66" charset="0"/>
              </a:rPr>
              <a:t>(1900 – 1944)</a:t>
            </a:r>
            <a:endParaRPr lang="ru-RU" dirty="0"/>
          </a:p>
        </p:txBody>
      </p:sp>
      <p:sp>
        <p:nvSpPr>
          <p:cNvPr id="3" name="Прямоугольник 2"/>
          <p:cNvSpPr/>
          <p:nvPr/>
        </p:nvSpPr>
        <p:spPr>
          <a:xfrm>
            <a:off x="3491880" y="1628800"/>
            <a:ext cx="5112568" cy="3539430"/>
          </a:xfrm>
          <a:prstGeom prst="rect">
            <a:avLst/>
          </a:prstGeom>
        </p:spPr>
        <p:txBody>
          <a:bodyPr wrap="square">
            <a:spAutoFit/>
          </a:bodyPr>
          <a:lstStyle/>
          <a:p>
            <a:pPr algn="just"/>
            <a:r>
              <a:rPr lang="ru-RU" sz="1600" b="1" dirty="0" smtClean="0">
                <a:solidFill>
                  <a:srgbClr val="000099"/>
                </a:solidFill>
                <a:latin typeface="Comic Sans MS" pitchFamily="66" charset="0"/>
              </a:rPr>
              <a:t>В марте 1929 года Сент-Экзюпери вернулся во Францию, где поступил на высшие авиационные курсы морского флота в Бресте. Вскоре издательство </a:t>
            </a:r>
            <a:r>
              <a:rPr lang="ru-RU" sz="1600" b="1" dirty="0" err="1" smtClean="0">
                <a:solidFill>
                  <a:srgbClr val="000099"/>
                </a:solidFill>
                <a:latin typeface="Comic Sans MS" pitchFamily="66" charset="0"/>
              </a:rPr>
              <a:t>Галлимара</a:t>
            </a:r>
            <a:r>
              <a:rPr lang="ru-RU" sz="1600" b="1" dirty="0" smtClean="0">
                <a:solidFill>
                  <a:srgbClr val="000099"/>
                </a:solidFill>
                <a:latin typeface="Comic Sans MS" pitchFamily="66" charset="0"/>
              </a:rPr>
              <a:t> выпустило в свет роман «Южный почтовый», а </a:t>
            </a:r>
            <a:r>
              <a:rPr lang="ru-RU" sz="1600" b="1" dirty="0" err="1" smtClean="0">
                <a:solidFill>
                  <a:srgbClr val="000099"/>
                </a:solidFill>
                <a:latin typeface="Comic Sans MS" pitchFamily="66" charset="0"/>
              </a:rPr>
              <a:t>Экзюпери</a:t>
            </a:r>
            <a:r>
              <a:rPr lang="ru-RU" sz="1600" b="1" dirty="0" smtClean="0">
                <a:solidFill>
                  <a:srgbClr val="000099"/>
                </a:solidFill>
                <a:latin typeface="Comic Sans MS" pitchFamily="66" charset="0"/>
              </a:rPr>
              <a:t> уезжает в Южную Америку в качестве технического директора «</a:t>
            </a:r>
            <a:r>
              <a:rPr lang="ru-RU" sz="1600" b="1" dirty="0" err="1" smtClean="0">
                <a:solidFill>
                  <a:srgbClr val="000099"/>
                </a:solidFill>
                <a:latin typeface="Comic Sans MS" pitchFamily="66" charset="0"/>
              </a:rPr>
              <a:t>Аэропоста</a:t>
            </a:r>
            <a:r>
              <a:rPr lang="ru-RU" sz="1600" b="1" dirty="0" smtClean="0">
                <a:solidFill>
                  <a:srgbClr val="000099"/>
                </a:solidFill>
                <a:latin typeface="Comic Sans MS" pitchFamily="66" charset="0"/>
              </a:rPr>
              <a:t> — Аргентина», филиала компании «</a:t>
            </a:r>
            <a:r>
              <a:rPr lang="ru-RU" sz="1600" b="1" dirty="0" err="1" smtClean="0">
                <a:solidFill>
                  <a:srgbClr val="000099"/>
                </a:solidFill>
                <a:latin typeface="Comic Sans MS" pitchFamily="66" charset="0"/>
              </a:rPr>
              <a:t>Аэропосталь</a:t>
            </a:r>
            <a:r>
              <a:rPr lang="ru-RU" sz="1600" b="1" dirty="0" smtClean="0">
                <a:solidFill>
                  <a:srgbClr val="000099"/>
                </a:solidFill>
                <a:latin typeface="Comic Sans MS" pitchFamily="66" charset="0"/>
              </a:rPr>
              <a:t>». </a:t>
            </a:r>
          </a:p>
          <a:p>
            <a:pPr algn="just"/>
            <a:r>
              <a:rPr lang="ru-RU" sz="1600" b="1" dirty="0" smtClean="0">
                <a:solidFill>
                  <a:srgbClr val="000099"/>
                </a:solidFill>
                <a:latin typeface="Comic Sans MS" pitchFamily="66" charset="0"/>
              </a:rPr>
              <a:t>В 1930 году Сент-Экзюпери производят в кавалеры ордена Почётного Легиона за вклад в развитие гражданской авиации. В этом же году Сент-Экзюпери пишет «Ночной полёт» и знакомится со своей будущей женой Консуэло</a:t>
            </a:r>
            <a:endParaRPr lang="ru-RU" sz="1600" b="1" dirty="0">
              <a:solidFill>
                <a:srgbClr val="000099"/>
              </a:solidFill>
              <a:latin typeface="Comic Sans MS" pitchFamily="66" charset="0"/>
            </a:endParaRPr>
          </a:p>
        </p:txBody>
      </p:sp>
      <p:pic>
        <p:nvPicPr>
          <p:cNvPr id="5123" name="Picture 3"/>
          <p:cNvPicPr>
            <a:picLocks noChangeAspect="1" noChangeArrowheads="1"/>
          </p:cNvPicPr>
          <p:nvPr/>
        </p:nvPicPr>
        <p:blipFill>
          <a:blip r:embed="rId2" cstate="print"/>
          <a:srcRect/>
          <a:stretch>
            <a:fillRect/>
          </a:stretch>
        </p:blipFill>
        <p:spPr bwMode="auto">
          <a:xfrm>
            <a:off x="175867" y="1556792"/>
            <a:ext cx="2238969" cy="1584176"/>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4067944" y="5085184"/>
            <a:ext cx="2376264" cy="1620180"/>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7524328" y="5085184"/>
            <a:ext cx="1080120" cy="1620180"/>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a:stretch>
            <a:fillRect/>
          </a:stretch>
        </p:blipFill>
        <p:spPr bwMode="auto">
          <a:xfrm>
            <a:off x="251520" y="3717032"/>
            <a:ext cx="2952328" cy="2651791"/>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2195736" y="1475783"/>
            <a:ext cx="1296144" cy="2025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0000"/>
                </a:solidFill>
                <a:latin typeface="Comic Sans MS" pitchFamily="66" charset="0"/>
              </a:rPr>
              <a:t>Антуан</a:t>
            </a:r>
            <a:r>
              <a:rPr lang="ru-RU" dirty="0" smtClean="0">
                <a:solidFill>
                  <a:srgbClr val="FF0000"/>
                </a:solidFill>
                <a:latin typeface="Comic Sans MS" pitchFamily="66" charset="0"/>
              </a:rPr>
              <a:t> де Сент-Экзюпери</a:t>
            </a:r>
            <a:br>
              <a:rPr lang="ru-RU" dirty="0" smtClean="0">
                <a:solidFill>
                  <a:srgbClr val="FF0000"/>
                </a:solidFill>
                <a:latin typeface="Comic Sans MS" pitchFamily="66" charset="0"/>
              </a:rPr>
            </a:br>
            <a:r>
              <a:rPr lang="ru-RU" dirty="0" smtClean="0">
                <a:solidFill>
                  <a:srgbClr val="FF0000"/>
                </a:solidFill>
                <a:latin typeface="Comic Sans MS" pitchFamily="66" charset="0"/>
              </a:rPr>
              <a:t>(1900 – 1944)</a:t>
            </a:r>
            <a:endParaRPr lang="ru-RU" dirty="0"/>
          </a:p>
        </p:txBody>
      </p:sp>
      <p:sp>
        <p:nvSpPr>
          <p:cNvPr id="3" name="Прямоугольник 2"/>
          <p:cNvSpPr/>
          <p:nvPr/>
        </p:nvSpPr>
        <p:spPr>
          <a:xfrm>
            <a:off x="611560" y="1484784"/>
            <a:ext cx="4572000" cy="4801314"/>
          </a:xfrm>
          <a:prstGeom prst="rect">
            <a:avLst/>
          </a:prstGeom>
        </p:spPr>
        <p:txBody>
          <a:bodyPr>
            <a:spAutoFit/>
          </a:bodyPr>
          <a:lstStyle/>
          <a:p>
            <a:pPr algn="just"/>
            <a:r>
              <a:rPr lang="ru-RU" b="1" dirty="0" smtClean="0">
                <a:solidFill>
                  <a:schemeClr val="bg1"/>
                </a:solidFill>
                <a:latin typeface="Comic Sans MS" pitchFamily="66" charset="0"/>
              </a:rPr>
              <a:t>В 1931 году Сент-Экзюпери вернулся во Францию и получил трёхмесячный отпуск. В апреле он заключил брак с Консуэло </a:t>
            </a:r>
            <a:r>
              <a:rPr lang="ru-RU" b="1" dirty="0" err="1" smtClean="0">
                <a:solidFill>
                  <a:schemeClr val="bg1"/>
                </a:solidFill>
                <a:latin typeface="Comic Sans MS" pitchFamily="66" charset="0"/>
              </a:rPr>
              <a:t>Сунсин</a:t>
            </a:r>
            <a:r>
              <a:rPr lang="ru-RU" b="1" dirty="0" smtClean="0">
                <a:solidFill>
                  <a:schemeClr val="bg1"/>
                </a:solidFill>
                <a:latin typeface="Comic Sans MS" pitchFamily="66" charset="0"/>
              </a:rPr>
              <a:t>, но супруги, как правило, жили раздельно. 13 марта 1931 года компания «</a:t>
            </a:r>
            <a:r>
              <a:rPr lang="ru-RU" b="1" dirty="0" err="1" smtClean="0">
                <a:solidFill>
                  <a:schemeClr val="bg1"/>
                </a:solidFill>
                <a:latin typeface="Comic Sans MS" pitchFamily="66" charset="0"/>
              </a:rPr>
              <a:t>Аэропосталь</a:t>
            </a:r>
            <a:r>
              <a:rPr lang="ru-RU" b="1" dirty="0" smtClean="0">
                <a:solidFill>
                  <a:schemeClr val="bg1"/>
                </a:solidFill>
                <a:latin typeface="Comic Sans MS" pitchFamily="66" charset="0"/>
              </a:rPr>
              <a:t>» была объявлена банкротом. Сент-Экзюпери вернулся на работу в качестве пилота почтовой линии Франция — Южная Америка и обслуживал отрезок Касабланка — </a:t>
            </a:r>
            <a:r>
              <a:rPr lang="ru-RU" b="1" dirty="0" err="1" smtClean="0">
                <a:solidFill>
                  <a:schemeClr val="bg1"/>
                </a:solidFill>
                <a:latin typeface="Comic Sans MS" pitchFamily="66" charset="0"/>
              </a:rPr>
              <a:t>Порт-Этьенн</a:t>
            </a:r>
            <a:r>
              <a:rPr lang="ru-RU" b="1" dirty="0" smtClean="0">
                <a:solidFill>
                  <a:schemeClr val="bg1"/>
                </a:solidFill>
                <a:latin typeface="Comic Sans MS" pitchFamily="66" charset="0"/>
              </a:rPr>
              <a:t> — Дакар. В октябре 1931 года издается «Ночной полёт», и писателю присуждается литературная премия «</a:t>
            </a:r>
            <a:r>
              <a:rPr lang="ru-RU" b="1" dirty="0" err="1" smtClean="0">
                <a:solidFill>
                  <a:schemeClr val="bg1"/>
                </a:solidFill>
                <a:latin typeface="Comic Sans MS" pitchFamily="66" charset="0"/>
              </a:rPr>
              <a:t>Фемина</a:t>
            </a:r>
            <a:r>
              <a:rPr lang="ru-RU" b="1" dirty="0" smtClean="0">
                <a:solidFill>
                  <a:schemeClr val="bg1"/>
                </a:solidFill>
                <a:latin typeface="Comic Sans MS" pitchFamily="66" charset="0"/>
              </a:rPr>
              <a:t>». Он снова берёт отпуск и переезжает в Париж</a:t>
            </a:r>
            <a:endParaRPr lang="ru-RU" b="1" dirty="0">
              <a:solidFill>
                <a:schemeClr val="bg1"/>
              </a:solidFill>
              <a:latin typeface="Comic Sans MS" pitchFamily="66" charset="0"/>
            </a:endParaRPr>
          </a:p>
        </p:txBody>
      </p:sp>
      <p:pic>
        <p:nvPicPr>
          <p:cNvPr id="6147" name="Picture 3"/>
          <p:cNvPicPr>
            <a:picLocks noChangeAspect="1" noChangeArrowheads="1"/>
          </p:cNvPicPr>
          <p:nvPr/>
        </p:nvPicPr>
        <p:blipFill>
          <a:blip r:embed="rId2" cstate="print"/>
          <a:srcRect/>
          <a:stretch>
            <a:fillRect/>
          </a:stretch>
        </p:blipFill>
        <p:spPr bwMode="auto">
          <a:xfrm>
            <a:off x="5220072" y="1628800"/>
            <a:ext cx="1979712" cy="1484784"/>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5292080" y="4037650"/>
            <a:ext cx="3600400" cy="2554474"/>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6876256" y="2269003"/>
            <a:ext cx="2016224" cy="165264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0000"/>
                </a:solidFill>
                <a:latin typeface="Comic Sans MS" pitchFamily="66" charset="0"/>
              </a:rPr>
              <a:t>Антуан</a:t>
            </a:r>
            <a:r>
              <a:rPr lang="ru-RU" dirty="0" smtClean="0">
                <a:solidFill>
                  <a:srgbClr val="FF0000"/>
                </a:solidFill>
                <a:latin typeface="Comic Sans MS" pitchFamily="66" charset="0"/>
              </a:rPr>
              <a:t> де Сент-Экзюпери</a:t>
            </a:r>
            <a:br>
              <a:rPr lang="ru-RU" dirty="0" smtClean="0">
                <a:solidFill>
                  <a:srgbClr val="FF0000"/>
                </a:solidFill>
                <a:latin typeface="Comic Sans MS" pitchFamily="66" charset="0"/>
              </a:rPr>
            </a:br>
            <a:r>
              <a:rPr lang="ru-RU" dirty="0" smtClean="0">
                <a:solidFill>
                  <a:srgbClr val="FF0000"/>
                </a:solidFill>
                <a:latin typeface="Comic Sans MS" pitchFamily="66" charset="0"/>
              </a:rPr>
              <a:t>(1900 – 1944)</a:t>
            </a:r>
            <a:endParaRPr lang="ru-RU" dirty="0"/>
          </a:p>
        </p:txBody>
      </p:sp>
      <p:sp>
        <p:nvSpPr>
          <p:cNvPr id="4" name="Прямоугольник 3"/>
          <p:cNvSpPr/>
          <p:nvPr/>
        </p:nvSpPr>
        <p:spPr>
          <a:xfrm>
            <a:off x="4211960" y="1700808"/>
            <a:ext cx="4572000" cy="4801314"/>
          </a:xfrm>
          <a:prstGeom prst="rect">
            <a:avLst/>
          </a:prstGeom>
        </p:spPr>
        <p:txBody>
          <a:bodyPr>
            <a:spAutoFit/>
          </a:bodyPr>
          <a:lstStyle/>
          <a:p>
            <a:r>
              <a:rPr lang="ru-RU" b="1" dirty="0" smtClean="0">
                <a:solidFill>
                  <a:srgbClr val="000099"/>
                </a:solidFill>
                <a:latin typeface="Comic Sans MS" pitchFamily="66" charset="0"/>
              </a:rPr>
              <a:t>В апреле 1935 года, в качестве корреспондента газеты «</a:t>
            </a:r>
            <a:r>
              <a:rPr lang="ru-RU" b="1" dirty="0" err="1" smtClean="0">
                <a:solidFill>
                  <a:srgbClr val="000099"/>
                </a:solidFill>
                <a:latin typeface="Comic Sans MS" pitchFamily="66" charset="0"/>
              </a:rPr>
              <a:t>Пари-Суар</a:t>
            </a:r>
            <a:r>
              <a:rPr lang="ru-RU" b="1" dirty="0" smtClean="0">
                <a:solidFill>
                  <a:srgbClr val="000099"/>
                </a:solidFill>
                <a:latin typeface="Comic Sans MS" pitchFamily="66" charset="0"/>
              </a:rPr>
              <a:t>», Сент-Экзюпери посетил СССР и описал этот визит в пяти очерках. Очерк «Преступление и наказание перед лицом советского правосудия» стал одним из первых произведений писателей Запада, в котором делалась попытка осмыслить сущность сталинизма.</a:t>
            </a:r>
          </a:p>
          <a:p>
            <a:endParaRPr lang="ru-RU" dirty="0" smtClean="0">
              <a:solidFill>
                <a:srgbClr val="000099"/>
              </a:solidFill>
            </a:endParaRPr>
          </a:p>
          <a:p>
            <a:pPr algn="just"/>
            <a:r>
              <a:rPr lang="ru-RU" b="1" dirty="0" smtClean="0">
                <a:solidFill>
                  <a:srgbClr val="000099"/>
                </a:solidFill>
                <a:latin typeface="Comic Sans MS" pitchFamily="66" charset="0"/>
              </a:rPr>
              <a:t>В августе 1936 года, согласно договору с газетой «</a:t>
            </a:r>
            <a:r>
              <a:rPr lang="ru-RU" b="1" dirty="0" err="1" smtClean="0">
                <a:solidFill>
                  <a:srgbClr val="000099"/>
                </a:solidFill>
                <a:latin typeface="Comic Sans MS" pitchFamily="66" charset="0"/>
              </a:rPr>
              <a:t>Энтрансижан</a:t>
            </a:r>
            <a:r>
              <a:rPr lang="ru-RU" b="1" dirty="0" smtClean="0">
                <a:solidFill>
                  <a:srgbClr val="000099"/>
                </a:solidFill>
                <a:latin typeface="Comic Sans MS" pitchFamily="66" charset="0"/>
              </a:rPr>
              <a:t>», едет в Испанию, где идёт гражданская война, и публикует в газете ряд репортажей.</a:t>
            </a:r>
          </a:p>
          <a:p>
            <a:pPr algn="just"/>
            <a:endParaRPr lang="ru-RU" b="1" dirty="0" smtClean="0">
              <a:latin typeface="Comic Sans MS" pitchFamily="66" charset="0"/>
            </a:endParaRPr>
          </a:p>
        </p:txBody>
      </p:sp>
      <p:pic>
        <p:nvPicPr>
          <p:cNvPr id="7170" name="Picture 2"/>
          <p:cNvPicPr>
            <a:picLocks noChangeAspect="1" noChangeArrowheads="1"/>
          </p:cNvPicPr>
          <p:nvPr/>
        </p:nvPicPr>
        <p:blipFill>
          <a:blip r:embed="rId2" cstate="print"/>
          <a:srcRect/>
          <a:stretch>
            <a:fillRect/>
          </a:stretch>
        </p:blipFill>
        <p:spPr bwMode="auto">
          <a:xfrm>
            <a:off x="539552" y="1484784"/>
            <a:ext cx="3640609" cy="2663861"/>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79512" y="4365104"/>
            <a:ext cx="1642743" cy="2088232"/>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1907704" y="4653136"/>
            <a:ext cx="2324614" cy="16447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0000"/>
                </a:solidFill>
                <a:latin typeface="Comic Sans MS" pitchFamily="66" charset="0"/>
              </a:rPr>
              <a:t>Антуан</a:t>
            </a:r>
            <a:r>
              <a:rPr lang="ru-RU" dirty="0" smtClean="0">
                <a:solidFill>
                  <a:srgbClr val="FF0000"/>
                </a:solidFill>
                <a:latin typeface="Comic Sans MS" pitchFamily="66" charset="0"/>
              </a:rPr>
              <a:t> де Сент-Экзюпери</a:t>
            </a:r>
            <a:br>
              <a:rPr lang="ru-RU" dirty="0" smtClean="0">
                <a:solidFill>
                  <a:srgbClr val="FF0000"/>
                </a:solidFill>
                <a:latin typeface="Comic Sans MS" pitchFamily="66" charset="0"/>
              </a:rPr>
            </a:br>
            <a:r>
              <a:rPr lang="ru-RU" dirty="0" smtClean="0">
                <a:solidFill>
                  <a:srgbClr val="FF0000"/>
                </a:solidFill>
                <a:latin typeface="Comic Sans MS" pitchFamily="66" charset="0"/>
              </a:rPr>
              <a:t>(1900 – 1944)</a:t>
            </a:r>
            <a:endParaRPr lang="ru-RU" dirty="0"/>
          </a:p>
        </p:txBody>
      </p:sp>
      <p:sp>
        <p:nvSpPr>
          <p:cNvPr id="3" name="Прямоугольник 2"/>
          <p:cNvSpPr/>
          <p:nvPr/>
        </p:nvSpPr>
        <p:spPr>
          <a:xfrm>
            <a:off x="179512" y="1484784"/>
            <a:ext cx="5400600" cy="4816703"/>
          </a:xfrm>
          <a:prstGeom prst="rect">
            <a:avLst/>
          </a:prstGeom>
        </p:spPr>
        <p:txBody>
          <a:bodyPr wrap="square">
            <a:spAutoFit/>
          </a:bodyPr>
          <a:lstStyle/>
          <a:p>
            <a:pPr algn="just"/>
            <a:r>
              <a:rPr lang="ru-RU" b="1" dirty="0" smtClean="0">
                <a:latin typeface="Comic Sans MS" pitchFamily="66" charset="0"/>
              </a:rPr>
              <a:t>«</a:t>
            </a:r>
            <a:r>
              <a:rPr lang="ru-RU" sz="1700" b="1" dirty="0" smtClean="0">
                <a:solidFill>
                  <a:srgbClr val="000099"/>
                </a:solidFill>
                <a:latin typeface="Segoe Script" pitchFamily="34" charset="0"/>
              </a:rPr>
              <a:t>У меня забавное ремесло для моих лет. Следующий за мной по возрасту моложе меня лет на шесть. Но, разумеется, нынешнюю мою жизнь — завтрак в шесть утра, столовую, палатку или белённую известкой комнату, полёты на высоте десять тысяч метров в запретном для человека мире — я предпочитаю невыносимой алжирской праздности… …я выбрал работу на максимальный износ и, поскольку нужно всегда выжимать себя до конца, уже не пойду на попятный. Хотелось бы только, чтобы эта гнусная война кончилась прежде, чем я истаю, словно свечка в струе кислорода. У меня есть, что делать и после неё</a:t>
            </a:r>
            <a:r>
              <a:rPr lang="ru-RU" b="1" dirty="0" smtClean="0">
                <a:latin typeface="Comic Sans MS" pitchFamily="66" charset="0"/>
              </a:rPr>
              <a:t>» </a:t>
            </a:r>
            <a:r>
              <a:rPr lang="ru-RU" sz="1600" b="1" dirty="0" smtClean="0">
                <a:latin typeface="Comic Sans MS" pitchFamily="66" charset="0"/>
              </a:rPr>
              <a:t>(из письма Жану </a:t>
            </a:r>
            <a:r>
              <a:rPr lang="ru-RU" sz="1600" b="1" dirty="0" err="1" smtClean="0">
                <a:latin typeface="Comic Sans MS" pitchFamily="66" charset="0"/>
              </a:rPr>
              <a:t>Пелисье</a:t>
            </a:r>
            <a:r>
              <a:rPr lang="ru-RU" sz="1600" b="1" dirty="0" smtClean="0">
                <a:latin typeface="Comic Sans MS" pitchFamily="66" charset="0"/>
              </a:rPr>
              <a:t> 9—10 июля 1944 г)</a:t>
            </a:r>
            <a:endParaRPr lang="ru-RU" sz="1600" b="1" dirty="0">
              <a:latin typeface="Comic Sans MS" pitchFamily="66" charset="0"/>
            </a:endParaRPr>
          </a:p>
        </p:txBody>
      </p:sp>
      <p:pic>
        <p:nvPicPr>
          <p:cNvPr id="4" name="Picture 2"/>
          <p:cNvPicPr>
            <a:picLocks noChangeAspect="1" noChangeArrowheads="1"/>
          </p:cNvPicPr>
          <p:nvPr/>
        </p:nvPicPr>
        <p:blipFill>
          <a:blip r:embed="rId2" cstate="print"/>
          <a:srcRect/>
          <a:stretch>
            <a:fillRect/>
          </a:stretch>
        </p:blipFill>
        <p:spPr bwMode="auto">
          <a:xfrm>
            <a:off x="5796136" y="1484784"/>
            <a:ext cx="2987823" cy="4033561"/>
          </a:xfrm>
          <a:prstGeom prst="rect">
            <a:avLst/>
          </a:prstGeom>
          <a:noFill/>
          <a:ln w="9525">
            <a:noFill/>
            <a:miter lim="800000"/>
            <a:headEnd/>
            <a:tailEnd/>
          </a:ln>
        </p:spPr>
      </p:pic>
      <p:sp>
        <p:nvSpPr>
          <p:cNvPr id="5" name="Прямоугольник 4"/>
          <p:cNvSpPr/>
          <p:nvPr/>
        </p:nvSpPr>
        <p:spPr>
          <a:xfrm>
            <a:off x="5364088" y="5590353"/>
            <a:ext cx="3258445" cy="646331"/>
          </a:xfrm>
          <a:prstGeom prst="rect">
            <a:avLst/>
          </a:prstGeom>
        </p:spPr>
        <p:txBody>
          <a:bodyPr wrap="square">
            <a:spAutoFit/>
          </a:bodyPr>
          <a:lstStyle/>
          <a:p>
            <a:pPr algn="ctr"/>
            <a:r>
              <a:rPr lang="ru-RU" dirty="0" smtClean="0"/>
              <a:t>Сент-Экзюпери в кабине «</a:t>
            </a:r>
            <a:r>
              <a:rPr lang="ru-RU" dirty="0" err="1" smtClean="0"/>
              <a:t>Лайтнинга</a:t>
            </a:r>
            <a:r>
              <a:rPr lang="ru-RU" dirty="0" smtClean="0"/>
              <a:t>»</a:t>
            </a:r>
            <a:endParaRPr lang="ru-RU"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TotalTime>
  <Words>798</Words>
  <Application>Microsoft Office PowerPoint</Application>
  <PresentationFormat>Экран (4:3)</PresentationFormat>
  <Paragraphs>33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Апекс</vt:lpstr>
      <vt:lpstr> Антуан де Сент-Экзюпери (1900 – 1944) </vt:lpstr>
      <vt:lpstr>Слайд 2</vt:lpstr>
      <vt:lpstr>Антуан де Сент-Экзюпери (1900 – 1944)</vt:lpstr>
      <vt:lpstr>Антуан де Сент-Экзюпери (1900 – 1944)</vt:lpstr>
      <vt:lpstr>Антуан де Сент-Экзюпери (1900 – 1944)</vt:lpstr>
      <vt:lpstr>Антуан де Сент-Экзюпери (1900 – 1944)</vt:lpstr>
      <vt:lpstr>Антуан де Сент-Экзюпери (1900 – 1944)</vt:lpstr>
      <vt:lpstr>Антуан де Сент-Экзюпери (1900 – 1944)</vt:lpstr>
      <vt:lpstr>Антуан де Сент-Экзюпери (1900 – 1944)</vt:lpstr>
      <vt:lpstr>Антуан де Сент-Экзюпери (1900 – 1944)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Антуан де Сент-Экзюпери (1900 – 1944) </dc:title>
  <dc:creator>Галина</dc:creator>
  <cp:lastModifiedBy>Галина</cp:lastModifiedBy>
  <cp:revision>2</cp:revision>
  <dcterms:created xsi:type="dcterms:W3CDTF">2014-07-28T17:30:22Z</dcterms:created>
  <dcterms:modified xsi:type="dcterms:W3CDTF">2014-07-28T17:34:40Z</dcterms:modified>
</cp:coreProperties>
</file>