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7.xml"/><Relationship Id="rId18" Type="http://schemas.openxmlformats.org/officeDocument/2006/relationships/slide" Target="slide8.xml"/><Relationship Id="rId26" Type="http://schemas.openxmlformats.org/officeDocument/2006/relationships/slide" Target="slide27.xml"/><Relationship Id="rId3" Type="http://schemas.openxmlformats.org/officeDocument/2006/relationships/audio" Target="../media/audio1.wav"/><Relationship Id="rId21" Type="http://schemas.openxmlformats.org/officeDocument/2006/relationships/slide" Target="slide26.xml"/><Relationship Id="rId34" Type="http://schemas.openxmlformats.org/officeDocument/2006/relationships/audio" Target="../media/audio2.wav"/><Relationship Id="rId7" Type="http://schemas.openxmlformats.org/officeDocument/2006/relationships/slide" Target="slide29.xml"/><Relationship Id="rId12" Type="http://schemas.openxmlformats.org/officeDocument/2006/relationships/slide" Target="slide30.xml"/><Relationship Id="rId17" Type="http://schemas.openxmlformats.org/officeDocument/2006/relationships/slide" Target="slide31.xml"/><Relationship Id="rId25" Type="http://schemas.openxmlformats.org/officeDocument/2006/relationships/slide" Target="slide21.xml"/><Relationship Id="rId33" Type="http://schemas.openxmlformats.org/officeDocument/2006/relationships/slide" Target="slide2.xml"/><Relationship Id="rId2" Type="http://schemas.openxmlformats.org/officeDocument/2006/relationships/slide" Target="slide5.xml"/><Relationship Id="rId16" Type="http://schemas.openxmlformats.org/officeDocument/2006/relationships/slide" Target="slide25.xml"/><Relationship Id="rId20" Type="http://schemas.openxmlformats.org/officeDocument/2006/relationships/slide" Target="slide20.xml"/><Relationship Id="rId29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5.xml"/><Relationship Id="rId32" Type="http://schemas.openxmlformats.org/officeDocument/2006/relationships/slide" Target="slide34.xml"/><Relationship Id="rId5" Type="http://schemas.openxmlformats.org/officeDocument/2006/relationships/slide" Target="slide17.xml"/><Relationship Id="rId15" Type="http://schemas.openxmlformats.org/officeDocument/2006/relationships/slide" Target="slide19.xml"/><Relationship Id="rId23" Type="http://schemas.openxmlformats.org/officeDocument/2006/relationships/slide" Target="slide9.xml"/><Relationship Id="rId28" Type="http://schemas.openxmlformats.org/officeDocument/2006/relationships/slide" Target="slide10.xml"/><Relationship Id="rId10" Type="http://schemas.openxmlformats.org/officeDocument/2006/relationships/slide" Target="slide18.xml"/><Relationship Id="rId19" Type="http://schemas.openxmlformats.org/officeDocument/2006/relationships/slide" Target="slide14.xml"/><Relationship Id="rId31" Type="http://schemas.openxmlformats.org/officeDocument/2006/relationships/slide" Target="slide28.xml"/><Relationship Id="rId4" Type="http://schemas.openxmlformats.org/officeDocument/2006/relationships/slide" Target="slide11.xml"/><Relationship Id="rId9" Type="http://schemas.openxmlformats.org/officeDocument/2006/relationships/slide" Target="slide12.xml"/><Relationship Id="rId14" Type="http://schemas.openxmlformats.org/officeDocument/2006/relationships/slide" Target="slide13.xml"/><Relationship Id="rId22" Type="http://schemas.openxmlformats.org/officeDocument/2006/relationships/slide" Target="slide32.xml"/><Relationship Id="rId27" Type="http://schemas.openxmlformats.org/officeDocument/2006/relationships/slide" Target="slide33.xml"/><Relationship Id="rId30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8.xml"/><Relationship Id="rId18" Type="http://schemas.openxmlformats.org/officeDocument/2006/relationships/slide" Target="slide39.xml"/><Relationship Id="rId26" Type="http://schemas.openxmlformats.org/officeDocument/2006/relationships/image" Target="../media/image5.png"/><Relationship Id="rId3" Type="http://schemas.openxmlformats.org/officeDocument/2006/relationships/audio" Target="../media/audio1.wav"/><Relationship Id="rId21" Type="http://schemas.openxmlformats.org/officeDocument/2006/relationships/slide" Target="slide40.xml"/><Relationship Id="rId7" Type="http://schemas.openxmlformats.org/officeDocument/2006/relationships/slide" Target="slide36.xml"/><Relationship Id="rId12" Type="http://schemas.openxmlformats.org/officeDocument/2006/relationships/slide" Target="slide43.xml"/><Relationship Id="rId17" Type="http://schemas.openxmlformats.org/officeDocument/2006/relationships/slide" Target="slide49.xml"/><Relationship Id="rId25" Type="http://schemas.openxmlformats.org/officeDocument/2006/relationships/audio" Target="../media/audio2.wav"/><Relationship Id="rId2" Type="http://schemas.openxmlformats.org/officeDocument/2006/relationships/slide" Target="slide35.xml"/><Relationship Id="rId16" Type="http://schemas.openxmlformats.org/officeDocument/2006/relationships/slide" Target="slide44.xml"/><Relationship Id="rId20" Type="http://schemas.openxmlformats.org/officeDocument/2006/relationships/slide" Target="slide50.xml"/><Relationship Id="rId29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11" Type="http://schemas.openxmlformats.org/officeDocument/2006/relationships/slide" Target="slide37.xml"/><Relationship Id="rId24" Type="http://schemas.openxmlformats.org/officeDocument/2006/relationships/slide" Target="slide2.xml"/><Relationship Id="rId5" Type="http://schemas.openxmlformats.org/officeDocument/2006/relationships/slide" Target="slide47.xml"/><Relationship Id="rId15" Type="http://schemas.openxmlformats.org/officeDocument/2006/relationships/slide" Target="slide38.xml"/><Relationship Id="rId23" Type="http://schemas.openxmlformats.org/officeDocument/2006/relationships/slide" Target="slide51.xml"/><Relationship Id="rId28" Type="http://schemas.openxmlformats.org/officeDocument/2006/relationships/image" Target="../media/image6.png"/><Relationship Id="rId10" Type="http://schemas.openxmlformats.org/officeDocument/2006/relationships/slide" Target="slide53.xml"/><Relationship Id="rId19" Type="http://schemas.openxmlformats.org/officeDocument/2006/relationships/slide" Target="slide45.xml"/><Relationship Id="rId4" Type="http://schemas.openxmlformats.org/officeDocument/2006/relationships/slide" Target="slide41.xml"/><Relationship Id="rId9" Type="http://schemas.openxmlformats.org/officeDocument/2006/relationships/slide" Target="slide23.xml"/><Relationship Id="rId14" Type="http://schemas.openxmlformats.org/officeDocument/2006/relationships/slide" Target="slide54.xml"/><Relationship Id="rId22" Type="http://schemas.openxmlformats.org/officeDocument/2006/relationships/slide" Target="slide46.xml"/><Relationship Id="rId27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audio" Target="../media/audio2.wav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8.wdp"/><Relationship Id="rId7" Type="http://schemas.openxmlformats.org/officeDocument/2006/relationships/audio" Target="../media/audio1.wav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41.jpeg"/><Relationship Id="rId9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Словарь произведений </a:t>
            </a:r>
            <a:r>
              <a:rPr lang="ru-RU" dirty="0" err="1" smtClean="0"/>
              <a:t>А.С.Пушкина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Том 1. </a:t>
            </a:r>
            <a:r>
              <a:rPr lang="ru-RU" dirty="0" smtClean="0"/>
              <a:t>А-Б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4680520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 учитель русского языка МОУ «</a:t>
            </a:r>
            <a:r>
              <a:rPr lang="ru-RU" dirty="0" err="1" smtClean="0"/>
              <a:t>Райсемёновская</a:t>
            </a:r>
            <a:r>
              <a:rPr lang="ru-RU" dirty="0" smtClean="0"/>
              <a:t> СОШ» </a:t>
            </a:r>
            <a:r>
              <a:rPr lang="ru-RU" dirty="0" err="1" smtClean="0"/>
              <a:t>В.Н.Вислоусова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8028384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788024" y="3356992"/>
            <a:ext cx="3528392" cy="2366111"/>
            <a:chOff x="4788024" y="3356992"/>
            <a:chExt cx="3528392" cy="236611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25416" y1="27205" x2="25416" y2="27205"/>
                          <a14:backgroundMark x1="59857" y1="51782" x2="59857" y2="51782"/>
                          <a14:backgroundMark x1="97150" y1="75047" x2="97150" y2="75047"/>
                          <a14:backgroundMark x1="97387" y1="45028" x2="97387" y2="45028"/>
                          <a14:backgroundMark x1="98100" y1="2814" x2="98100" y2="2814"/>
                          <a14:backgroundMark x1="92162" y1="17824" x2="92162" y2="17824"/>
                          <a14:backgroundMark x1="51306" y1="90619" x2="51306" y2="90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3356992"/>
              <a:ext cx="1820060" cy="23042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277" r="100000">
                          <a14:backgroundMark x1="15789" y1="36800" x2="15789" y2="36800"/>
                          <a14:backgroundMark x1="60111" y1="70400" x2="60111" y2="70400"/>
                          <a14:backgroundMark x1="64543" y1="28800" x2="64543" y2="28800"/>
                          <a14:backgroundMark x1="37950" y1="1200" x2="37950" y2="1200"/>
                          <a14:backgroundMark x1="97507" y1="3800" x2="97507" y2="3800"/>
                          <a14:backgroundMark x1="91690" y1="95200" x2="91690" y2="95200"/>
                          <a14:backgroundMark x1="7756" y1="97200" x2="7756" y2="97200"/>
                          <a14:backgroundMark x1="49030" y1="91600" x2="49030" y2="9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084" y="3356992"/>
              <a:ext cx="1708332" cy="2366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1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Александрийский </a:t>
            </a:r>
            <a:r>
              <a:rPr lang="ru-RU" dirty="0" smtClean="0"/>
              <a:t>столп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огромная гранитная колонна на Дворцовой площади в Санкт-Петербурге.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484784"/>
            <a:ext cx="257175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539552" y="5175920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539552" y="5949280"/>
            <a:ext cx="576064" cy="5820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Али-Бен-Али-</a:t>
            </a:r>
            <a:r>
              <a:rPr lang="ru-RU" dirty="0" err="1" smtClean="0"/>
              <a:t>Талеб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мусульманский калиф.</a:t>
            </a:r>
          </a:p>
          <a:p>
            <a:pPr>
              <a:buFontTx/>
              <a:buChar char="-"/>
            </a:pPr>
            <a:r>
              <a:rPr lang="ru-RU" b="1" dirty="0"/>
              <a:t>Калиф</a:t>
            </a:r>
            <a:r>
              <a:rPr lang="ru-RU" dirty="0"/>
              <a:t>, устаревшее написание слова халиф (титула верховного главы мусульманского теократического государства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b="1" dirty="0"/>
              <a:t>Калиф</a:t>
            </a:r>
            <a:r>
              <a:rPr lang="ru-RU" dirty="0"/>
              <a:t> на час (Книжн. ирон.) - человек, наделенный или завладевший властью на короткое время.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236296" y="4869160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236296" y="5589240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Алкид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одно из имён героя древнегреческих легенд Геркулеса (Геракла).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756556" cy="5040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4941168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899592" y="5589240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Аллах, мусульманский бог.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452320" y="443711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452320" y="5315450"/>
            <a:ext cx="576064" cy="561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Амур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в римской мифологии сын Венеры, божок любви.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66030"/>
            <a:ext cx="4536503" cy="368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740352" y="5013176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740352" y="573325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Амфора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у древних греков глиняный сосуд.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2286" y="2420888"/>
            <a:ext cx="3019425" cy="399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028384" y="5301208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8028384" y="5949280"/>
            <a:ext cx="504056" cy="4617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Анакреон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древнегреческий поэт (</a:t>
            </a:r>
            <a:r>
              <a:rPr lang="en-US" dirty="0" smtClean="0">
                <a:cs typeface="Arial"/>
              </a:rPr>
              <a:t>VI</a:t>
            </a:r>
            <a:r>
              <a:rPr lang="ru-RU" dirty="0" smtClean="0">
                <a:cs typeface="Arial"/>
              </a:rPr>
              <a:t>-</a:t>
            </a:r>
            <a:r>
              <a:rPr lang="en-US" dirty="0" smtClean="0">
                <a:cs typeface="Arial"/>
              </a:rPr>
              <a:t>V</a:t>
            </a:r>
            <a:r>
              <a:rPr lang="ru-RU" dirty="0" smtClean="0">
                <a:cs typeface="Arial"/>
              </a:rPr>
              <a:t>вв. </a:t>
            </a:r>
            <a:r>
              <a:rPr lang="ru-RU" dirty="0">
                <a:cs typeface="Arial"/>
              </a:rPr>
              <a:t>д</a:t>
            </a:r>
            <a:r>
              <a:rPr lang="ru-RU" dirty="0" smtClean="0">
                <a:cs typeface="Arial"/>
              </a:rPr>
              <a:t>о нашей эры), воспевающий в своём творчестве любовь, веселье, пиры.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700807"/>
            <a:ext cx="3200400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11560" y="4797152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611560" y="55172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Анафема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изначально — жертва богам по данному обету, посвящение божеству; позже — отделение (кого-либо от общины), изгнание, проклятие.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524328" y="4365104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524328" y="522920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Анахорет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удалившийся от мира, отшельник, пустынник. Так называется человек, который ради христианского подвижничества живёт в уединённой и пустынной местности, по возможности чуждаясь всякого общения с другими.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308304" y="443711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308304" y="5301208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4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Аноним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(от др.-греч. </a:t>
            </a:r>
            <a:r>
              <a:rPr lang="ru-RU" dirty="0" err="1"/>
              <a:t>ἀνώνυμος</a:t>
            </a:r>
            <a:r>
              <a:rPr lang="ru-RU" dirty="0"/>
              <a:t> — безымянный, неизвестный) — не назвавший себя автор, без подписи.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812360" y="4509120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812360" y="5229200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букву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165232"/>
              </p:ext>
            </p:extLst>
          </p:nvPr>
        </p:nvGraphicFramePr>
        <p:xfrm>
          <a:off x="457200" y="1052735"/>
          <a:ext cx="8075240" cy="49685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7620"/>
                <a:gridCol w="4037620"/>
              </a:tblGrid>
              <a:tr h="496855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6">
            <a:hlinkClick r:id="rId2" action="ppaction://hlinksldjump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" b="99812" l="1188" r="99525">
                        <a14:backgroundMark x1="23753" y1="28143" x2="23753" y2="28143"/>
                        <a14:backgroundMark x1="62233" y1="50094" x2="62233" y2="50094"/>
                        <a14:backgroundMark x1="55582" y1="82364" x2="55582" y2="82364"/>
                        <a14:backgroundMark x1="97862" y1="75047" x2="97862" y2="75047"/>
                        <a14:backgroundMark x1="96437" y1="44090" x2="96437" y2="44090"/>
                        <a14:backgroundMark x1="92399" y1="17261" x2="92399" y2="17261"/>
                        <a14:backgroundMark x1="96437" y1="2439" x2="96437" y2="2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14" y="1484784"/>
            <a:ext cx="3412611" cy="4320480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>
              <a:snd r:embed="rId3" name="click.wav"/>
            </a:hlinkClick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54" r="99446">
                        <a14:backgroundMark x1="15235" y1="33200" x2="15235" y2="33200"/>
                        <a14:backgroundMark x1="69806" y1="32200" x2="69806" y2="32200"/>
                        <a14:backgroundMark x1="57341" y1="66600" x2="57341" y2="66600"/>
                        <a14:backgroundMark x1="91690" y1="96000" x2="91690" y2="96000"/>
                        <a14:backgroundMark x1="5540" y1="97800" x2="5540" y2="97800"/>
                        <a14:backgroundMark x1="37950" y1="1400" x2="37950" y2="1400"/>
                        <a14:backgroundMark x1="94737" y1="4400" x2="94737" y2="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9" y="1700807"/>
            <a:ext cx="2991446" cy="41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Анчар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ядовитое дерево, растущее в Ост-Индии и на островах Малайского архипелага.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996952"/>
            <a:ext cx="4267200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84368" y="5157192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884368" y="5844927"/>
            <a:ext cx="504056" cy="46439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Аониды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в греческой мифологии одно из названий муз – богинь поэзии, искусств.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400" y="2996952"/>
            <a:ext cx="3600400" cy="302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12360" y="522920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812360" y="580526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Аполлон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в греческой мифологии бог солнца, света и искусства.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95" y="1916832"/>
            <a:ext cx="3314700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740352" y="4797152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740352" y="5517232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Аполлон </a:t>
            </a:r>
            <a:r>
              <a:rPr lang="ru-RU" dirty="0" smtClean="0"/>
              <a:t>Бельведерский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знаменитая греческая статуя Аполлона, находящаяся в Бельведерском дворце в Риме.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64" y="1628800"/>
            <a:ext cx="251013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55576" y="4509120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55576" y="5229200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Аракчеев А.А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340768"/>
            <a:ext cx="4663363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(1769-1834) – военный министр, пользовавшийся неограниченной властью, грубый и жестокий солдафон, любимец царя Александра </a:t>
            </a:r>
            <a:r>
              <a:rPr lang="el-GR" dirty="0" smtClean="0"/>
              <a:t>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563" y="1484785"/>
            <a:ext cx="3521760" cy="41044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11560" y="5445224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1403648" y="544522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Ареопаг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в древней Греции высшее судилище.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7035" y="2420888"/>
            <a:ext cx="5734050" cy="3865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028384" y="4869160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bomb.wav"/>
            </a:hlinkClick>
          </p:cNvPr>
          <p:cNvSpPr/>
          <p:nvPr/>
        </p:nvSpPr>
        <p:spPr>
          <a:xfrm>
            <a:off x="8028384" y="5517232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Арион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древнегреческий поэт и музыкант </a:t>
            </a:r>
            <a:r>
              <a:rPr lang="en-US" dirty="0" smtClean="0">
                <a:cs typeface="Arial"/>
              </a:rPr>
              <a:t>VII</a:t>
            </a:r>
            <a:r>
              <a:rPr lang="ru-RU" dirty="0" smtClean="0">
                <a:cs typeface="Arial"/>
              </a:rPr>
              <a:t>-</a:t>
            </a:r>
            <a:r>
              <a:rPr lang="en-US" dirty="0" smtClean="0">
                <a:cs typeface="Arial"/>
              </a:rPr>
              <a:t>VI</a:t>
            </a:r>
            <a:r>
              <a:rPr lang="ru-RU" dirty="0" smtClean="0">
                <a:cs typeface="Arial"/>
              </a:rPr>
              <a:t> вв. до нашей эры.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752528" cy="3012764"/>
          </a:xfrm>
          <a:prstGeom prst="ellipse">
            <a:avLst/>
          </a:prstGeom>
          <a:ln w="63500" cap="rnd"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956376" y="4797152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956376" y="5517232"/>
            <a:ext cx="504056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Аристид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(</a:t>
            </a:r>
            <a:r>
              <a:rPr lang="en-US" dirty="0" smtClean="0">
                <a:cs typeface="Arial"/>
              </a:rPr>
              <a:t>V</a:t>
            </a:r>
            <a:r>
              <a:rPr lang="ru-RU" dirty="0" smtClean="0">
                <a:cs typeface="Arial"/>
              </a:rPr>
              <a:t> в. до нашей эры) – государственный деятель древней Греции.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740352" y="4581128"/>
            <a:ext cx="5040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740352" y="5373216"/>
            <a:ext cx="504056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Аристипп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(</a:t>
            </a:r>
            <a:r>
              <a:rPr lang="en-US" dirty="0" smtClean="0">
                <a:cs typeface="Arial"/>
              </a:rPr>
              <a:t>IV</a:t>
            </a:r>
            <a:r>
              <a:rPr lang="ru-RU" dirty="0" smtClean="0">
                <a:cs typeface="Arial"/>
              </a:rPr>
              <a:t> в. до нашей эры) – древнегреческий философ.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3" t="9374" r="3693" b="25278"/>
          <a:stretch/>
        </p:blipFill>
        <p:spPr>
          <a:xfrm>
            <a:off x="5364088" y="2492896"/>
            <a:ext cx="3158836" cy="313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4725144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899592" y="5445224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Армида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прекрасная волшебница в поэме Торквато Тассо «Освобождённый Иерусалим».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952562"/>
            <a:ext cx="3379075" cy="2526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812360" y="4869160"/>
            <a:ext cx="576064" cy="6101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6" action="ppaction://hlinksldjump" highlightClick="1">
              <a:snd r:embed="rId7" name="push.wav"/>
            </a:hlinkClick>
          </p:cNvPr>
          <p:cNvSpPr/>
          <p:nvPr/>
        </p:nvSpPr>
        <p:spPr>
          <a:xfrm>
            <a:off x="7812360" y="5589240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Выберите слово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637373"/>
              </p:ext>
            </p:extLst>
          </p:nvPr>
        </p:nvGraphicFramePr>
        <p:xfrm>
          <a:off x="251520" y="1052736"/>
          <a:ext cx="8640960" cy="5256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876097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" action="ppaction://hlinksldjump">
                            <a:snd r:embed="rId3" name="click.wav"/>
                          </a:hlinkClick>
                        </a:rPr>
                        <a:t>Аврора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4" action="ppaction://hlinksldjump">
                            <a:snd r:embed="rId3" name="click.wav"/>
                          </a:hlinkClick>
                        </a:rPr>
                        <a:t>Али-Бен-Али-</a:t>
                      </a:r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4" action="ppaction://hlinksldjump">
                            <a:snd r:embed="rId3" name="click.wav"/>
                          </a:hlinkClick>
                        </a:rPr>
                        <a:t>Талеб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5" action="ppaction://hlinksldjump">
                            <a:snd r:embed="rId3" name="click.wav"/>
                          </a:hlinkClick>
                        </a:rPr>
                        <a:t>Анафема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6" action="ppaction://hlinksldjump">
                            <a:snd r:embed="rId3" name="click.wav"/>
                          </a:hlinkClick>
                        </a:rPr>
                        <a:t>Аполлон Бельведерский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7" action="ppaction://hlinksldjump">
                            <a:snd r:embed="rId3" name="click.wav"/>
                          </a:hlinkClick>
                        </a:rPr>
                        <a:t>Армида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8" action="ppaction://hlinksldjump">
                            <a:snd r:embed="rId3" name="click.wav"/>
                          </a:hlinkClick>
                        </a:rPr>
                        <a:t>Агат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9" action="ppaction://hlinksldjump">
                            <a:snd r:embed="rId3" name="click.wav"/>
                          </a:hlinkClick>
                        </a:rPr>
                        <a:t>Алкид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0" action="ppaction://hlinksldjump">
                            <a:snd r:embed="rId3" name="click.wav"/>
                          </a:hlinkClick>
                        </a:rPr>
                        <a:t>Анахорет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1" action="ppaction://hlinksldjump">
                            <a:snd r:embed="rId3" name="click.wav"/>
                          </a:hlinkClick>
                        </a:rPr>
                        <a:t>Аракчеев А.А.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2" action="ppaction://hlinksldjump">
                            <a:snd r:embed="rId3" name="click.wav"/>
                          </a:hlinkClick>
                        </a:rPr>
                        <a:t>Атаган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3" action="ppaction://hlinksldjump">
                            <a:snd r:embed="rId3" name="click.wav"/>
                          </a:hlinkClick>
                        </a:rPr>
                        <a:t>Азраил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4" action="ppaction://hlinksldjump">
                            <a:snd r:embed="rId3" name="click.wav"/>
                          </a:hlinkClick>
                        </a:rPr>
                        <a:t>Алла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5" action="ppaction://hlinksldjump">
                            <a:snd r:embed="rId3" name="click.wav"/>
                          </a:hlinkClick>
                        </a:rPr>
                        <a:t>Аноним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6" action="ppaction://hlinksldjump">
                            <a:snd r:embed="rId3" name="click.wav"/>
                          </a:hlinkClick>
                        </a:rPr>
                        <a:t>Ареопаг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7" action="ppaction://hlinksldjump">
                            <a:snd r:embed="rId3" name="click.wav"/>
                          </a:hlinkClick>
                        </a:rPr>
                        <a:t>Афей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8" action="ppaction://hlinksldjump">
                            <a:snd r:embed="rId3" name="click.wav"/>
                          </a:hlinkClick>
                        </a:rPr>
                        <a:t>Айдесский</a:t>
                      </a:r>
                      <a:r>
                        <a:rPr lang="ru-RU" baseline="0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8" action="ppaction://hlinksldjump">
                            <a:snd r:embed="rId3" name="click.wav"/>
                          </a:hlinkClick>
                        </a:rPr>
                        <a:t> бог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9" action="ppaction://hlinksldjump">
                            <a:snd r:embed="rId3" name="click.wav"/>
                          </a:hlinkClick>
                        </a:rPr>
                        <a:t>Амур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0" action="ppaction://hlinksldjump">
                            <a:snd r:embed="rId3" name="click.wav"/>
                          </a:hlinkClick>
                        </a:rPr>
                        <a:t>Анчар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1" action="ppaction://hlinksldjump">
                            <a:snd r:embed="rId3" name="click.wav"/>
                          </a:hlinkClick>
                        </a:rPr>
                        <a:t>Арион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2" action="ppaction://hlinksldjump">
                            <a:snd r:embed="rId3" name="click.wav"/>
                          </a:hlinkClick>
                        </a:rPr>
                        <a:t>Афеней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3" action="ppaction://hlinksldjump">
                            <a:snd r:embed="rId3" name="click.wav"/>
                          </a:hlinkClick>
                        </a:rPr>
                        <a:t>Аквилон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4" action="ppaction://hlinksldjump">
                            <a:snd r:embed="rId3" name="click.wav"/>
                          </a:hlinkClick>
                        </a:rPr>
                        <a:t>Амфора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5" action="ppaction://hlinksldjump">
                            <a:snd r:embed="rId3" name="click.wav"/>
                          </a:hlinkClick>
                        </a:rPr>
                        <a:t>Аониды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6" action="ppaction://hlinksldjump">
                            <a:snd r:embed="rId3" name="click.wav"/>
                          </a:hlinkClick>
                        </a:rPr>
                        <a:t>Аристид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7" action="ppaction://hlinksldjump">
                            <a:snd r:embed="rId3" name="click.wav"/>
                          </a:hlinkClick>
                        </a:rPr>
                        <a:t>Афины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76097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8" action="ppaction://hlinksldjump">
                            <a:snd r:embed="rId3" name="click.wav"/>
                          </a:hlinkClick>
                        </a:rPr>
                        <a:t>Александрийский столп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9" action="ppaction://hlinksldjump">
                            <a:snd r:embed="rId3" name="click.wav"/>
                          </a:hlinkClick>
                        </a:rPr>
                        <a:t>Анакреон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30" action="ppaction://hlinksldjump">
                            <a:snd r:embed="rId3" name="click.wav"/>
                          </a:hlinkClick>
                        </a:rPr>
                        <a:t>Аполлон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31" action="ppaction://hlinksldjump">
                            <a:snd r:embed="rId3" name="click.wav"/>
                          </a:hlinkClick>
                        </a:rPr>
                        <a:t>Аристипп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32" action="ppaction://hlinksldjump">
                            <a:snd r:embed="rId3" name="click.wav"/>
                          </a:hlinkClick>
                        </a:rPr>
                        <a:t>Ахилл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омой 2">
            <a:hlinkClick r:id="rId33" action="ppaction://hlinksldjump" highlightClick="1">
              <a:snd r:embed="rId34" name="push.wav"/>
            </a:hlinkClick>
          </p:cNvPr>
          <p:cNvSpPr/>
          <p:nvPr/>
        </p:nvSpPr>
        <p:spPr>
          <a:xfrm>
            <a:off x="8244408" y="6165304"/>
            <a:ext cx="576064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Атаган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ятаган, кинжал с изогнутым лезвием.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276872"/>
            <a:ext cx="4876541" cy="3751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84368" y="5013176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884368" y="5661248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Афей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от </a:t>
            </a:r>
            <a:r>
              <a:rPr lang="ru-RU" dirty="0"/>
              <a:t> Латинского "</a:t>
            </a:r>
            <a:r>
              <a:rPr lang="ru-RU" dirty="0" err="1"/>
              <a:t>ateos</a:t>
            </a:r>
            <a:r>
              <a:rPr lang="ru-RU" dirty="0"/>
              <a:t>" - безбожник, атеист, и  от Греческого "</a:t>
            </a:r>
            <a:r>
              <a:rPr lang="ru-RU" dirty="0" err="1"/>
              <a:t>атееи</a:t>
            </a:r>
            <a:r>
              <a:rPr lang="ru-RU" dirty="0"/>
              <a:t>" - без бога.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"</a:t>
            </a:r>
            <a:r>
              <a:rPr lang="ru-RU" dirty="0"/>
              <a:t>И скромно ты внимал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чашей медленной </a:t>
            </a:r>
            <a:r>
              <a:rPr lang="ru-RU" b="1" dirty="0" err="1"/>
              <a:t>афею</a:t>
            </a:r>
            <a:r>
              <a:rPr lang="ru-RU" b="1" dirty="0"/>
              <a:t> </a:t>
            </a:r>
            <a:r>
              <a:rPr lang="ru-RU" dirty="0"/>
              <a:t>иль деисту,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любопытный скиф афинскому софисту". 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ru-RU" dirty="0"/>
              <a:t>К вельможе)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55576" y="5301208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1691680" y="530120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Афеней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древнегреческий составитель литературного сборника.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740352" y="4581128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740352" y="544522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Афины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главный город одной из областей древней Греции, ныне столица Греции.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996952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668344" y="4869160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668344" y="5589240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Ахилл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герой поэмы Гомера «Илиада».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2420888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596336" y="4653136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596336" y="5517232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Багряница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- торжественная одежда царей багряно-красного </a:t>
            </a:r>
            <a:r>
              <a:rPr lang="ru-RU" dirty="0"/>
              <a:t>цвета. В Библии слово </a:t>
            </a:r>
            <a:r>
              <a:rPr lang="ru-RU" i="1" dirty="0"/>
              <a:t>багряница</a:t>
            </a:r>
            <a:r>
              <a:rPr lang="ru-RU" dirty="0"/>
              <a:t> подразумевает собой </a:t>
            </a:r>
            <a:r>
              <a:rPr lang="ru-RU" dirty="0" smtClean="0"/>
              <a:t>окрашенные ткани </a:t>
            </a:r>
            <a:r>
              <a:rPr lang="ru-RU" dirty="0"/>
              <a:t>- червленая шерсть и другая ткань. Красное одеяние, надетое на Иисуса с целью Его осмеяния, в Евангелии от Матфея названо багряницей, а в Евангелии от Марка - порфирой.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340768"/>
            <a:ext cx="2286000" cy="302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зад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236296" y="479715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236296" y="5517232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Байрон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Джорж-Ноэль</a:t>
            </a:r>
            <a:r>
              <a:rPr lang="ru-RU" dirty="0" smtClean="0"/>
              <a:t> Гордон  (1788-1824) – знаменитый английский поэт-романтик.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00807"/>
            <a:ext cx="3200400" cy="423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55576" y="4509120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55576" y="5157192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Бантыш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Бантыш</a:t>
            </a:r>
            <a:r>
              <a:rPr lang="ru-RU" dirty="0" smtClean="0"/>
              <a:t>-Каменский Н.Н. (1737-18-14) – историк, реакционный деятель.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628800"/>
            <a:ext cx="294449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683568" y="4869160"/>
            <a:ext cx="64807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683568" y="558924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Баратынский Е.А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(1800-1844</a:t>
            </a:r>
            <a:r>
              <a:rPr lang="ru-RU" dirty="0"/>
              <a:t>) – поэт. Баратынский писал в жанре послания и элегии, внеся свой вклад в развитие этих жанров.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924944"/>
            <a:ext cx="4712565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668344" y="4725144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668344" y="5445224"/>
            <a:ext cx="72008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Бард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певец-поэт. </a:t>
            </a:r>
          </a:p>
          <a:p>
            <a:pPr marL="0" indent="0">
              <a:buNone/>
            </a:pPr>
            <a:r>
              <a:rPr lang="ru-RU" dirty="0"/>
              <a:t>(слово кельт. происхождения) — 1) древнекельтский странствующий поэт-певец; 2) нарицательное название поэта.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3491880" y="5157192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4499992" y="5157192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Выберите слово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75354"/>
              </p:ext>
            </p:extLst>
          </p:nvPr>
        </p:nvGraphicFramePr>
        <p:xfrm>
          <a:off x="457200" y="1412778"/>
          <a:ext cx="8219256" cy="50405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" action="ppaction://hlinksldjump">
                            <a:snd r:embed="rId3" name="click.wav"/>
                          </a:hlinkClick>
                        </a:rPr>
                        <a:t>Багряница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4" action="ppaction://hlinksldjump">
                            <a:snd r:embed="rId3" name="click.wav"/>
                          </a:hlinkClick>
                        </a:rPr>
                        <a:t>Барклай де Толли М.Б.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5" action="ppaction://hlinksldjump">
                            <a:snd r:embed="rId3" name="click.wav"/>
                          </a:hlinkClick>
                        </a:rPr>
                        <a:t>Беллона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6" action="ppaction://hlinksldjump">
                            <a:snd r:embed="rId3" name="click.wav"/>
                          </a:hlinkClick>
                        </a:rPr>
                        <a:t>Борей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7" action="ppaction://hlinksldjump">
                            <a:snd r:embed="rId3" name="click.wav"/>
                          </a:hlinkClick>
                        </a:rPr>
                        <a:t>Байрон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8" action="ppaction://hlinksldjump">
                            <a:snd r:embed="rId3" name="click.wav"/>
                          </a:hlinkClick>
                        </a:rPr>
                        <a:t>Барон </a:t>
                      </a:r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latin typeface="+mn-lt"/>
                          <a:hlinkClick r:id="rId8" action="ppaction://hlinksldjump">
                            <a:snd r:embed="rId3" name="click.wav"/>
                          </a:hlinkClick>
                        </a:rPr>
                        <a:t>д</a:t>
                      </a:r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latin typeface="+mn-lt"/>
                          <a:cs typeface="Arial"/>
                          <a:hlinkClick r:id="rId8" action="ppaction://hlinksldjump">
                            <a:snd r:embed="rId3" name="click.wav"/>
                          </a:hlinkClick>
                        </a:rPr>
                        <a:t>‘Ольбах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9" action="ppaction://hlinksldjump">
                            <a:snd r:embed="rId3" name="click.wav"/>
                          </a:hlinkClick>
                        </a:rPr>
                        <a:t>Бельведерский кумир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0" action="ppaction://hlinksldjump">
                            <a:snd r:embed="rId3" name="click.wav"/>
                          </a:hlinkClick>
                        </a:rPr>
                        <a:t>Булатный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1" action="ppaction://hlinksldjump">
                            <a:snd r:embed="rId3" name="click.wav"/>
                          </a:hlinkClick>
                        </a:rPr>
                        <a:t>Бантыш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2" action="ppaction://hlinksldjump">
                            <a:snd r:embed="rId3" name="click.wav"/>
                          </a:hlinkClick>
                        </a:rPr>
                        <a:t>Батюшков К.Н.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3" action="ppaction://hlinksldjump">
                            <a:snd r:embed="rId3" name="click.wav"/>
                          </a:hlinkClick>
                        </a:rPr>
                        <a:t>Бентам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4" action="ppaction://hlinksldjump">
                            <a:snd r:embed="rId3" name="click.wav"/>
                          </a:hlinkClick>
                        </a:rPr>
                        <a:t>Булгарин</a:t>
                      </a:r>
                      <a:r>
                        <a:rPr lang="ru-RU" baseline="0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4" action="ppaction://hlinksldjump">
                            <a:snd r:embed="rId3" name="click.wav"/>
                          </a:hlinkClick>
                        </a:rPr>
                        <a:t> Ф.В.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5" action="ppaction://hlinksldjump">
                            <a:snd r:embed="rId3" name="click.wav"/>
                          </a:hlinkClick>
                        </a:rPr>
                        <a:t>Баратынский Е.А.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6" action="ppaction://hlinksldjump">
                            <a:snd r:embed="rId3" name="click.wav"/>
                          </a:hlinkClick>
                        </a:rPr>
                        <a:t>Бахус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7" action="ppaction://hlinksldjump">
                            <a:snd r:embed="rId3" name="click.wav"/>
                          </a:hlinkClick>
                        </a:rPr>
                        <a:t>Бова</a:t>
                      </a:r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7" action="ppaction://hlinksldjump">
                            <a:snd r:embed="rId3" name="click.wav"/>
                          </a:hlinkClick>
                        </a:rPr>
                        <a:t> и Еруслан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8" action="ppaction://hlinksldjump">
                            <a:snd r:embed="rId3" name="click.wav"/>
                          </a:hlinkClick>
                        </a:rPr>
                        <a:t>Бард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19" action="ppaction://hlinksldjump">
                            <a:snd r:embed="rId3" name="click.wav"/>
                          </a:hlinkClick>
                        </a:rPr>
                        <a:t>Бахчисарай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0" action="ppaction://hlinksldjump">
                            <a:snd r:embed="rId3" name="click.wav"/>
                          </a:hlinkClick>
                        </a:rPr>
                        <a:t>Бог садов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1" action="ppaction://hlinksldjump">
                            <a:snd r:embed="rId3" name="click.wav"/>
                          </a:hlinkClick>
                        </a:rPr>
                        <a:t>Барков И.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2" action="ppaction://hlinksldjump">
                            <a:snd r:embed="rId3" name="click.wav"/>
                          </a:hlinkClick>
                        </a:rPr>
                        <a:t>Баян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chemeClr val="tx1">
                                <a:lumMod val="95000"/>
                              </a:schemeClr>
                            </a:solidFill>
                          </a:ln>
                          <a:hlinkClick r:id="rId23" action="ppaction://hlinksldjump">
                            <a:snd r:embed="rId3" name="click.wav"/>
                          </a:hlinkClick>
                        </a:rPr>
                        <a:t>Бомарше</a:t>
                      </a:r>
                      <a:endParaRPr lang="ru-RU" dirty="0">
                        <a:ln>
                          <a:solidFill>
                            <a:schemeClr val="tx1">
                              <a:lumMod val="95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24" action="ppaction://hlinksldjump" highlightClick="1">
              <a:snd r:embed="rId25" name="push.wav"/>
            </a:hlinkClick>
          </p:cNvPr>
          <p:cNvSpPr/>
          <p:nvPr/>
        </p:nvSpPr>
        <p:spPr>
          <a:xfrm>
            <a:off x="7452320" y="5805264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732240" y="4149080"/>
            <a:ext cx="1944216" cy="1183055"/>
            <a:chOff x="4788024" y="3356992"/>
            <a:chExt cx="3528392" cy="236611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6" cstate="email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>
                          <a14:backgroundMark x1="25416" y1="27205" x2="25416" y2="27205"/>
                          <a14:backgroundMark x1="59857" y1="51782" x2="59857" y2="51782"/>
                          <a14:backgroundMark x1="97150" y1="75047" x2="97150" y2="75047"/>
                          <a14:backgroundMark x1="97387" y1="45028" x2="97387" y2="45028"/>
                          <a14:backgroundMark x1="98100" y1="2814" x2="98100" y2="2814"/>
                          <a14:backgroundMark x1="92162" y1="17824" x2="92162" y2="17824"/>
                          <a14:backgroundMark x1="51306" y1="90619" x2="51306" y2="90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8024" y="3356992"/>
              <a:ext cx="1820060" cy="230425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8" cstate="email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0" b="100000" l="277" r="100000">
                          <a14:backgroundMark x1="15789" y1="36800" x2="15789" y2="36800"/>
                          <a14:backgroundMark x1="60111" y1="70400" x2="60111" y2="70400"/>
                          <a14:backgroundMark x1="64543" y1="28800" x2="64543" y2="28800"/>
                          <a14:backgroundMark x1="37950" y1="1200" x2="37950" y2="1200"/>
                          <a14:backgroundMark x1="97507" y1="3800" x2="97507" y2="3800"/>
                          <a14:backgroundMark x1="91690" y1="95200" x2="91690" y2="95200"/>
                          <a14:backgroundMark x1="7756" y1="97200" x2="7756" y2="97200"/>
                          <a14:backgroundMark x1="49030" y1="91600" x2="49030" y2="91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8084" y="3356992"/>
              <a:ext cx="1708332" cy="2366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2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Барков 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(1732-1768) – поэт и переводчик, автор непристойных стихотворений.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162" y="1700808"/>
            <a:ext cx="32099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5517232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1835696" y="5517232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Барклай де Толли М.Б.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(1761-1818) – главнокомандующий русскими войсками в начале войны с Наполеоном в 1812 году.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235" y="1621202"/>
            <a:ext cx="3008157" cy="3607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5517232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1619672" y="5517232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latin typeface="+mn-lt"/>
              </a:rPr>
              <a:t>Барон </a:t>
            </a:r>
            <a:r>
              <a:rPr lang="ru-RU" dirty="0" err="1">
                <a:latin typeface="+mn-lt"/>
              </a:rPr>
              <a:t>д</a:t>
            </a:r>
            <a:r>
              <a:rPr lang="ru-RU" dirty="0" err="1">
                <a:latin typeface="+mn-lt"/>
                <a:cs typeface="Arial"/>
              </a:rPr>
              <a:t>‘Ольбах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Гольбах Поль(1723-1786)  - французский философ-материалист.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28800"/>
            <a:ext cx="2754981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899592" y="5229200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1763688" y="522920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/>
              <a:t>Батюшков К.Н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042792" cy="3268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(1787-1855) – поэт, оказавший большое влияние на творчество </a:t>
            </a:r>
            <a:r>
              <a:rPr lang="ru-RU" dirty="0" err="1" smtClean="0"/>
              <a:t>А.С.Пушкина</a:t>
            </a:r>
            <a:r>
              <a:rPr lang="ru-RU" dirty="0" smtClean="0"/>
              <a:t> лицейского периода.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4656"/>
            <a:ext cx="296227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411760" y="5733256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3275856" y="5733256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Бахус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28369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о же, что Вакх.</a:t>
            </a:r>
          </a:p>
          <a:p>
            <a:pPr>
              <a:buFontTx/>
              <a:buChar char="-"/>
            </a:pPr>
            <a:r>
              <a:rPr lang="ru-RU" dirty="0"/>
              <a:t>бог вина и урожая винограда, распущенности и </a:t>
            </a:r>
            <a:r>
              <a:rPr lang="ru-RU" dirty="0" smtClean="0"/>
              <a:t>веселья.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88158"/>
            <a:ext cx="4704541" cy="3961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115616" y="5229200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1907704" y="5229200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Бахчисарай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город в Крыму, бывшая столица крымских ханов.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5" y="2060848"/>
            <a:ext cx="4476196" cy="2987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313" y="2060848"/>
            <a:ext cx="3235926" cy="431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rId4" action="ppaction://hlinksldjump" highlightClick="1">
              <a:snd r:embed="rId5" name="click.wav"/>
            </a:hlinkClick>
          </p:cNvPr>
          <p:cNvSpPr/>
          <p:nvPr/>
        </p:nvSpPr>
        <p:spPr>
          <a:xfrm>
            <a:off x="755576" y="573325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6" action="ppaction://hlinksldjump" highlightClick="1">
              <a:snd r:embed="rId7" name="push.wav"/>
            </a:hlinkClick>
          </p:cNvPr>
          <p:cNvSpPr/>
          <p:nvPr/>
        </p:nvSpPr>
        <p:spPr>
          <a:xfrm>
            <a:off x="1475656" y="573325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80112" y="5733256"/>
            <a:ext cx="2376264" cy="646331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Пушкину в Бахчисарае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52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Баян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сказочный древнерусский поэт, сказитель, упоминаемый в «Слове о полку Игореве».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838" y="2492896"/>
            <a:ext cx="42672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851920" y="6021288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4644008" y="6021288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Беллона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1612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в римской мифологии богиня войны.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484784"/>
            <a:ext cx="2905125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403648" y="5301208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2267744" y="5301208"/>
            <a:ext cx="648072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 smtClean="0"/>
              <a:t>Бе</a:t>
            </a:r>
            <a:r>
              <a:rPr lang="ru-RU" dirty="0" err="1" smtClean="0">
                <a:latin typeface="Arial"/>
                <a:cs typeface="Arial"/>
              </a:rPr>
              <a:t>'</a:t>
            </a:r>
            <a:r>
              <a:rPr lang="ru-RU" dirty="0" err="1" smtClean="0"/>
              <a:t>нтам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18552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(1748-1832) – английский юрист и философ.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794000" cy="379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1259632" y="4869160"/>
            <a:ext cx="57606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2051720" y="4869160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ru-RU" dirty="0" err="1" smtClean="0"/>
              <a:t>Бова</a:t>
            </a:r>
            <a:r>
              <a:rPr lang="ru-RU" dirty="0" smtClean="0"/>
              <a:t> и Еруслан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626469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- герои русских сказок. 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Лежали на окне </a:t>
            </a:r>
            <a:r>
              <a:rPr lang="ru-RU" dirty="0" err="1"/>
              <a:t>Бова</a:t>
            </a:r>
            <a:r>
              <a:rPr lang="ru-RU" dirty="0"/>
              <a:t> и </a:t>
            </a:r>
            <a:r>
              <a:rPr lang="ru-RU" dirty="0" err="1"/>
              <a:t>Еруслан,Несчастный</a:t>
            </a:r>
            <a:r>
              <a:rPr lang="ru-RU" dirty="0"/>
              <a:t> Никанор, чувствительный </a:t>
            </a:r>
            <a:r>
              <a:rPr lang="ru-RU" dirty="0" err="1"/>
              <a:t>роман,Смерть</a:t>
            </a:r>
            <a:r>
              <a:rPr lang="ru-RU" dirty="0"/>
              <a:t> Роллы, </a:t>
            </a:r>
            <a:r>
              <a:rPr lang="ru-RU" dirty="0" err="1"/>
              <a:t>Арфаксад</a:t>
            </a:r>
            <a:r>
              <a:rPr lang="ru-RU" dirty="0"/>
              <a:t>, Русалка, Дева Солнца</a:t>
            </a:r>
            <a:r>
              <a:rPr lang="ru-RU" dirty="0" smtClean="0"/>
              <a:t>...» </a:t>
            </a:r>
          </a:p>
          <a:p>
            <a:pPr marL="0" indent="0" algn="r">
              <a:buNone/>
            </a:pPr>
            <a:r>
              <a:rPr lang="ru-RU" dirty="0" smtClean="0"/>
              <a:t>(</a:t>
            </a:r>
            <a:r>
              <a:rPr lang="ru-RU" dirty="0"/>
              <a:t>В. Пушкин, «Опасный сосед</a:t>
            </a:r>
            <a:r>
              <a:rPr lang="ru-RU" dirty="0" smtClean="0"/>
              <a:t>») </a:t>
            </a:r>
          </a:p>
          <a:p>
            <a:pPr marL="0" indent="0">
              <a:buNone/>
            </a:pPr>
            <a:r>
              <a:rPr lang="ru-RU" dirty="0" smtClean="0"/>
              <a:t>Здесь приведён пример использования фигуры речи СИЛЛЕПСИС </a:t>
            </a:r>
            <a:r>
              <a:rPr lang="ru-RU" dirty="0"/>
              <a:t>(греч. «обобщение», «охватывание») - </a:t>
            </a:r>
            <a:r>
              <a:rPr lang="ru-RU" dirty="0" smtClean="0"/>
              <a:t>соединение </a:t>
            </a:r>
            <a:r>
              <a:rPr lang="ru-RU" dirty="0"/>
              <a:t>одного сказуемого с несколькими подлежащими.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494" y="188640"/>
            <a:ext cx="221458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78015" y="2557771"/>
            <a:ext cx="2113962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Еруслан Лазаревич</a:t>
            </a:r>
          </a:p>
          <a:p>
            <a:r>
              <a:rPr lang="ru-RU" sz="1200" dirty="0" smtClean="0"/>
              <a:t>гравюра </a:t>
            </a:r>
            <a:r>
              <a:rPr lang="ru-RU" sz="1200" dirty="0"/>
              <a:t>на дереве, XVIII век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59" y="3094856"/>
            <a:ext cx="2214586" cy="3456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Управляющая кнопка: назад 7">
            <a:hlinkClick r:id="rId6" action="ppaction://hlinksldjump" highlightClick="1">
              <a:snd r:embed="rId7" name="click.wav"/>
            </a:hlinkClick>
          </p:cNvPr>
          <p:cNvSpPr/>
          <p:nvPr/>
        </p:nvSpPr>
        <p:spPr>
          <a:xfrm>
            <a:off x="2195736" y="5877272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8" action="ppaction://hlinksldjump" highlightClick="1">
              <a:snd r:embed="rId9" name="push.wav"/>
            </a:hlinkClick>
          </p:cNvPr>
          <p:cNvSpPr/>
          <p:nvPr/>
        </p:nvSpPr>
        <p:spPr>
          <a:xfrm>
            <a:off x="2915816" y="5877272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ru-RU" dirty="0" smtClean="0"/>
              <a:t>Аврора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7947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богиня зари у древних римлян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25" y="2132856"/>
            <a:ext cx="5238750" cy="414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12360" y="4725144"/>
            <a:ext cx="720080" cy="6869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812360" y="5733256"/>
            <a:ext cx="720080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Бог садов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14687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Приап</a:t>
            </a:r>
            <a:r>
              <a:rPr lang="ru-RU" dirty="0" smtClean="0"/>
              <a:t>, в греческой мифологии бог плодородия и чувственной любви.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3779912" y="5445224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4644008" y="5445224"/>
            <a:ext cx="720080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Бомарше, Пьер Огюст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(1732-1798) – французский драматург, автор широко известных комедий «Женитьба Фигаро» и «Севильский цирюльник».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63" y="1772816"/>
            <a:ext cx="3288659" cy="4248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23728" y="5445224"/>
            <a:ext cx="576064" cy="57606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2915816" y="5445224"/>
            <a:ext cx="648072" cy="576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2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Борей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в греческой мифологии бог северного ветра.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987800" cy="27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Управляющая кнопка: назад 5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3995936" y="5733256"/>
            <a:ext cx="55374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4788024" y="5733256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Булатный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27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- из особо твёрдой стали.</a:t>
            </a:r>
          </a:p>
          <a:p>
            <a:pPr marL="0" indent="0">
              <a:buNone/>
            </a:pPr>
            <a:r>
              <a:rPr lang="ru-RU" dirty="0" smtClean="0"/>
              <a:t> - в </a:t>
            </a:r>
            <a:r>
              <a:rPr lang="ru-RU" dirty="0"/>
              <a:t>техническом смысле — особая разновидность </a:t>
            </a:r>
            <a:r>
              <a:rPr lang="ru-RU" dirty="0" smtClean="0"/>
              <a:t>твёрдой </a:t>
            </a:r>
            <a:r>
              <a:rPr lang="ru-RU" dirty="0"/>
              <a:t>стали, обладающая большою упругостью и вязкостью. Булатный клинок способен получать при отточке наивысшую степень острия; так, </a:t>
            </a:r>
            <a:r>
              <a:rPr lang="ru-RU" dirty="0" smtClean="0"/>
              <a:t>например, </a:t>
            </a:r>
            <a:r>
              <a:rPr lang="ru-RU" dirty="0"/>
              <a:t>хороший булат легко перерезывает брошенный на воздух газовый платок, тогда как клинок из самой лучшей инструментальной стали в состоянии перерезать только плотные виды шелковой материи.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3563888" y="5661248"/>
            <a:ext cx="648072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4355976" y="5661248"/>
            <a:ext cx="648072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err="1"/>
              <a:t>Булгарин</a:t>
            </a:r>
            <a:r>
              <a:rPr lang="ru-RU" dirty="0"/>
              <a:t> Ф.В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122912" cy="32689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(1789-1859) – реакционный писатель-журналист и издатель «Сына отечества» и газеты «Северная пчела». Был агентом </a:t>
            </a:r>
            <a:r>
              <a:rPr lang="en-US" dirty="0" smtClean="0">
                <a:cs typeface="Arial"/>
              </a:rPr>
              <a:t>III</a:t>
            </a:r>
            <a:r>
              <a:rPr lang="ru-RU" dirty="0" smtClean="0">
                <a:cs typeface="Arial"/>
              </a:rPr>
              <a:t> жандармского отделения.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556791"/>
            <a:ext cx="3050007" cy="3812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Управляющая кнопка: назад 4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2195736" y="5369300"/>
            <a:ext cx="792088" cy="5799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3275856" y="5369300"/>
            <a:ext cx="792088" cy="5799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Агат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минерал, отличающийся красивым чёрным блеском.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524328" y="4653136"/>
            <a:ext cx="792088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524328" y="5589240"/>
            <a:ext cx="792088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Азраил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у</a:t>
            </a:r>
            <a:r>
              <a:rPr lang="ru-RU" dirty="0" smtClean="0"/>
              <a:t> мусульман ангел смерти.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668344" y="508518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668344" y="580526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 smtClean="0"/>
              <a:t>Айдесский</a:t>
            </a:r>
            <a:r>
              <a:rPr lang="ru-RU" dirty="0" smtClean="0"/>
              <a:t> бог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- в греческой мифологии бог подземного мира, Плутон.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2204864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" Нельзя ль, приятель, </a:t>
            </a:r>
          </a:p>
          <a:p>
            <a:r>
              <a:rPr lang="ru-RU" sz="2000" dirty="0"/>
              <a:t>Тебе </a:t>
            </a:r>
            <a:r>
              <a:rPr lang="ru-RU" sz="2000" dirty="0" err="1"/>
              <a:t>досужною</a:t>
            </a:r>
            <a:r>
              <a:rPr lang="ru-RU" sz="2000" dirty="0"/>
              <a:t> порой </a:t>
            </a:r>
          </a:p>
          <a:p>
            <a:r>
              <a:rPr lang="ru-RU" sz="2000" dirty="0"/>
              <a:t>Свести меня в подвал могильный, </a:t>
            </a:r>
          </a:p>
          <a:p>
            <a:r>
              <a:rPr lang="ru-RU" sz="2000" dirty="0"/>
              <a:t>Костями праздными обильный, </a:t>
            </a:r>
          </a:p>
          <a:p>
            <a:r>
              <a:rPr lang="ru-RU" sz="2000" dirty="0"/>
              <a:t>И между тем один скелет </a:t>
            </a:r>
          </a:p>
          <a:p>
            <a:r>
              <a:rPr lang="ru-RU" sz="2000" dirty="0"/>
              <a:t>Помочь мне вынести на свет? </a:t>
            </a:r>
          </a:p>
          <a:p>
            <a:r>
              <a:rPr lang="ru-RU" sz="2000" dirty="0"/>
              <a:t>Клянусь тебе </a:t>
            </a:r>
            <a:r>
              <a:rPr lang="ru-RU" sz="2000" dirty="0" err="1"/>
              <a:t>айдесским</a:t>
            </a:r>
            <a:r>
              <a:rPr lang="ru-RU" sz="2000" dirty="0"/>
              <a:t> богом: </a:t>
            </a:r>
          </a:p>
          <a:p>
            <a:r>
              <a:rPr lang="ru-RU" sz="2000" dirty="0"/>
              <a:t>Он будет дружбы мне залогом". </a:t>
            </a:r>
          </a:p>
          <a:p>
            <a:r>
              <a:rPr lang="ru-RU" sz="2000" dirty="0"/>
              <a:t>(Послание </a:t>
            </a:r>
            <a:r>
              <a:rPr lang="ru-RU" sz="2000" dirty="0" err="1"/>
              <a:t>Дельвигу</a:t>
            </a:r>
            <a:r>
              <a:rPr lang="ru-RU" sz="2000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21" y="1844824"/>
            <a:ext cx="248602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зад 6">
            <a:hlinkClick r:id="rId3" action="ppaction://hlinksldjump" highlightClick="1">
              <a:snd r:embed="rId4" name="click.wav"/>
            </a:hlinkClick>
          </p:cNvPr>
          <p:cNvSpPr/>
          <p:nvPr/>
        </p:nvSpPr>
        <p:spPr>
          <a:xfrm>
            <a:off x="7884368" y="5157192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>
              <a:snd r:embed="rId6" name="push.wav"/>
            </a:hlinkClick>
          </p:cNvPr>
          <p:cNvSpPr/>
          <p:nvPr/>
        </p:nvSpPr>
        <p:spPr>
          <a:xfrm>
            <a:off x="7884368" y="5959624"/>
            <a:ext cx="648072" cy="6377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Аквилон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название холодного северного ветра у древних римлян.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7812360" y="4725144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4" action="ppaction://hlinksldjump" highlightClick="1">
              <a:snd r:embed="rId5" name="push.wav"/>
            </a:hlinkClick>
          </p:cNvPr>
          <p:cNvSpPr/>
          <p:nvPr/>
        </p:nvSpPr>
        <p:spPr>
          <a:xfrm>
            <a:off x="7812360" y="544522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632</TotalTime>
  <Words>1048</Words>
  <Application>Microsoft Office PowerPoint</Application>
  <PresentationFormat>Экран (4:3)</PresentationFormat>
  <Paragraphs>179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Паркет</vt:lpstr>
      <vt:lpstr>Словарь произведений А.С.Пушкина Том 1. А-Б</vt:lpstr>
      <vt:lpstr>Выберите букву</vt:lpstr>
      <vt:lpstr>Выберите слово</vt:lpstr>
      <vt:lpstr>Выберите слово</vt:lpstr>
      <vt:lpstr>Аврора</vt:lpstr>
      <vt:lpstr>Агат</vt:lpstr>
      <vt:lpstr>Азраил</vt:lpstr>
      <vt:lpstr>Айдесский бог</vt:lpstr>
      <vt:lpstr>Аквилон</vt:lpstr>
      <vt:lpstr>Александрийский столп</vt:lpstr>
      <vt:lpstr>Али-Бен-Али-Талеб</vt:lpstr>
      <vt:lpstr>Алкид</vt:lpstr>
      <vt:lpstr>Алла</vt:lpstr>
      <vt:lpstr>Амур</vt:lpstr>
      <vt:lpstr>Амфора</vt:lpstr>
      <vt:lpstr>Анакреон</vt:lpstr>
      <vt:lpstr>Анафема</vt:lpstr>
      <vt:lpstr>Анахорет</vt:lpstr>
      <vt:lpstr>Аноним</vt:lpstr>
      <vt:lpstr>Анчар</vt:lpstr>
      <vt:lpstr>Аониды</vt:lpstr>
      <vt:lpstr>Аполлон</vt:lpstr>
      <vt:lpstr>Аполлон Бельведерский</vt:lpstr>
      <vt:lpstr>Аракчеев А.А.</vt:lpstr>
      <vt:lpstr>Ареопаг</vt:lpstr>
      <vt:lpstr>Арион</vt:lpstr>
      <vt:lpstr>Аристид</vt:lpstr>
      <vt:lpstr>Аристипп</vt:lpstr>
      <vt:lpstr>Армида</vt:lpstr>
      <vt:lpstr>Атаган</vt:lpstr>
      <vt:lpstr>Афей</vt:lpstr>
      <vt:lpstr>Афеней</vt:lpstr>
      <vt:lpstr>Афины</vt:lpstr>
      <vt:lpstr>Ахилл</vt:lpstr>
      <vt:lpstr>Багряница</vt:lpstr>
      <vt:lpstr>Байрон</vt:lpstr>
      <vt:lpstr>Бантыш</vt:lpstr>
      <vt:lpstr>Баратынский Е.А.</vt:lpstr>
      <vt:lpstr>Бард</vt:lpstr>
      <vt:lpstr>Барков И.</vt:lpstr>
      <vt:lpstr>Барклай де Толли М.Б.</vt:lpstr>
      <vt:lpstr>Барон д‘Ольбах</vt:lpstr>
      <vt:lpstr>Батюшков К.Н.</vt:lpstr>
      <vt:lpstr>Бахус</vt:lpstr>
      <vt:lpstr>Бахчисарай</vt:lpstr>
      <vt:lpstr>Баян</vt:lpstr>
      <vt:lpstr>Беллона</vt:lpstr>
      <vt:lpstr>Бе'нтам</vt:lpstr>
      <vt:lpstr>Бова и Еруслан</vt:lpstr>
      <vt:lpstr>Бог садов</vt:lpstr>
      <vt:lpstr>Бомарше, Пьер Огюст</vt:lpstr>
      <vt:lpstr>Борей</vt:lpstr>
      <vt:lpstr>Булатный</vt:lpstr>
      <vt:lpstr>Булгарин Ф.В.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49</cp:revision>
  <dcterms:created xsi:type="dcterms:W3CDTF">2014-07-27T16:05:25Z</dcterms:created>
  <dcterms:modified xsi:type="dcterms:W3CDTF">2014-07-29T08:28:10Z</dcterms:modified>
</cp:coreProperties>
</file>