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63" r:id="rId4"/>
    <p:sldId id="262" r:id="rId5"/>
    <p:sldId id="264" r:id="rId6"/>
    <p:sldId id="269" r:id="rId7"/>
    <p:sldId id="272" r:id="rId8"/>
    <p:sldId id="270" r:id="rId9"/>
    <p:sldId id="261" r:id="rId10"/>
    <p:sldId id="265" r:id="rId11"/>
    <p:sldId id="280" r:id="rId12"/>
    <p:sldId id="281" r:id="rId13"/>
    <p:sldId id="282" r:id="rId14"/>
    <p:sldId id="283" r:id="rId15"/>
    <p:sldId id="266" r:id="rId16"/>
    <p:sldId id="267" r:id="rId17"/>
    <p:sldId id="275" r:id="rId18"/>
    <p:sldId id="276" r:id="rId19"/>
    <p:sldId id="268" r:id="rId20"/>
    <p:sldId id="259" r:id="rId21"/>
    <p:sldId id="260" r:id="rId22"/>
    <p:sldId id="284" r:id="rId23"/>
    <p:sldId id="286" r:id="rId24"/>
    <p:sldId id="287" r:id="rId25"/>
    <p:sldId id="28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301359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223881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90196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5" y="227013"/>
            <a:ext cx="7477125"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263525" y="1598613"/>
            <a:ext cx="7386638" cy="4497387"/>
          </a:xfrm>
        </p:spPr>
        <p:txBody>
          <a:bodyPr/>
          <a:lstStyle/>
          <a:p>
            <a:r>
              <a:rPr lang="ru-RU" smtClean="0"/>
              <a:t>Вставка таблицы</a:t>
            </a:r>
            <a:endParaRPr lang="ru-RU"/>
          </a:p>
        </p:txBody>
      </p:sp>
      <p:sp>
        <p:nvSpPr>
          <p:cNvPr id="4" name="Дата 3"/>
          <p:cNvSpPr>
            <a:spLocks noGrp="1"/>
          </p:cNvSpPr>
          <p:nvPr>
            <p:ph type="dt" sz="half" idx="10"/>
          </p:nvPr>
        </p:nvSpPr>
        <p:spPr>
          <a:xfrm>
            <a:off x="301625" y="6242050"/>
            <a:ext cx="1782763" cy="474663"/>
          </a:xfrm>
        </p:spPr>
        <p:txBody>
          <a:bodyPr/>
          <a:lstStyle>
            <a:lvl1pPr>
              <a:defRPr/>
            </a:lvl1pPr>
          </a:lstStyle>
          <a:p>
            <a:endParaRPr lang="ru-RU"/>
          </a:p>
        </p:txBody>
      </p:sp>
      <p:sp>
        <p:nvSpPr>
          <p:cNvPr id="5" name="Нижний колонтитул 4"/>
          <p:cNvSpPr>
            <a:spLocks noGrp="1"/>
          </p:cNvSpPr>
          <p:nvPr>
            <p:ph type="ftr" sz="quarter" idx="11"/>
          </p:nvPr>
        </p:nvSpPr>
        <p:spPr>
          <a:xfrm>
            <a:off x="2257425" y="6248400"/>
            <a:ext cx="3455988" cy="474663"/>
          </a:xfrm>
        </p:spPr>
        <p:txBody>
          <a:bodyPr/>
          <a:lstStyle>
            <a:lvl1pPr>
              <a:defRPr/>
            </a:lvl1pPr>
          </a:lstStyle>
          <a:p>
            <a:endParaRPr lang="ru-RU"/>
          </a:p>
        </p:txBody>
      </p:sp>
      <p:sp>
        <p:nvSpPr>
          <p:cNvPr id="6" name="Номер слайда 5"/>
          <p:cNvSpPr>
            <a:spLocks noGrp="1"/>
          </p:cNvSpPr>
          <p:nvPr>
            <p:ph type="sldNum" sz="quarter" idx="12"/>
          </p:nvPr>
        </p:nvSpPr>
        <p:spPr>
          <a:xfrm>
            <a:off x="5867400" y="6248400"/>
            <a:ext cx="1755775" cy="474663"/>
          </a:xfrm>
        </p:spPr>
        <p:txBody>
          <a:bodyPr/>
          <a:lstStyle>
            <a:lvl1pPr>
              <a:defRPr/>
            </a:lvl1pPr>
          </a:lstStyle>
          <a:p>
            <a:fld id="{27909FC4-E987-4A7B-9B2D-4267C5A59A9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216066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2289484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388156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246158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259679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199421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35087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15CD3B11-5E8C-4501-A27B-3423EEFE33D1}" type="datetimeFigureOut">
              <a:rPr lang="ru-RU" smtClean="0"/>
              <a:pPr/>
              <a:t>22.04.2013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5DFDB536-5F9E-4494-889E-23FA19799D63}" type="slidenum">
              <a:rPr lang="ru-RU" smtClean="0"/>
              <a:pPr/>
              <a:t>‹#›</a:t>
            </a:fld>
            <a:endParaRPr lang="ru-RU"/>
          </a:p>
        </p:txBody>
      </p:sp>
    </p:spTree>
    <p:extLst>
      <p:ext uri="{BB962C8B-B14F-4D97-AF65-F5344CB8AC3E}">
        <p14:creationId xmlns="" xmlns:p14="http://schemas.microsoft.com/office/powerpoint/2010/main" val="126366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15CD3B11-5E8C-4501-A27B-3423EEFE33D1}" type="datetimeFigureOut">
              <a:rPr lang="ru-RU" smtClean="0"/>
              <a:pPr/>
              <a:t>22.04.2013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5DFDB536-5F9E-4494-889E-23FA19799D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Василий\Desktop\япония\profilepic499642_1.gif"/>
          <p:cNvPicPr>
            <a:picLocks noChangeAspect="1" noChangeArrowheads="1"/>
          </p:cNvPicPr>
          <p:nvPr/>
        </p:nvPicPr>
        <p:blipFill>
          <a:blip r:embed="rId2" cstate="print"/>
          <a:stretch>
            <a:fillRect/>
          </a:stretch>
        </p:blipFill>
        <p:spPr bwMode="auto">
          <a:xfrm>
            <a:off x="1403648" y="2132856"/>
            <a:ext cx="6048672" cy="3522461"/>
          </a:xfrm>
          <a:prstGeom prst="rect">
            <a:avLst/>
          </a:prstGeom>
          <a:noFill/>
          <a:effectLst>
            <a:softEdge rad="635000"/>
          </a:effectLst>
        </p:spPr>
      </p:pic>
      <p:sp>
        <p:nvSpPr>
          <p:cNvPr id="2" name="Заголовок 1"/>
          <p:cNvSpPr>
            <a:spLocks noGrp="1"/>
          </p:cNvSpPr>
          <p:nvPr>
            <p:ph type="ctrTitle"/>
          </p:nvPr>
        </p:nvSpPr>
        <p:spPr>
          <a:xfrm>
            <a:off x="0" y="0"/>
            <a:ext cx="8676456" cy="3212976"/>
          </a:xfrm>
        </p:spPr>
        <p:txBody>
          <a:bodyPr/>
          <a:lstStyle/>
          <a:p>
            <a:r>
              <a:rPr lang="ru-RU" sz="6600" dirty="0" smtClean="0">
                <a:ln w="10160">
                  <a:solidFill>
                    <a:srgbClr val="FF99FF"/>
                  </a:solidFill>
                  <a:prstDash val="solid"/>
                </a:ln>
                <a:solidFill>
                  <a:srgbClr val="FFFFFF"/>
                </a:solidFill>
                <a:effectLst>
                  <a:outerShdw blurRad="38100" dist="32000" dir="5400000" algn="tl">
                    <a:srgbClr val="000000">
                      <a:alpha val="30000"/>
                    </a:srgbClr>
                  </a:outerShdw>
                </a:effectLst>
                <a:latin typeface="Mistral" pitchFamily="66" charset="0"/>
              </a:rPr>
              <a:t>Особенности </a:t>
            </a:r>
            <a:r>
              <a:rPr lang="ru-RU" sz="6600" dirty="0" smtClean="0">
                <a:ln w="10160">
                  <a:solidFill>
                    <a:srgbClr val="FF99FF"/>
                  </a:solidFill>
                  <a:prstDash val="solid"/>
                </a:ln>
                <a:solidFill>
                  <a:srgbClr val="FFFFFF"/>
                </a:solidFill>
                <a:effectLst>
                  <a:outerShdw blurRad="38100" dist="32000" dir="5400000" algn="tl">
                    <a:srgbClr val="000000">
                      <a:alpha val="30000"/>
                    </a:srgbClr>
                  </a:outerShdw>
                </a:effectLst>
                <a:latin typeface="Mistral" pitchFamily="66" charset="0"/>
              </a:rPr>
              <a:t/>
            </a:r>
            <a:br>
              <a:rPr lang="ru-RU" sz="6600" dirty="0" smtClean="0">
                <a:ln w="10160">
                  <a:solidFill>
                    <a:srgbClr val="FF99FF"/>
                  </a:solidFill>
                  <a:prstDash val="solid"/>
                </a:ln>
                <a:solidFill>
                  <a:srgbClr val="FFFFFF"/>
                </a:solidFill>
                <a:effectLst>
                  <a:outerShdw blurRad="38100" dist="32000" dir="5400000" algn="tl">
                    <a:srgbClr val="000000">
                      <a:alpha val="30000"/>
                    </a:srgbClr>
                  </a:outerShdw>
                </a:effectLst>
                <a:latin typeface="Mistral" pitchFamily="66" charset="0"/>
              </a:rPr>
            </a:br>
            <a:r>
              <a:rPr lang="ru-RU" sz="6600" dirty="0" smtClean="0">
                <a:ln w="10160">
                  <a:solidFill>
                    <a:srgbClr val="FF99FF"/>
                  </a:solidFill>
                  <a:prstDash val="solid"/>
                </a:ln>
                <a:solidFill>
                  <a:srgbClr val="FFFFFF"/>
                </a:solidFill>
                <a:effectLst>
                  <a:outerShdw blurRad="38100" dist="32000" dir="5400000" algn="tl">
                    <a:srgbClr val="000000">
                      <a:alpha val="30000"/>
                    </a:srgbClr>
                  </a:outerShdw>
                </a:effectLst>
                <a:latin typeface="Mistral" pitchFamily="66" charset="0"/>
              </a:rPr>
              <a:t>дальневосточной </a:t>
            </a:r>
            <a:r>
              <a:rPr lang="ru-RU" sz="6600" dirty="0" smtClean="0">
                <a:ln w="10160">
                  <a:solidFill>
                    <a:srgbClr val="FF99FF"/>
                  </a:solidFill>
                  <a:prstDash val="solid"/>
                </a:ln>
                <a:solidFill>
                  <a:srgbClr val="FFFFFF"/>
                </a:solidFill>
                <a:effectLst>
                  <a:outerShdw blurRad="38100" dist="32000" dir="5400000" algn="tl">
                    <a:srgbClr val="000000">
                      <a:alpha val="30000"/>
                    </a:srgbClr>
                  </a:outerShdw>
                </a:effectLst>
                <a:latin typeface="Mistral" pitchFamily="66" charset="0"/>
              </a:rPr>
              <a:t>поэзии</a:t>
            </a:r>
            <a:endParaRPr lang="ru-RU" sz="6600" dirty="0">
              <a:ln w="10160">
                <a:solidFill>
                  <a:srgbClr val="FF99FF"/>
                </a:solidFill>
                <a:prstDash val="solid"/>
              </a:ln>
              <a:solidFill>
                <a:srgbClr val="FFFFFF"/>
              </a:solidFill>
              <a:effectLst>
                <a:outerShdw blurRad="38100" dist="32000" dir="5400000" algn="tl">
                  <a:srgbClr val="000000">
                    <a:alpha val="30000"/>
                  </a:srgbClr>
                </a:outerShdw>
              </a:effectLst>
              <a:latin typeface="Mistral" pitchFamily="66" charset="0"/>
            </a:endParaRPr>
          </a:p>
        </p:txBody>
      </p:sp>
      <p:sp>
        <p:nvSpPr>
          <p:cNvPr id="3" name="Подзаголовок 2"/>
          <p:cNvSpPr>
            <a:spLocks noGrp="1"/>
          </p:cNvSpPr>
          <p:nvPr>
            <p:ph type="subTitle" idx="1"/>
          </p:nvPr>
        </p:nvSpPr>
        <p:spPr>
          <a:xfrm>
            <a:off x="251520" y="5373216"/>
            <a:ext cx="8640960" cy="1104528"/>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Жанры </a:t>
            </a:r>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древнеяпонской</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 и </a:t>
            </a:r>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древнекорейской</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 лирики -  </a:t>
            </a:r>
          </a:p>
          <a:p>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Хокку</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 и танка</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Василий\Desktop\япония\84773371_y_88ebc0eb.jpg"/>
          <p:cNvPicPr>
            <a:picLocks noChangeAspect="1" noChangeArrowheads="1"/>
          </p:cNvPicPr>
          <p:nvPr/>
        </p:nvPicPr>
        <p:blipFill>
          <a:blip r:embed="rId2" cstate="print"/>
          <a:srcRect l="11883" r="10879"/>
          <a:stretch>
            <a:fillRect/>
          </a:stretch>
        </p:blipFill>
        <p:spPr bwMode="auto">
          <a:xfrm>
            <a:off x="6287096" y="1"/>
            <a:ext cx="2856903" cy="6858000"/>
          </a:xfrm>
          <a:prstGeom prst="rect">
            <a:avLst/>
          </a:prstGeom>
          <a:noFill/>
          <a:effectLst>
            <a:softEdge rad="635000"/>
          </a:effectLst>
        </p:spPr>
      </p:pic>
      <p:sp>
        <p:nvSpPr>
          <p:cNvPr id="2" name="Заголовок 1"/>
          <p:cNvSpPr>
            <a:spLocks noGrp="1"/>
          </p:cNvSpPr>
          <p:nvPr>
            <p:ph type="title"/>
          </p:nvPr>
        </p:nvSpPr>
        <p:spPr>
          <a:xfrm>
            <a:off x="467544" y="0"/>
            <a:ext cx="8229600" cy="908720"/>
          </a:xfrm>
        </p:spPr>
        <p:txBody>
          <a:bodyPr/>
          <a:lstStyle/>
          <a:p>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rPr>
              <a:t>Хокку</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0" y="908720"/>
            <a:ext cx="7164288" cy="5256584"/>
          </a:xfrm>
        </p:spPr>
        <p:txBody>
          <a:bodyPr/>
          <a:lstStyle/>
          <a:p>
            <a:pPr>
              <a:spcBef>
                <a:spcPts val="0"/>
              </a:spcBef>
            </a:pP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Хокку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или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(начальные стихи), - жанр японской поэзии: нерифмованное трехстишие из 17 слогов (5+7+5). </a:t>
            </a:r>
          </a:p>
          <a:p>
            <a:pPr>
              <a:spcBef>
                <a:spcPts val="0"/>
              </a:spcBef>
            </a:pP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Искусство писать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хокку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это прежде всего умение сказать многое в немногих словах.</a:t>
            </a:r>
          </a:p>
          <a:p>
            <a:pPr>
              <a:spcBef>
                <a:spcPts val="0"/>
              </a:spcBef>
            </a:pP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Стихотворение, состоящее всего из нескольких слов, строится, как правило, на одной вещественно ощутимой живой детали, но в нем всегда заключена возможность более полного развития темы. Простота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это та совершенная простота, за которой – постоянная работа души, обостренная чуткость в восприятии мира.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0"/>
              </a:spcBef>
            </a:pPr>
            <a:endPar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Василий\Desktop\япония\japon10.jpg"/>
          <p:cNvPicPr>
            <a:picLocks noChangeAspect="1" noChangeArrowheads="1"/>
          </p:cNvPicPr>
          <p:nvPr/>
        </p:nvPicPr>
        <p:blipFill>
          <a:blip r:embed="rId2" cstate="print"/>
          <a:srcRect b="27069"/>
          <a:stretch>
            <a:fillRect/>
          </a:stretch>
        </p:blipFill>
        <p:spPr bwMode="auto">
          <a:xfrm>
            <a:off x="3851920" y="4049688"/>
            <a:ext cx="5129119" cy="2808312"/>
          </a:xfrm>
          <a:prstGeom prst="rect">
            <a:avLst/>
          </a:prstGeom>
          <a:noFill/>
          <a:effectLst>
            <a:softEdge rad="635000"/>
          </a:effectLst>
        </p:spPr>
      </p:pic>
      <p:sp>
        <p:nvSpPr>
          <p:cNvPr id="3" name="Содержимое 2"/>
          <p:cNvSpPr>
            <a:spLocks noGrp="1"/>
          </p:cNvSpPr>
          <p:nvPr>
            <p:ph idx="1"/>
          </p:nvPr>
        </p:nvSpPr>
        <p:spPr>
          <a:xfrm>
            <a:off x="215008" y="260648"/>
            <a:ext cx="8928992" cy="4608512"/>
          </a:xfrm>
        </p:spPr>
        <p:txBody>
          <a:bodyPr/>
          <a:lstStyle/>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известны несколько приемов, характерных для многих стихов.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Вот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самые известные. </a:t>
            </a:r>
            <a:endPar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Первый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использование сезонного слова – </a:t>
            </a:r>
            <a:r>
              <a:rPr lang="ru-RU" sz="3000" u="sng"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киго</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Это устойчивое словосочетание, задающее природный фон всей картине. Например, "зимний вечер", "восход солнца", "начало осени". Возможны и более тонкие намеки, например, "первые лужи" или "трель соловья" (первое будет означать весну, второе – утро). </a:t>
            </a:r>
          </a:p>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Такими же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словами-киго</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для русского человека будут, например, "белые ночи" или "новогодняя ночь".</a:t>
            </a:r>
          </a:p>
          <a:p>
            <a:pPr>
              <a:buNone/>
            </a:pP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a:t>
            </a: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На голой ветке</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Ворон сидит одиноко.</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Осенний вечер.. </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Басё </a:t>
            </a: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a:r>
            <a:b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endParaRPr lang="ru-RU" sz="3000"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allpaper.free-photograph.net/img/ru/800x600/jpeg/yun_3450.jpg"/>
          <p:cNvPicPr>
            <a:picLocks noChangeAspect="1" noChangeArrowheads="1"/>
          </p:cNvPicPr>
          <p:nvPr/>
        </p:nvPicPr>
        <p:blipFill>
          <a:blip r:embed="rId2" cstate="print"/>
          <a:srcRect r="22201"/>
          <a:stretch>
            <a:fillRect/>
          </a:stretch>
        </p:blipFill>
        <p:spPr bwMode="auto">
          <a:xfrm>
            <a:off x="3275857" y="908720"/>
            <a:ext cx="5868143" cy="5656988"/>
          </a:xfrm>
          <a:prstGeom prst="rect">
            <a:avLst/>
          </a:prstGeom>
          <a:noFill/>
          <a:effectLst>
            <a:softEdge rad="635000"/>
          </a:effectLst>
        </p:spPr>
      </p:pic>
      <p:sp>
        <p:nvSpPr>
          <p:cNvPr id="3" name="Содержимое 2"/>
          <p:cNvSpPr>
            <a:spLocks noGrp="1"/>
          </p:cNvSpPr>
          <p:nvPr>
            <p:ph idx="1"/>
          </p:nvPr>
        </p:nvSpPr>
        <p:spPr>
          <a:xfrm>
            <a:off x="287016" y="332656"/>
            <a:ext cx="8856984" cy="6192688"/>
          </a:xfrm>
        </p:spPr>
        <p:txBody>
          <a:bodyPr numCol="2"/>
          <a:lstStyle/>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Второй прием – "соположение". </a:t>
            </a:r>
            <a:r>
              <a:rPr lang="ru-RU" sz="3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Сравниваются или противопоставляются два объекта.</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Например: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Грузный </a:t>
            </a: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колокол. </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А на самом его краю </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Дремлет бабочка.</a:t>
            </a:r>
            <a:r>
              <a:rPr lang="ru-RU" sz="3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Бусон</a:t>
            </a:r>
            <a:r>
              <a:rPr lang="ru-RU" sz="3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Или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вот: </a:t>
            </a:r>
            <a:endPar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Звезды </a:t>
            </a: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 небесах.</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 какие крупные!</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 как высоко!</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Сехаку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Василий\Desktop\япония\IMG_0688-Edit.jpg"/>
          <p:cNvPicPr>
            <a:picLocks noChangeAspect="1" noChangeArrowheads="1"/>
          </p:cNvPicPr>
          <p:nvPr/>
        </p:nvPicPr>
        <p:blipFill>
          <a:blip r:embed="rId2" cstate="print"/>
          <a:srcRect/>
          <a:stretch>
            <a:fillRect/>
          </a:stretch>
        </p:blipFill>
        <p:spPr bwMode="auto">
          <a:xfrm>
            <a:off x="971600" y="2622659"/>
            <a:ext cx="7272808" cy="4235341"/>
          </a:xfrm>
          <a:prstGeom prst="rect">
            <a:avLst/>
          </a:prstGeom>
          <a:noFill/>
          <a:effectLst>
            <a:softEdge rad="635000"/>
          </a:effectLst>
        </p:spPr>
      </p:pic>
      <p:sp>
        <p:nvSpPr>
          <p:cNvPr id="3" name="Содержимое 2"/>
          <p:cNvSpPr>
            <a:spLocks noGrp="1"/>
          </p:cNvSpPr>
          <p:nvPr>
            <p:ph idx="1"/>
          </p:nvPr>
        </p:nvSpPr>
        <p:spPr>
          <a:xfrm>
            <a:off x="0" y="188640"/>
            <a:ext cx="8316416" cy="4525963"/>
          </a:xfrm>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Третий прием – "</a:t>
            </a:r>
            <a:r>
              <a:rPr lang="ru-RU"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недостроенный мост".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Представьте, что вы пришли на берег реки и видите недостроенный мост. Конечно, формально он никуда не ведет, но вы прекрасно понимаете, что он соединяет два берега. Так и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Можно не объяснять все до мелочей, </a:t>
            </a:r>
            <a:r>
              <a:rPr lang="ru-RU"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достаточно показать образ. </a:t>
            </a:r>
            <a:endParaRPr lang="ru-RU"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Василий\Desktop\япония\post-1-1185292736.jpg"/>
          <p:cNvPicPr>
            <a:picLocks noChangeAspect="1" noChangeArrowheads="1"/>
          </p:cNvPicPr>
          <p:nvPr/>
        </p:nvPicPr>
        <p:blipFill>
          <a:blip r:embed="rId2" cstate="print"/>
          <a:srcRect/>
          <a:stretch>
            <a:fillRect/>
          </a:stretch>
        </p:blipFill>
        <p:spPr bwMode="auto">
          <a:xfrm>
            <a:off x="4681251" y="833289"/>
            <a:ext cx="4462749" cy="6024711"/>
          </a:xfrm>
          <a:prstGeom prst="rect">
            <a:avLst/>
          </a:prstGeom>
          <a:noFill/>
          <a:effectLst>
            <a:softEdge rad="635000"/>
          </a:effectLst>
        </p:spPr>
      </p:pic>
      <p:sp>
        <p:nvSpPr>
          <p:cNvPr id="3" name="Содержимое 2"/>
          <p:cNvSpPr>
            <a:spLocks noGrp="1"/>
          </p:cNvSpPr>
          <p:nvPr>
            <p:ph idx="1"/>
          </p:nvPr>
        </p:nvSpPr>
        <p:spPr>
          <a:xfrm>
            <a:off x="0" y="188640"/>
            <a:ext cx="5652120" cy="6408712"/>
          </a:xfrm>
        </p:spPr>
        <p:txBody>
          <a:bodyPr/>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Четвертый – концентрирование поэзии. Намеки и мостики рождают невероятной силы концентрацию чувств в коротких строках. Представьте, что вы написали рассказ… А теперь выбросите оттуда 4/5. Сложно? Концентрация мыслей и чувств возрастет, вам придется говорить намеками и картинками… А тут у вас всего 17 слогов. Три строчки. Представляете, насколько лаконично и точно надо высказываться? </a:t>
            </a:r>
            <a:b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 </a:t>
            </a: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зарослях сорной травы</a:t>
            </a:r>
            <a:b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Глядите - какие прекрасные</a:t>
            </a:r>
            <a:b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Бабочки родились!</a:t>
            </a:r>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Исса</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Василий\Desktop\япония\79d219c46a0a.jpg"/>
          <p:cNvPicPr>
            <a:picLocks noChangeAspect="1" noChangeArrowheads="1"/>
          </p:cNvPicPr>
          <p:nvPr/>
        </p:nvPicPr>
        <p:blipFill>
          <a:blip r:embed="rId2" cstate="print"/>
          <a:stretch>
            <a:fillRect/>
          </a:stretch>
        </p:blipFill>
        <p:spPr bwMode="auto">
          <a:xfrm>
            <a:off x="3203848" y="260648"/>
            <a:ext cx="5940152" cy="4455114"/>
          </a:xfrm>
          <a:prstGeom prst="rect">
            <a:avLst/>
          </a:prstGeom>
          <a:noFill/>
          <a:effectLst>
            <a:softEdge rad="635000"/>
          </a:effectLst>
        </p:spPr>
      </p:pic>
      <p:sp>
        <p:nvSpPr>
          <p:cNvPr id="3" name="Содержимое 2"/>
          <p:cNvSpPr>
            <a:spLocks noGrp="1"/>
          </p:cNvSpPr>
          <p:nvPr>
            <p:ph idx="1"/>
          </p:nvPr>
        </p:nvSpPr>
        <p:spPr>
          <a:xfrm>
            <a:off x="0" y="908720"/>
            <a:ext cx="8892480" cy="5616624"/>
          </a:xfrm>
        </p:spPr>
        <p:txBody>
          <a:bodyPr numCol="2"/>
          <a:lstStyle/>
          <a:p>
            <a:pPr>
              <a:buNone/>
            </a:pP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Тиё</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(1703-1775) * </a:t>
            </a: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смерть маленького сына</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 </a:t>
            </a: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мой ловец стрекоз! </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Куда в неведомую даль </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Ты нынче забежал?</a:t>
            </a: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Роса на цветах шафрана! </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Прольется на землю она</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И станет простой водою...</a:t>
            </a: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Сливы весенний цвет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Дарит свой аромат человеку...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Тому, кто ветку сломал.</a:t>
            </a:r>
          </a:p>
          <a:p>
            <a:pPr>
              <a:buNone/>
            </a:pP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Заголовок 1"/>
          <p:cNvSpPr>
            <a:spLocks noGrp="1"/>
          </p:cNvSpPr>
          <p:nvPr>
            <p:ph type="title"/>
          </p:nvPr>
        </p:nvSpPr>
        <p:spPr>
          <a:xfrm>
            <a:off x="0" y="0"/>
            <a:ext cx="4032448" cy="908720"/>
          </a:xfrm>
        </p:spPr>
        <p:txBody>
          <a:bodyPr/>
          <a:lstStyle/>
          <a:p>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rPr>
              <a:t>Хокку</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Василий\Desktop\япония\1170_orig.jpg"/>
          <p:cNvPicPr>
            <a:picLocks noChangeAspect="1" noChangeArrowheads="1"/>
          </p:cNvPicPr>
          <p:nvPr/>
        </p:nvPicPr>
        <p:blipFill>
          <a:blip r:embed="rId2" cstate="print"/>
          <a:srcRect/>
          <a:stretch>
            <a:fillRect/>
          </a:stretch>
        </p:blipFill>
        <p:spPr bwMode="auto">
          <a:xfrm>
            <a:off x="3059832" y="0"/>
            <a:ext cx="6084168" cy="4039952"/>
          </a:xfrm>
          <a:prstGeom prst="rect">
            <a:avLst/>
          </a:prstGeom>
          <a:noFill/>
          <a:effectLst>
            <a:softEdge rad="635000"/>
          </a:effectLst>
        </p:spPr>
      </p:pic>
      <p:sp>
        <p:nvSpPr>
          <p:cNvPr id="3" name="Содержимое 2"/>
          <p:cNvSpPr>
            <a:spLocks noGrp="1"/>
          </p:cNvSpPr>
          <p:nvPr>
            <p:ph idx="1"/>
          </p:nvPr>
        </p:nvSpPr>
        <p:spPr>
          <a:xfrm>
            <a:off x="179512" y="332656"/>
            <a:ext cx="8496944" cy="6336704"/>
          </a:xfrm>
        </p:spPr>
        <p:txBody>
          <a:bodyPr numCol="2"/>
          <a:lstStyle/>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Басё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(1644-1694)</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a:t>
            </a: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Тишина кругом.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Проникают в сердце скал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Голоса цикад.</a:t>
            </a: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 *</a:t>
            </a: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Вода так холодна!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Уснуть не может чайка,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Качаясь на волне.</a:t>
            </a: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 *</a:t>
            </a: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Жизнь свою обвил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Вкруг висячего моста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Этот дикий плющ.</a:t>
            </a: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 *</a:t>
            </a:r>
          </a:p>
          <a:p>
            <a:pPr>
              <a:buNone/>
            </a:pP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 сколько их на полях!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Но каждый цветет по-своему -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 этом высший подвиг цветка.</a:t>
            </a:r>
            <a:endParaRPr lang="ru-RU" sz="2800"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4" name="Заголовок 1"/>
          <p:cNvSpPr>
            <a:spLocks noGrp="1"/>
          </p:cNvSpPr>
          <p:nvPr>
            <p:ph type="title"/>
          </p:nvPr>
        </p:nvSpPr>
        <p:spPr>
          <a:xfrm>
            <a:off x="0" y="0"/>
            <a:ext cx="4392488" cy="908720"/>
          </a:xfrm>
        </p:spPr>
        <p:txBody>
          <a:bodyPr/>
          <a:lstStyle/>
          <a:p>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rPr>
              <a:t>Хокку</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Василий\Desktop\япония\image.jpg"/>
          <p:cNvPicPr>
            <a:picLocks noChangeAspect="1" noChangeArrowheads="1"/>
          </p:cNvPicPr>
          <p:nvPr/>
        </p:nvPicPr>
        <p:blipFill>
          <a:blip r:embed="rId2" cstate="print"/>
          <a:srcRect/>
          <a:stretch>
            <a:fillRect/>
          </a:stretch>
        </p:blipFill>
        <p:spPr bwMode="auto">
          <a:xfrm>
            <a:off x="3995936" y="3212976"/>
            <a:ext cx="4860032" cy="3645024"/>
          </a:xfrm>
          <a:prstGeom prst="rect">
            <a:avLst/>
          </a:prstGeom>
          <a:noFill/>
          <a:effectLst>
            <a:softEdge rad="635000"/>
          </a:effectLst>
        </p:spPr>
      </p:pic>
      <p:sp>
        <p:nvSpPr>
          <p:cNvPr id="2" name="Заголовок 1"/>
          <p:cNvSpPr>
            <a:spLocks noGrp="1"/>
          </p:cNvSpPr>
          <p:nvPr>
            <p:ph type="title"/>
          </p:nvPr>
        </p:nvSpPr>
        <p:spPr>
          <a:xfrm>
            <a:off x="467544" y="0"/>
            <a:ext cx="8229600" cy="908720"/>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 чем отличия танка от </a:t>
            </a:r>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rPr>
              <a:t>хайку</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a:t>
            </a:r>
            <a:endParaRPr lang="ru-RU" dirty="0">
              <a:ln w="18415" cmpd="sng">
                <a:solidFill>
                  <a:srgbClr val="FF99FF"/>
                </a:solidFill>
                <a:prstDash val="solid"/>
              </a:ln>
            </a:endParaRPr>
          </a:p>
        </p:txBody>
      </p:sp>
      <p:sp>
        <p:nvSpPr>
          <p:cNvPr id="3" name="Содержимое 2"/>
          <p:cNvSpPr>
            <a:spLocks noGrp="1"/>
          </p:cNvSpPr>
          <p:nvPr>
            <p:ph idx="1"/>
          </p:nvPr>
        </p:nvSpPr>
        <p:spPr>
          <a:xfrm>
            <a:off x="0" y="908720"/>
            <a:ext cx="8388424" cy="4525963"/>
          </a:xfrm>
        </p:spPr>
        <p:txBody>
          <a:bodyPr/>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 точки зрения "смысла" существует утверждение, что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"объективно". Т.е.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показывает факты, которые вызывают у вас определенные чувства. А танка, прежде всего, показывает именно эти чувства. Паузой танка четко делится на две части, где одна – картинка, вторая – чувство. Искусство танка – это искусство неожиданного поворота мысли и оригинального сопоставления. </a:t>
            </a:r>
            <a:b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Тот </a:t>
            </a: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 кого я жду </a:t>
            </a: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a:t>
            </a: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
            </a:r>
            <a:b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может</a:t>
            </a: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 он придет сейчас?</a:t>
            </a:r>
            <a:b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Но  тогда, увы! -</a:t>
            </a:r>
            <a:b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он  потопчет этот белый</a:t>
            </a:r>
            <a:b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с нег в моем саду...</a:t>
            </a:r>
            <a:b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Идзуми</a:t>
            </a:r>
            <a:endPar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endParaRPr>
          </a:p>
          <a:p>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340768"/>
            <a:ext cx="8964488" cy="5328592"/>
          </a:xfrm>
        </p:spPr>
        <p:txBody>
          <a:bodyPr numCol="2"/>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танка часто противопоставляются и события, произошедшие в разных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местах: </a:t>
            </a:r>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То   </a:t>
            </a:r>
            <a: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ближе, то дальше</a:t>
            </a:r>
            <a:b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жалобный  стон чаек</a:t>
            </a:r>
            <a:b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с  берега моря -</a:t>
            </a:r>
            <a:b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так  узнаю, когда прилив,</a:t>
            </a:r>
            <a:b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когда отлив</a:t>
            </a:r>
            <a: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t/>
            </a:r>
            <a:br>
              <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rPr>
            </a:b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Ота</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Докан</a:t>
            </a:r>
            <a:endParaRPr lang="ru-RU" sz="2800" dirty="0" smtClean="0">
              <a:ln w="18415" cmpd="sng">
                <a:solidFill>
                  <a:srgbClr val="FF99FF"/>
                </a:solidFill>
                <a:prstDash val="solid"/>
              </a:ln>
              <a:solidFill>
                <a:srgbClr val="FF99FF"/>
              </a:solidFill>
              <a:effectLst>
                <a:outerShdw blurRad="63500" dir="3600000" algn="tl" rotWithShape="0">
                  <a:srgbClr val="000000">
                    <a:alpha val="70000"/>
                  </a:srgbClr>
                </a:outerShdw>
              </a:effectLst>
            </a:endParaRP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 в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при этом обычно ловится "момент", "здесь и сейчас". </a:t>
            </a:r>
            <a:b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Ива склонилась и спит,</a:t>
            </a:r>
            <a:b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И кажется мне, соловей на ветке -</a:t>
            </a:r>
            <a:b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Это её душа</a:t>
            </a:r>
            <a:b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endPar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Только </a:t>
            </a: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дохнёт ветерок —</a:t>
            </a:r>
            <a:b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С ветки на ветку ивы</a:t>
            </a:r>
            <a:b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Бабочка перепорхнёт.</a:t>
            </a:r>
            <a:br>
              <a:rPr lang="ru-RU" sz="28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Басё</a:t>
            </a: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a:r>
            <a:b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endParaRPr lang="ru-RU" sz="2800"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4" name="Заголовок 1"/>
          <p:cNvSpPr>
            <a:spLocks noGrp="1"/>
          </p:cNvSpPr>
          <p:nvPr>
            <p:ph type="title"/>
          </p:nvPr>
        </p:nvSpPr>
        <p:spPr>
          <a:xfrm>
            <a:off x="467544" y="0"/>
            <a:ext cx="8229600" cy="836712"/>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 чем отличия танка от </a:t>
            </a:r>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rPr>
              <a:t>хайку</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a:t>
            </a:r>
            <a:endParaRPr lang="ru-RU" dirty="0">
              <a:ln w="18415" cmpd="sng">
                <a:solidFill>
                  <a:srgbClr val="FF99FF"/>
                </a:solidFill>
                <a:prstDash val="solid"/>
              </a:l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Василий\Desktop\япония\hok12_.jpg"/>
          <p:cNvPicPr>
            <a:picLocks noChangeAspect="1" noChangeArrowheads="1"/>
          </p:cNvPicPr>
          <p:nvPr/>
        </p:nvPicPr>
        <p:blipFill>
          <a:blip r:embed="rId2" cstate="print"/>
          <a:srcRect/>
          <a:stretch>
            <a:fillRect/>
          </a:stretch>
        </p:blipFill>
        <p:spPr bwMode="auto">
          <a:xfrm>
            <a:off x="6103254" y="116631"/>
            <a:ext cx="3040746" cy="6741369"/>
          </a:xfrm>
          <a:prstGeom prst="rect">
            <a:avLst/>
          </a:prstGeom>
          <a:noFill/>
          <a:effectLst>
            <a:softEdge rad="635000"/>
          </a:effectLst>
        </p:spPr>
      </p:pic>
      <p:sp>
        <p:nvSpPr>
          <p:cNvPr id="3" name="Содержимое 2"/>
          <p:cNvSpPr>
            <a:spLocks noGrp="1"/>
          </p:cNvSpPr>
          <p:nvPr>
            <p:ph idx="1"/>
          </p:nvPr>
        </p:nvSpPr>
        <p:spPr>
          <a:xfrm>
            <a:off x="0" y="980728"/>
            <a:ext cx="6480720" cy="3157811"/>
          </a:xfrm>
        </p:spPr>
        <p:txBody>
          <a:bodyPr/>
          <a:lstStyle/>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Танка склонно к созерцаниям, рассуждениям и переживаниям, а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мгновенно, зато ярче и выпуклей</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Если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просто нет места для интересных сравнений, игр слов и аллегорий, то в танка это все уже есть.</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t>Длинную  </a:t>
            </a: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t>нитку</a:t>
            </a:r>
            <a:b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b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t>совью  из звуков</a:t>
            </a:r>
            <a:b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b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t>моих  рыданий,</a:t>
            </a:r>
            <a:b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b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t>и  нанижу на нее</a:t>
            </a:r>
            <a:b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b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t>жемчуг  моих слез</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b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Исе</a:t>
            </a:r>
            <a:endPar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Заголовок 1"/>
          <p:cNvSpPr>
            <a:spLocks noGrp="1"/>
          </p:cNvSpPr>
          <p:nvPr>
            <p:ph type="title"/>
          </p:nvPr>
        </p:nvSpPr>
        <p:spPr>
          <a:xfrm>
            <a:off x="251520" y="0"/>
            <a:ext cx="8229600" cy="922114"/>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 чем отличия танка от </a:t>
            </a:r>
            <a:r>
              <a:rPr lang="ru-RU" dirty="0" err="1" smtClean="0">
                <a:ln w="18415" cmpd="sng">
                  <a:solidFill>
                    <a:srgbClr val="FF99FF"/>
                  </a:solidFill>
                  <a:prstDash val="solid"/>
                </a:ln>
                <a:solidFill>
                  <a:srgbClr val="FFFFFF"/>
                </a:solidFill>
                <a:effectLst>
                  <a:outerShdw blurRad="63500" dir="3600000" algn="tl" rotWithShape="0">
                    <a:srgbClr val="000000">
                      <a:alpha val="70000"/>
                    </a:srgbClr>
                  </a:outerShdw>
                </a:effectLst>
              </a:rPr>
              <a:t>хайку</a:t>
            </a:r>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a:t>
            </a:r>
            <a:endParaRPr lang="ru-RU" dirty="0">
              <a:ln w="18415" cmpd="sng">
                <a:solidFill>
                  <a:srgbClr val="FF99FF"/>
                </a:solidFill>
                <a:prstDash val="solid"/>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Василий\Desktop\япония\31249230_morita21.jpg"/>
          <p:cNvPicPr>
            <a:picLocks noChangeAspect="1" noChangeArrowheads="1"/>
          </p:cNvPicPr>
          <p:nvPr/>
        </p:nvPicPr>
        <p:blipFill>
          <a:blip r:embed="rId2" cstate="print"/>
          <a:srcRect l="14255" r="9147"/>
          <a:stretch>
            <a:fillRect/>
          </a:stretch>
        </p:blipFill>
        <p:spPr bwMode="auto">
          <a:xfrm>
            <a:off x="5652120" y="47835"/>
            <a:ext cx="3491880" cy="6828017"/>
          </a:xfrm>
          <a:prstGeom prst="rect">
            <a:avLst/>
          </a:prstGeom>
          <a:noFill/>
          <a:effectLst>
            <a:softEdge rad="635000"/>
          </a:effectLst>
        </p:spPr>
      </p:pic>
      <p:sp>
        <p:nvSpPr>
          <p:cNvPr id="3" name="Содержимое 2"/>
          <p:cNvSpPr>
            <a:spLocks noGrp="1"/>
          </p:cNvSpPr>
          <p:nvPr>
            <p:ph idx="1"/>
          </p:nvPr>
        </p:nvSpPr>
        <p:spPr>
          <a:xfrm>
            <a:off x="0" y="260648"/>
            <a:ext cx="6120680" cy="4536504"/>
          </a:xfrm>
        </p:spPr>
        <p:txBody>
          <a:bodyPr/>
          <a:lstStyle/>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Кто из нас не видел загадочных коротких стихов, которые похожи на картину-иероглиф? Несколько взмахов кистью - и перед вами законченная мысль, образ, философия.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Хокку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танка,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хайку</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Что это такое, как и когда появились такие стихи и чем они отличаются? </a:t>
            </a:r>
            <a:endPar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Появились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они в средние века. Никто не знает, когда все началось, но точно известно, что все эти формы японского стихосложения родились из народных песен и…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слоговой азбуки.</a:t>
            </a:r>
            <a:endPar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836712"/>
          </a:xfrm>
        </p:spPr>
        <p:txBody>
          <a:bodyPr/>
          <a:lstStyle/>
          <a:p>
            <a:pPr algn="ctr"/>
            <a:r>
              <a:rPr lang="ru-RU" sz="4000"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Поэтическая </a:t>
            </a:r>
            <a:r>
              <a:rPr lang="ru-RU" sz="4000"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игра   «Найди </a:t>
            </a:r>
            <a:r>
              <a:rPr lang="ru-RU" sz="4000"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окончание </a:t>
            </a:r>
            <a:r>
              <a:rPr lang="ru-RU" sz="4000" dirty="0" err="1">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хокку</a:t>
            </a:r>
            <a:r>
              <a:rPr lang="ru-RU" sz="4000"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a:t>
            </a:r>
          </a:p>
        </p:txBody>
      </p:sp>
      <p:graphicFrame>
        <p:nvGraphicFramePr>
          <p:cNvPr id="19489" name="Group 33"/>
          <p:cNvGraphicFramePr>
            <a:graphicFrameLocks noGrp="1"/>
          </p:cNvGraphicFramePr>
          <p:nvPr>
            <p:ph type="tbl" idx="1"/>
          </p:nvPr>
        </p:nvGraphicFramePr>
        <p:xfrm>
          <a:off x="251520" y="764704"/>
          <a:ext cx="8676456" cy="5971020"/>
        </p:xfrm>
        <a:graphic>
          <a:graphicData uri="http://schemas.openxmlformats.org/drawingml/2006/table">
            <a:tbl>
              <a:tblPr>
                <a:tableStyleId>{616DA210-FB5B-4158-B5E0-FEB733F419BA}</a:tableStyleId>
              </a:tblPr>
              <a:tblGrid>
                <a:gridCol w="4824536"/>
                <a:gridCol w="3851920"/>
              </a:tblGrid>
              <a:tr h="8199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Снег на шляпе моей: </a:t>
                      </a: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Как подумаю, что не чужой он, - </a:t>
                      </a:r>
                      <a:endParaRPr kumimoji="0" lang="ru-RU" sz="2200" b="1" i="0" u="none" strike="noStrike" cap="none" normalizeH="0" baseline="0" dirty="0" smtClean="0">
                        <a:ln>
                          <a:noFill/>
                        </a:ln>
                        <a:solidFill>
                          <a:schemeClr val="bg1"/>
                        </a:solidFill>
                        <a:effectLst/>
                        <a:latin typeface="Gabriola" pitchFamily="82" charset="0"/>
                      </a:endParaRP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Получится веер</a:t>
                      </a:r>
                      <a:endParaRPr kumimoji="0" lang="ru-RU" sz="2200" b="1" i="0" u="none" strike="noStrike" cap="none" normalizeH="0" baseline="0" dirty="0" smtClean="0">
                        <a:ln>
                          <a:noFill/>
                        </a:ln>
                        <a:solidFill>
                          <a:schemeClr val="bg1"/>
                        </a:solidFill>
                        <a:effectLst/>
                        <a:latin typeface="Gabriola" pitchFamily="82" charset="0"/>
                      </a:endParaRPr>
                    </a:p>
                  </a:txBody>
                  <a:tcPr horzOverflow="overflow"/>
                </a:tc>
              </a:tr>
              <a:tr h="67559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ru-RU" sz="2200" b="1" u="none" strike="noStrike" cap="none" normalizeH="0" baseline="0" dirty="0" smtClean="0">
                        <a:ln>
                          <a:noFill/>
                        </a:ln>
                        <a:solidFill>
                          <a:schemeClr val="bg1"/>
                        </a:solidFill>
                        <a:effectLs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Вот </a:t>
                      </a:r>
                      <a:r>
                        <a:rPr kumimoji="0" lang="ru-RU" sz="2200" b="1" u="none" strike="noStrike" cap="none" normalizeH="0" baseline="0" dirty="0" smtClean="0">
                          <a:ln>
                            <a:noFill/>
                          </a:ln>
                          <a:solidFill>
                            <a:schemeClr val="bg1"/>
                          </a:solidFill>
                          <a:effectLst/>
                        </a:rPr>
                        <a:t>если к луне </a:t>
                      </a: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Приделать длинную ручку,</a:t>
                      </a:r>
                      <a:endParaRPr kumimoji="0" lang="ru-RU" sz="2200" b="1" i="0" u="none" strike="noStrike" cap="none" normalizeH="0" baseline="0" dirty="0" smtClean="0">
                        <a:ln>
                          <a:noFill/>
                        </a:ln>
                        <a:solidFill>
                          <a:schemeClr val="bg1"/>
                        </a:solidFill>
                        <a:effectLst/>
                        <a:latin typeface="Gabriola" pitchFamily="82" charset="0"/>
                      </a:endParaRP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smtClean="0">
                          <a:ln>
                            <a:noFill/>
                          </a:ln>
                          <a:solidFill>
                            <a:schemeClr val="bg1"/>
                          </a:solidFill>
                          <a:effectLst/>
                        </a:rPr>
                        <a:t>Для летучей мыши!..</a:t>
                      </a:r>
                      <a:endParaRPr kumimoji="0" lang="ru-RU" sz="2200" b="1" i="0" u="none" strike="noStrike" cap="none" normalizeH="0" baseline="0" smtClean="0">
                        <a:ln>
                          <a:noFill/>
                        </a:ln>
                        <a:solidFill>
                          <a:schemeClr val="bg1"/>
                        </a:solidFill>
                        <a:effectLst/>
                        <a:latin typeface="Gabriola" pitchFamily="82" charset="0"/>
                      </a:endParaRPr>
                    </a:p>
                  </a:txBody>
                  <a:tcPr horzOverflow="overflow"/>
                </a:tc>
              </a:tr>
              <a:tr h="96933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ru-RU" sz="2200" b="1" u="none" strike="noStrike" cap="none" normalizeH="0" baseline="0" dirty="0" smtClean="0">
                        <a:ln>
                          <a:noFill/>
                        </a:ln>
                        <a:solidFill>
                          <a:schemeClr val="bg1"/>
                        </a:solidFill>
                        <a:effectLs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Сломанный </a:t>
                      </a:r>
                      <a:r>
                        <a:rPr kumimoji="0" lang="ru-RU" sz="2200" b="1" u="none" strike="noStrike" cap="none" normalizeH="0" baseline="0" dirty="0" smtClean="0">
                          <a:ln>
                            <a:noFill/>
                          </a:ln>
                          <a:solidFill>
                            <a:schemeClr val="bg1"/>
                          </a:solidFill>
                          <a:effectLst/>
                        </a:rPr>
                        <a:t>зонтик – </a:t>
                      </a: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Вот славное вышло зимовье</a:t>
                      </a:r>
                      <a:endParaRPr kumimoji="0" lang="ru-RU" sz="2200" b="1" i="0" u="none" strike="noStrike" cap="none" normalizeH="0" baseline="0" dirty="0" smtClean="0">
                        <a:ln>
                          <a:noFill/>
                        </a:ln>
                        <a:solidFill>
                          <a:schemeClr val="bg1"/>
                        </a:solidFill>
                        <a:effectLst/>
                        <a:latin typeface="Gabriola" pitchFamily="82" charset="0"/>
                      </a:endParaRP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smtClean="0">
                          <a:ln>
                            <a:noFill/>
                          </a:ln>
                          <a:solidFill>
                            <a:schemeClr val="bg1"/>
                          </a:solidFill>
                          <a:effectLst/>
                        </a:rPr>
                        <a:t>Шляпы не снимет..</a:t>
                      </a:r>
                      <a:endParaRPr kumimoji="0" lang="ru-RU" sz="2200" b="1" i="0" u="none" strike="noStrike" cap="none" normalizeH="0" baseline="0" smtClean="0">
                        <a:ln>
                          <a:noFill/>
                        </a:ln>
                        <a:solidFill>
                          <a:schemeClr val="bg1"/>
                        </a:solidFill>
                        <a:effectLst/>
                        <a:latin typeface="Gabriola" pitchFamily="82" charset="0"/>
                      </a:endParaRPr>
                    </a:p>
                  </a:txBody>
                  <a:tcPr horzOverflow="overflow"/>
                </a:tc>
              </a:tr>
              <a:tr h="124360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ru-RU" sz="2200" b="1" u="none" strike="noStrike" cap="none" normalizeH="0" baseline="0" dirty="0" smtClean="0">
                        <a:ln>
                          <a:noFill/>
                        </a:ln>
                        <a:solidFill>
                          <a:schemeClr val="bg1"/>
                        </a:solidFill>
                        <a:effectLs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Зимняя </a:t>
                      </a:r>
                      <a:r>
                        <a:rPr kumimoji="0" lang="ru-RU" sz="2200" b="1" u="none" strike="noStrike" cap="none" normalizeH="0" baseline="0" dirty="0" smtClean="0">
                          <a:ln>
                            <a:noFill/>
                          </a:ln>
                          <a:solidFill>
                            <a:schemeClr val="bg1"/>
                          </a:solidFill>
                          <a:effectLst/>
                        </a:rPr>
                        <a:t>муха</a:t>
                      </a: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Так и вьется вокруг меня – </a:t>
                      </a:r>
                    </a:p>
                    <a:p>
                      <a:pPr marL="0" marR="0" lvl="0" indent="0" algn="l" defTabSz="914400" rtl="0" eaLnBrk="1" fontAlgn="base" latinLnBrk="0" hangingPunct="1">
                        <a:lnSpc>
                          <a:spcPct val="100000"/>
                        </a:lnSpc>
                        <a:spcBef>
                          <a:spcPts val="0"/>
                        </a:spcBef>
                        <a:spcAft>
                          <a:spcPct val="0"/>
                        </a:spcAft>
                        <a:buClrTx/>
                        <a:buSzTx/>
                        <a:buFontTx/>
                        <a:buNone/>
                        <a:tabLst/>
                      </a:pPr>
                      <a:endParaRPr kumimoji="0" lang="ru-RU" sz="2200" b="1" i="0" u="none" strike="noStrike" cap="none" normalizeH="0" baseline="0" dirty="0" smtClean="0">
                        <a:ln>
                          <a:noFill/>
                        </a:ln>
                        <a:solidFill>
                          <a:schemeClr val="bg1"/>
                        </a:solidFill>
                        <a:effectLst/>
                        <a:latin typeface="Gabriola" pitchFamily="82" charset="0"/>
                      </a:endParaRP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Вода с водою</a:t>
                      </a:r>
                      <a:endParaRPr kumimoji="0" lang="ru-RU" sz="2200" b="1" i="0" u="none" strike="noStrike" cap="none" normalizeH="0" baseline="0" dirty="0" smtClean="0">
                        <a:ln>
                          <a:noFill/>
                        </a:ln>
                        <a:solidFill>
                          <a:schemeClr val="bg1"/>
                        </a:solidFill>
                        <a:effectLst/>
                        <a:latin typeface="Gabriola" pitchFamily="82" charset="0"/>
                      </a:endParaRPr>
                    </a:p>
                  </a:txBody>
                  <a:tcPr horzOverflow="overflow"/>
                </a:tc>
              </a:tr>
              <a:tr h="7285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Пугало в поле</a:t>
                      </a: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Хоть вельможа явись – и тогда</a:t>
                      </a:r>
                      <a:endParaRPr kumimoji="0" lang="ru-RU" sz="2200" b="1" i="0" u="none" strike="noStrike" cap="none" normalizeH="0" baseline="0" dirty="0" smtClean="0">
                        <a:ln>
                          <a:noFill/>
                        </a:ln>
                        <a:solidFill>
                          <a:schemeClr val="bg1"/>
                        </a:solidFill>
                        <a:effectLst/>
                        <a:latin typeface="Gabriola" pitchFamily="82" charset="0"/>
                      </a:endParaRP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smtClean="0">
                          <a:ln>
                            <a:noFill/>
                          </a:ln>
                          <a:solidFill>
                            <a:schemeClr val="bg1"/>
                          </a:solidFill>
                          <a:effectLst/>
                        </a:rPr>
                        <a:t>Холодно бедняжке</a:t>
                      </a:r>
                      <a:endParaRPr kumimoji="0" lang="ru-RU" sz="2200" b="1" i="0" u="none" strike="noStrike" cap="none" normalizeH="0" baseline="0" smtClean="0">
                        <a:ln>
                          <a:noFill/>
                        </a:ln>
                        <a:solidFill>
                          <a:schemeClr val="bg1"/>
                        </a:solidFill>
                        <a:effectLst/>
                        <a:latin typeface="Gabriola" pitchFamily="82" charset="0"/>
                      </a:endParaRPr>
                    </a:p>
                  </a:txBody>
                  <a:tcPr horzOverflow="overflow"/>
                </a:tc>
              </a:tr>
              <a:tr h="675595">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smtClean="0">
                          <a:ln>
                            <a:noFill/>
                          </a:ln>
                          <a:solidFill>
                            <a:schemeClr val="bg1"/>
                          </a:solidFill>
                          <a:effectLst/>
                        </a:rPr>
                        <a:t>Лед растаял в пруду, </a:t>
                      </a: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smtClean="0">
                          <a:ln>
                            <a:noFill/>
                          </a:ln>
                          <a:solidFill>
                            <a:schemeClr val="bg1"/>
                          </a:solidFill>
                          <a:effectLst/>
                        </a:rPr>
                        <a:t>И снова зажили дружно</a:t>
                      </a:r>
                      <a:endParaRPr kumimoji="0" lang="ru-RU" sz="2200" b="1" i="0" u="none" strike="noStrike" cap="none" normalizeH="0" baseline="0" smtClean="0">
                        <a:ln>
                          <a:noFill/>
                        </a:ln>
                        <a:solidFill>
                          <a:schemeClr val="bg1"/>
                        </a:solidFill>
                        <a:effectLst/>
                        <a:latin typeface="Gabriola" pitchFamily="82" charset="0"/>
                      </a:endParaRP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ru-RU" sz="2200" b="1" u="none" strike="noStrike" cap="none" normalizeH="0" baseline="0" dirty="0" smtClean="0">
                        <a:ln>
                          <a:noFill/>
                        </a:ln>
                        <a:solidFill>
                          <a:schemeClr val="bg1"/>
                        </a:solidFill>
                        <a:effectLst/>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ru-RU" sz="2200" b="1" u="none" strike="noStrike" cap="none" normalizeH="0" baseline="0" dirty="0" smtClean="0">
                          <a:ln>
                            <a:noFill/>
                          </a:ln>
                          <a:solidFill>
                            <a:schemeClr val="bg1"/>
                          </a:solidFill>
                          <a:effectLst/>
                        </a:rPr>
                        <a:t>Сразу </a:t>
                      </a:r>
                      <a:r>
                        <a:rPr kumimoji="0" lang="ru-RU" sz="2200" b="1" u="none" strike="noStrike" cap="none" normalizeH="0" baseline="0" dirty="0" smtClean="0">
                          <a:ln>
                            <a:noFill/>
                          </a:ln>
                          <a:solidFill>
                            <a:schemeClr val="bg1"/>
                          </a:solidFill>
                          <a:effectLst/>
                        </a:rPr>
                        <a:t>легче ноша…</a:t>
                      </a:r>
                      <a:endParaRPr kumimoji="0" lang="ru-RU" sz="2200" b="1" i="0" u="none" strike="noStrike" cap="none" normalizeH="0" baseline="0" dirty="0" smtClean="0">
                        <a:ln>
                          <a:noFill/>
                        </a:ln>
                        <a:solidFill>
                          <a:schemeClr val="bg1"/>
                        </a:solidFill>
                        <a:effectLst/>
                        <a:latin typeface="Gabriola" pitchFamily="82"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Василий\Desktop\япония\japan_15_4000.jpg"/>
          <p:cNvPicPr>
            <a:picLocks noChangeAspect="1" noChangeArrowheads="1"/>
          </p:cNvPicPr>
          <p:nvPr/>
        </p:nvPicPr>
        <p:blipFill>
          <a:blip r:embed="rId2" cstate="print"/>
          <a:srcRect/>
          <a:stretch>
            <a:fillRect/>
          </a:stretch>
        </p:blipFill>
        <p:spPr bwMode="auto">
          <a:xfrm>
            <a:off x="3032661" y="2276872"/>
            <a:ext cx="6111339" cy="4581128"/>
          </a:xfrm>
          <a:prstGeom prst="rect">
            <a:avLst/>
          </a:prstGeom>
          <a:noFill/>
          <a:effectLst>
            <a:softEdge rad="635000"/>
          </a:effectLst>
        </p:spPr>
      </p:pic>
      <p:sp>
        <p:nvSpPr>
          <p:cNvPr id="21506" name="Rectangle 2"/>
          <p:cNvSpPr>
            <a:spLocks noGrp="1" noChangeArrowheads="1"/>
          </p:cNvSpPr>
          <p:nvPr>
            <p:ph type="title"/>
          </p:nvPr>
        </p:nvSpPr>
        <p:spPr>
          <a:xfrm>
            <a:off x="755576" y="0"/>
            <a:ext cx="7477125" cy="908720"/>
          </a:xfrm>
        </p:spPr>
        <p:txBody>
          <a:bodyPr/>
          <a:lstStyle/>
          <a:p>
            <a:r>
              <a:rPr lang="ru-RU" sz="4000"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Сочиняем последнюю строку в </a:t>
            </a:r>
            <a:r>
              <a:rPr lang="ru-RU" sz="4000" dirty="0" err="1">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хокку</a:t>
            </a:r>
            <a:endParaRPr lang="ru-RU" sz="4000"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endParaRPr>
          </a:p>
        </p:txBody>
      </p:sp>
      <p:sp>
        <p:nvSpPr>
          <p:cNvPr id="21507" name="Rectangle 3"/>
          <p:cNvSpPr>
            <a:spLocks noGrp="1" noChangeArrowheads="1"/>
          </p:cNvSpPr>
          <p:nvPr>
            <p:ph idx="1"/>
          </p:nvPr>
        </p:nvSpPr>
        <p:spPr>
          <a:xfrm>
            <a:off x="263525" y="1125538"/>
            <a:ext cx="7386638" cy="5399087"/>
          </a:xfrm>
        </p:spPr>
        <p:txBody>
          <a:bodyPr/>
          <a:lstStyle/>
          <a:p>
            <a: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1 строка – 5 слогов</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endParaRPr>
          </a:p>
          <a:p>
            <a: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2 строка – 7 слогов</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endParaRPr>
          </a:p>
          <a:p>
            <a: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3 строка – 5 слогов</a:t>
            </a:r>
          </a:p>
          <a:p>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endParaRPr>
          </a:p>
          <a:p>
            <a:pPr>
              <a:buFontTx/>
              <a:buNone/>
            </a:pPr>
            <a: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rPr>
              <a:t>   </a:t>
            </a:r>
            <a:r>
              <a:rPr lang="ru-RU"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t>С ветки на ветку</a:t>
            </a:r>
            <a:br>
              <a:rPr lang="ru-RU"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br>
            <a:r>
              <a:rPr lang="ru-RU"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t>Тихо сбегают капли...</a:t>
            </a:r>
            <a:br>
              <a:rPr lang="ru-RU"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rPr>
            </a:b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Gabriola"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29600" cy="836712"/>
          </a:xfrm>
        </p:spPr>
        <p:txBody>
          <a:bodyPr/>
          <a:lstStyle/>
          <a:p>
            <a:r>
              <a:rPr lang="ru-RU" sz="4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Допиши строки</a:t>
            </a:r>
            <a:endParaRPr lang="ru-RU" sz="4800"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179512" y="908720"/>
            <a:ext cx="8856984" cy="5544616"/>
          </a:xfrm>
        </p:spPr>
        <p:txBody>
          <a:bodyPr numCol="2"/>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Трехстишие написал средневековый поэт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Исакава</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Такубоку</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Допишите две строки, учитывая законы создания танка.</a:t>
            </a:r>
          </a:p>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 синем небе</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Тающий дым,</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Одиноко вдали исчезающий дым…</a:t>
            </a: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Осеннее небо,</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Пустое от края до края…</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Ни тени не видно на нем…</a:t>
            </a: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29600" cy="836712"/>
          </a:xfrm>
        </p:spPr>
        <p:txBody>
          <a:bodyPr/>
          <a:lstStyle/>
          <a:p>
            <a:r>
              <a:rPr lang="ru-RU" sz="4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Допиши строки</a:t>
            </a:r>
            <a:endParaRPr lang="ru-RU" sz="4800"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179512" y="1988840"/>
            <a:ext cx="8964488" cy="4464496"/>
          </a:xfrm>
        </p:spPr>
        <p:txBody>
          <a:bodyPr numCol="2"/>
          <a:lstStyle/>
          <a:p>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В синем небе</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Тающий дым,</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Одиноко вдали исчезающий дым.</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Ты кого мне напомнил?</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Меня самого?</a:t>
            </a: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endParaRP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Осеннее небо,</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Пустое от края до края…</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Ни тени не видно на нем.</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Как ты одиноко, небо!</a:t>
            </a:r>
          </a:p>
          <a:p>
            <a:pPr>
              <a:buNone/>
            </a:pPr>
            <a:r>
              <a:rPr lang="ru-RU" sz="28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Хоть  ворон бы пролетел!</a:t>
            </a:r>
          </a:p>
          <a:p>
            <a:pPr>
              <a:buNone/>
            </a:pP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Василий\Desktop\япония\092853ccd7a5645cf6cb3dde9976193b.jpg"/>
          <p:cNvPicPr>
            <a:picLocks noChangeAspect="1" noChangeArrowheads="1"/>
          </p:cNvPicPr>
          <p:nvPr/>
        </p:nvPicPr>
        <p:blipFill>
          <a:blip r:embed="rId2" cstate="print"/>
          <a:stretch>
            <a:fillRect/>
          </a:stretch>
        </p:blipFill>
        <p:spPr bwMode="auto">
          <a:xfrm>
            <a:off x="2195736" y="3077580"/>
            <a:ext cx="5040560" cy="3780420"/>
          </a:xfrm>
          <a:prstGeom prst="rect">
            <a:avLst/>
          </a:prstGeom>
          <a:noFill/>
          <a:effectLst>
            <a:softEdge rad="635000"/>
          </a:effectLst>
        </p:spPr>
      </p:pic>
      <p:sp>
        <p:nvSpPr>
          <p:cNvPr id="2" name="Заголовок 1"/>
          <p:cNvSpPr>
            <a:spLocks noGrp="1"/>
          </p:cNvSpPr>
          <p:nvPr>
            <p:ph type="title"/>
          </p:nvPr>
        </p:nvSpPr>
        <p:spPr>
          <a:xfrm>
            <a:off x="395536" y="0"/>
            <a:ext cx="8229600" cy="1143000"/>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Домашнее задание </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539552" y="1124744"/>
            <a:ext cx="7632848" cy="4525963"/>
          </a:xfrm>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Выучить </a:t>
            </a:r>
            <a:r>
              <a:rPr lang="ru-RU"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наизусть</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  танка и  2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хокку</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Приготовить </a:t>
            </a:r>
            <a:r>
              <a:rPr lang="ru-RU"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 следующему уроку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текст понравившегося стихотворения, карандаши -  чтобы нарисовать иллюстрацию к одному из танка или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хокку</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394.jpg"/>
          <p:cNvPicPr>
            <a:picLocks noGrp="1" noChangeAspect="1"/>
          </p:cNvPicPr>
          <p:nvPr>
            <p:ph idx="1"/>
          </p:nvPr>
        </p:nvPicPr>
        <p:blipFill>
          <a:blip r:embed="rId2" cstate="print"/>
          <a:stretch>
            <a:fillRect/>
          </a:stretch>
        </p:blipFill>
        <p:spPr>
          <a:xfrm>
            <a:off x="86003" y="0"/>
            <a:ext cx="9057997" cy="5661248"/>
          </a:xfrm>
          <a:effectLst>
            <a:softEdge rad="635000"/>
          </a:effectLst>
        </p:spPr>
      </p:pic>
      <p:sp>
        <p:nvSpPr>
          <p:cNvPr id="2" name="Заголовок 1"/>
          <p:cNvSpPr>
            <a:spLocks noGrp="1"/>
          </p:cNvSpPr>
          <p:nvPr>
            <p:ph type="title"/>
          </p:nvPr>
        </p:nvSpPr>
        <p:spPr>
          <a:xfrm>
            <a:off x="539552" y="2636912"/>
            <a:ext cx="8229600" cy="1143000"/>
          </a:xfrm>
        </p:spPr>
        <p:txBody>
          <a:bodyPr/>
          <a:lstStyle/>
          <a:p>
            <a:pPr algn="l"/>
            <a:r>
              <a:rPr lang="ru-RU" sz="72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Спасибо </a:t>
            </a:r>
            <a:br>
              <a:rPr lang="ru-RU" sz="72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72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за внимание!</a:t>
            </a:r>
            <a:endParaRPr lang="ru-RU" sz="7200"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асилий\Desktop\япония\d3584b9ee6a6.jpg"/>
          <p:cNvPicPr>
            <a:picLocks noChangeAspect="1" noChangeArrowheads="1"/>
          </p:cNvPicPr>
          <p:nvPr/>
        </p:nvPicPr>
        <p:blipFill>
          <a:blip r:embed="rId2" cstate="print"/>
          <a:srcRect/>
          <a:stretch>
            <a:fillRect/>
          </a:stretch>
        </p:blipFill>
        <p:spPr bwMode="auto">
          <a:xfrm flipH="1">
            <a:off x="5724128" y="1580420"/>
            <a:ext cx="3419872" cy="5277580"/>
          </a:xfrm>
          <a:prstGeom prst="rect">
            <a:avLst/>
          </a:prstGeom>
          <a:noFill/>
          <a:effectLst>
            <a:softEdge rad="635000"/>
          </a:effectLst>
        </p:spPr>
      </p:pic>
      <p:sp>
        <p:nvSpPr>
          <p:cNvPr id="2" name="Заголовок 1"/>
          <p:cNvSpPr>
            <a:spLocks noGrp="1"/>
          </p:cNvSpPr>
          <p:nvPr>
            <p:ph type="title"/>
          </p:nvPr>
        </p:nvSpPr>
        <p:spPr>
          <a:xfrm>
            <a:off x="467544" y="0"/>
            <a:ext cx="8229600" cy="922114"/>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Танка </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0" y="980728"/>
            <a:ext cx="6732240" cy="4896544"/>
          </a:xfrm>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Народная песня Японии называлась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ута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делилась по видам деятельности поющих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сендоута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например, означала «песня гребцов») и по длине. </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Существовали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нагаута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длинная песня и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мидзикаута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короткая песня. Вот эта вот короткая песня, попав к знати и образованным людям Японии, вытеснила постепенно все остальные варианты разных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ута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Только теперь она стала называться танку или танка. </a:t>
            </a:r>
            <a:b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силий\Desktop\япония\0a1776307c63995496a4968966bd910d.jpg"/>
          <p:cNvPicPr>
            <a:picLocks noChangeAspect="1" noChangeArrowheads="1"/>
          </p:cNvPicPr>
          <p:nvPr/>
        </p:nvPicPr>
        <p:blipFill>
          <a:blip r:embed="rId2" cstate="print"/>
          <a:stretch>
            <a:fillRect/>
          </a:stretch>
        </p:blipFill>
        <p:spPr bwMode="auto">
          <a:xfrm>
            <a:off x="1187624" y="2582525"/>
            <a:ext cx="6840760" cy="4275475"/>
          </a:xfrm>
          <a:prstGeom prst="rect">
            <a:avLst/>
          </a:prstGeom>
          <a:noFill/>
          <a:effectLst>
            <a:softEdge rad="635000"/>
          </a:effectLst>
        </p:spPr>
      </p:pic>
      <p:sp>
        <p:nvSpPr>
          <p:cNvPr id="2" name="Заголовок 1"/>
          <p:cNvSpPr>
            <a:spLocks noGrp="1"/>
          </p:cNvSpPr>
          <p:nvPr>
            <p:ph type="title"/>
          </p:nvPr>
        </p:nvSpPr>
        <p:spPr>
          <a:xfrm>
            <a:off x="467544" y="0"/>
            <a:ext cx="8229600" cy="908720"/>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rPr>
              <a:t>Танка </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latin typeface="Mistral" pitchFamily="66" charset="0"/>
            </a:endParaRPr>
          </a:p>
        </p:txBody>
      </p:sp>
      <p:sp>
        <p:nvSpPr>
          <p:cNvPr id="3" name="Содержимое 2"/>
          <p:cNvSpPr>
            <a:spLocks noGrp="1"/>
          </p:cNvSpPr>
          <p:nvPr>
            <p:ph idx="1"/>
          </p:nvPr>
        </p:nvSpPr>
        <p:spPr>
          <a:xfrm>
            <a:off x="179512" y="764705"/>
            <a:ext cx="7416824" cy="2880319"/>
          </a:xfrm>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 классическому канону, танка  - «короткая песня» - должна состоять из двух строф</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Первая строфа содержит три строки по 5-7-5 слогов соответственно, а вторая – две строки по 7-7 слогов. Итого получается пятистишие в 31 слог.</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Василий\Desktop\япония\0a13dbaeffcb3cf080433f205b7d3abb.jpg"/>
          <p:cNvPicPr>
            <a:picLocks noChangeAspect="1" noChangeArrowheads="1"/>
          </p:cNvPicPr>
          <p:nvPr/>
        </p:nvPicPr>
        <p:blipFill>
          <a:blip r:embed="rId2" cstate="print"/>
          <a:srcRect/>
          <a:stretch>
            <a:fillRect/>
          </a:stretch>
        </p:blipFill>
        <p:spPr bwMode="auto">
          <a:xfrm>
            <a:off x="3635896" y="2722687"/>
            <a:ext cx="5508104" cy="4135314"/>
          </a:xfrm>
          <a:prstGeom prst="rect">
            <a:avLst/>
          </a:prstGeom>
          <a:noFill/>
          <a:effectLst>
            <a:softEdge rad="635000"/>
          </a:effectLst>
        </p:spPr>
      </p:pic>
      <p:sp>
        <p:nvSpPr>
          <p:cNvPr id="2" name="Заголовок 1"/>
          <p:cNvSpPr>
            <a:spLocks noGrp="1"/>
          </p:cNvSpPr>
          <p:nvPr>
            <p:ph type="title"/>
          </p:nvPr>
        </p:nvSpPr>
        <p:spPr>
          <a:xfrm>
            <a:off x="395536" y="0"/>
            <a:ext cx="8229600" cy="980728"/>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Танка </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179512" y="1196753"/>
            <a:ext cx="8229600" cy="4248472"/>
          </a:xfrm>
        </p:spPr>
        <p:txBody>
          <a:bodyPr/>
          <a:lstStyle/>
          <a:p>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Содержание же должно быть таким. Первая строфа представляет природный образ, вторая – чувство или ощущение, которое вызывает этот образ. Или наоборот.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Ах, не заснуть </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Одной на холодном ложе. </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А тут этот дождь — </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Так стучит, что даже на миг </a:t>
            </a:r>
            <a:b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br>
            <a:r>
              <a:rPr lang="ru-RU" sz="3000" i="1"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Невозможно сомкнуть глаза.</a:t>
            </a: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Акадзомэ-эмон</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переводчик</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 </a:t>
            </a:r>
            <a:r>
              <a:rPr lang="ru-RU"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Соколова-Делюсина</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асилий\Desktop\япония\jpn_04a.gif"/>
          <p:cNvPicPr>
            <a:picLocks noChangeAspect="1" noChangeArrowheads="1"/>
          </p:cNvPicPr>
          <p:nvPr/>
        </p:nvPicPr>
        <p:blipFill>
          <a:blip r:embed="rId2" cstate="print"/>
          <a:srcRect/>
          <a:stretch>
            <a:fillRect/>
          </a:stretch>
        </p:blipFill>
        <p:spPr bwMode="auto">
          <a:xfrm>
            <a:off x="5628224" y="3717032"/>
            <a:ext cx="3515776" cy="2894655"/>
          </a:xfrm>
          <a:prstGeom prst="rect">
            <a:avLst/>
          </a:prstGeom>
          <a:noFill/>
        </p:spPr>
      </p:pic>
      <p:sp>
        <p:nvSpPr>
          <p:cNvPr id="2" name="Заголовок 1"/>
          <p:cNvSpPr>
            <a:spLocks noGrp="1"/>
          </p:cNvSpPr>
          <p:nvPr>
            <p:ph type="title"/>
          </p:nvPr>
        </p:nvSpPr>
        <p:spPr>
          <a:xfrm>
            <a:off x="395536" y="0"/>
            <a:ext cx="8229600" cy="908720"/>
          </a:xfrm>
        </p:spPr>
        <p:txBody>
          <a:bodyPr/>
          <a:lstStyle/>
          <a:p>
            <a:r>
              <a:rPr lang="ru-RU"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Танка </a:t>
            </a:r>
            <a:endParaRPr lang="ru-RU" dirty="0">
              <a:ln w="18415" cmpd="sng">
                <a:solidFill>
                  <a:srgbClr val="FF99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idx="1"/>
          </p:nvPr>
        </p:nvSpPr>
        <p:spPr>
          <a:xfrm>
            <a:off x="0" y="764704"/>
            <a:ext cx="5940152" cy="5832648"/>
          </a:xfrm>
        </p:spPr>
        <p:txBody>
          <a:bodyPr/>
          <a:lstStyle/>
          <a:p>
            <a:pPr>
              <a:spcBef>
                <a:spcPts val="0"/>
              </a:spcBef>
            </a:pP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Танка – поэтический экспромт сложенный по конкретному поводу. </a:t>
            </a:r>
          </a:p>
          <a:p>
            <a:pPr>
              <a:spcBef>
                <a:spcPts val="0"/>
              </a:spcBef>
            </a:pP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Когда-то японские императоры собирали своих придворных и повелевали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им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слагать подходящие к моменту стихи</a:t>
            </a:r>
          </a:p>
          <a:p>
            <a:pPr>
              <a:spcBef>
                <a:spcPts val="0"/>
              </a:spcBef>
            </a:pP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Танка сохранила приемы устного народного творчества: использование готовых образов сравнений целых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выражений. </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Например</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иней – седина старость; запах померанца – прошедшая любовь; горная кукушка – безответная любовь; роса – бренность человеческой жизни</a:t>
            </a:r>
            <a:r>
              <a:rPr lang="ru-RU"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img0.liveinternet.ru/images/attach/c/0/74/18/74018668_large_9912191.jpg"/>
          <p:cNvPicPr/>
          <p:nvPr/>
        </p:nvPicPr>
        <p:blipFill>
          <a:blip r:embed="rId2" cstate="print"/>
          <a:srcRect l="46298"/>
          <a:stretch>
            <a:fillRect/>
          </a:stretch>
        </p:blipFill>
        <p:spPr bwMode="auto">
          <a:xfrm>
            <a:off x="5940152" y="1628800"/>
            <a:ext cx="3203848" cy="5229200"/>
          </a:xfrm>
          <a:prstGeom prst="rect">
            <a:avLst/>
          </a:prstGeom>
          <a:noFill/>
          <a:ln w="9525">
            <a:noFill/>
            <a:miter lim="800000"/>
            <a:headEnd/>
            <a:tailEnd/>
          </a:ln>
          <a:effectLst>
            <a:softEdge rad="635000"/>
          </a:effectLst>
        </p:spPr>
      </p:pic>
      <p:sp>
        <p:nvSpPr>
          <p:cNvPr id="3" name="Содержимое 2"/>
          <p:cNvSpPr>
            <a:spLocks noGrp="1"/>
          </p:cNvSpPr>
          <p:nvPr>
            <p:ph idx="1"/>
          </p:nvPr>
        </p:nvSpPr>
        <p:spPr>
          <a:xfrm>
            <a:off x="0" y="188640"/>
            <a:ext cx="6660232" cy="6669360"/>
          </a:xfrm>
        </p:spPr>
        <p:txBody>
          <a:bodyPr/>
          <a:lstStyle/>
          <a:p>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Танка – часто иносказание непонятное непосвященному:</a:t>
            </a:r>
          </a:p>
          <a:p>
            <a:pPr>
              <a:buNone/>
            </a:pP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У </a:t>
            </a: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сливовых цветов все тот же аромат – </a:t>
            </a:r>
          </a:p>
          <a:p>
            <a:pPr>
              <a:buNone/>
            </a:pP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Как </a:t>
            </a: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будто их коснулся твой рукав – </a:t>
            </a:r>
          </a:p>
          <a:p>
            <a:pPr>
              <a:buNone/>
            </a:pP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Совсем  </a:t>
            </a: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как та весна…</a:t>
            </a:r>
          </a:p>
          <a:p>
            <a:pPr>
              <a:buNone/>
            </a:pP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У </a:t>
            </a: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месяца б узнать:</a:t>
            </a:r>
          </a:p>
          <a:p>
            <a:pPr>
              <a:buNone/>
            </a:pP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           Быть </a:t>
            </a:r>
            <a:r>
              <a:rPr lang="ru-RU" sz="3000" dirty="0" smtClean="0">
                <a:ln w="18415" cmpd="sng">
                  <a:solidFill>
                    <a:srgbClr val="FF99FF"/>
                  </a:solidFill>
                  <a:prstDash val="solid"/>
                </a:ln>
                <a:solidFill>
                  <a:srgbClr val="FFFFFF"/>
                </a:solidFill>
                <a:effectLst>
                  <a:outerShdw blurRad="63500" dir="3600000" algn="tl" rotWithShape="0">
                    <a:srgbClr val="000000">
                      <a:alpha val="70000"/>
                    </a:srgbClr>
                  </a:outerShdw>
                </a:effectLst>
              </a:rPr>
              <a:t>может прежняя  весна вернулась вновь?</a:t>
            </a:r>
          </a:p>
          <a:p>
            <a:pPr lvl="1">
              <a:buFont typeface="Arial" pitchFamily="34" charset="0"/>
              <a:buChar char="•"/>
            </a:pP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1">
              <a:buFont typeface="Arial" pitchFamily="34" charset="0"/>
              <a:buChar char="•"/>
            </a:pP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старину рукава женской одежды с их глубокими внутренними карманами наполняли лепестками аромат которых они впитывали. Поэтому душистые сливы вызывали в воображении влюбленного воспоминания о рукавах любимой как будто она только что была здесь.</a:t>
            </a:r>
          </a:p>
          <a:p>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Василий\Desktop\япония\f_15400456.jpg"/>
          <p:cNvPicPr>
            <a:picLocks noChangeAspect="1" noChangeArrowheads="1"/>
          </p:cNvPicPr>
          <p:nvPr/>
        </p:nvPicPr>
        <p:blipFill>
          <a:blip r:embed="rId2" cstate="print"/>
          <a:srcRect/>
          <a:stretch>
            <a:fillRect/>
          </a:stretch>
        </p:blipFill>
        <p:spPr bwMode="auto">
          <a:xfrm>
            <a:off x="3323860" y="2492896"/>
            <a:ext cx="5820139" cy="4365104"/>
          </a:xfrm>
          <a:prstGeom prst="rect">
            <a:avLst/>
          </a:prstGeom>
          <a:noFill/>
          <a:effectLst>
            <a:softEdge rad="635000"/>
          </a:effectLst>
        </p:spPr>
      </p:pic>
      <p:sp>
        <p:nvSpPr>
          <p:cNvPr id="3" name="Содержимое 2"/>
          <p:cNvSpPr>
            <a:spLocks noGrp="1"/>
          </p:cNvSpPr>
          <p:nvPr>
            <p:ph idx="1"/>
          </p:nvPr>
        </p:nvSpPr>
        <p:spPr>
          <a:xfrm>
            <a:off x="0" y="332656"/>
            <a:ext cx="7812360" cy="3356992"/>
          </a:xfrm>
        </p:spPr>
        <p:txBody>
          <a:bodyPr/>
          <a:lstStyle/>
          <a:p>
            <a:pPr>
              <a:spcBef>
                <a:spcPts val="0"/>
              </a:spcBef>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Случалось, что один поэт слагал первую строфу, второй - последующую. В двенадцатом веке появились стихи-цепи, состоящие из чередующихся трехстиший и двустиший.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0"/>
              </a:spcBef>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Эта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форма получила название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рэнга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("нанизанные строфы");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0"/>
              </a:spcBef>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первое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трехстишие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0"/>
              </a:spcBef>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называлось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"начальной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0"/>
              </a:spcBef>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строфой</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по-японски </a:t>
            </a: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spcBef>
                <a:spcPts val="0"/>
              </a:spcBef>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хокку</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Василий\Desktop\япония\26_hq_japan.jpg"/>
          <p:cNvPicPr>
            <a:picLocks noChangeAspect="1" noChangeArrowheads="1"/>
          </p:cNvPicPr>
          <p:nvPr/>
        </p:nvPicPr>
        <p:blipFill>
          <a:blip r:embed="rId2" cstate="print"/>
          <a:srcRect/>
          <a:stretch>
            <a:fillRect/>
          </a:stretch>
        </p:blipFill>
        <p:spPr bwMode="auto">
          <a:xfrm>
            <a:off x="1115616" y="2051466"/>
            <a:ext cx="6408712" cy="4806534"/>
          </a:xfrm>
          <a:prstGeom prst="rect">
            <a:avLst/>
          </a:prstGeom>
          <a:noFill/>
          <a:effectLst>
            <a:softEdge rad="635000"/>
          </a:effectLst>
        </p:spPr>
      </p:pic>
      <p:sp>
        <p:nvSpPr>
          <p:cNvPr id="3" name="Содержимое 2"/>
          <p:cNvSpPr>
            <a:spLocks noGrp="1"/>
          </p:cNvSpPr>
          <p:nvPr>
            <p:ph idx="1"/>
          </p:nvPr>
        </p:nvSpPr>
        <p:spPr>
          <a:xfrm>
            <a:off x="0" y="188640"/>
            <a:ext cx="8820472" cy="4165923"/>
          </a:xfrm>
        </p:spPr>
        <p:txBody>
          <a:bodyPr/>
          <a:lstStyle/>
          <a:p>
            <a:pPr>
              <a:buNone/>
            </a:pPr>
            <a:r>
              <a:rPr lang="ru-RU" dirty="0" smtClean="0">
                <a:ln w="18415" cmpd="sng">
                  <a:solidFill>
                    <a:srgbClr val="FFFFFF"/>
                  </a:solidFill>
                  <a:prstDash val="solid"/>
                </a:ln>
                <a:solidFill>
                  <a:srgbClr val="FFFFFF"/>
                </a:solidFill>
                <a:effectLst>
                  <a:outerShdw blurRad="38100" dist="38100" dir="2700000" algn="tl">
                    <a:srgbClr val="000000">
                      <a:alpha val="43137"/>
                    </a:srgbClr>
                  </a:outerShdw>
                </a:effectLst>
                <a:cs typeface="Sakkal Majalla" pitchFamily="2" charset="-78"/>
              </a:rPr>
              <a:t>     "</a:t>
            </a:r>
            <a:r>
              <a:rPr lang="ru-RU" dirty="0" err="1" smtClean="0">
                <a:ln w="18415" cmpd="sng">
                  <a:solidFill>
                    <a:srgbClr val="FFFFFF"/>
                  </a:solidFill>
                  <a:prstDash val="solid"/>
                </a:ln>
                <a:solidFill>
                  <a:srgbClr val="FFFFFF"/>
                </a:solidFill>
                <a:effectLst>
                  <a:outerShdw blurRad="38100" dist="38100" dir="2700000" algn="tl">
                    <a:srgbClr val="000000">
                      <a:alpha val="43137"/>
                    </a:srgbClr>
                  </a:outerShdw>
                </a:effectLst>
                <a:cs typeface="Sakkal Majalla" pitchFamily="2" charset="-78"/>
              </a:rPr>
              <a:t>Хайку</a:t>
            </a:r>
            <a:r>
              <a:rPr lang="ru-RU" dirty="0" smtClean="0">
                <a:ln w="18415" cmpd="sng">
                  <a:solidFill>
                    <a:srgbClr val="FFFFFF"/>
                  </a:solidFill>
                  <a:prstDash val="solid"/>
                </a:ln>
                <a:solidFill>
                  <a:srgbClr val="FFFFFF"/>
                </a:solidFill>
                <a:effectLst>
                  <a:outerShdw blurRad="38100" dist="38100" dir="2700000" algn="tl">
                    <a:srgbClr val="000000">
                      <a:alpha val="43137"/>
                    </a:srgbClr>
                  </a:outerShdw>
                </a:effectLst>
                <a:cs typeface="Sakkal Majalla" pitchFamily="2" charset="-78"/>
              </a:rPr>
              <a:t> - это вспышка молнии, на мгновение озаряющее темноту. Это отражение на сетчатке глаза между двумя взмахами ресниц. Это рисунок мелом на асфальте, смытый дождем. Неуловимое, неподвластное уму, но доступное душе. 25 кадр нашего подсознания." </a:t>
            </a:r>
            <a:br>
              <a:rPr lang="ru-RU" dirty="0" smtClean="0">
                <a:ln w="18415" cmpd="sng">
                  <a:solidFill>
                    <a:srgbClr val="FFFFFF"/>
                  </a:solidFill>
                  <a:prstDash val="solid"/>
                </a:ln>
                <a:solidFill>
                  <a:srgbClr val="FFFFFF"/>
                </a:solidFill>
                <a:effectLst>
                  <a:outerShdw blurRad="38100" dist="38100" dir="2700000" algn="tl">
                    <a:srgbClr val="000000">
                      <a:alpha val="43137"/>
                    </a:srgbClr>
                  </a:outerShdw>
                </a:effectLst>
                <a:cs typeface="Sakkal Majalla" pitchFamily="2" charset="-78"/>
              </a:rPr>
            </a:br>
            <a:r>
              <a:rPr lang="ru-RU" i="1" dirty="0" smtClean="0">
                <a:ln w="18415" cmpd="sng">
                  <a:solidFill>
                    <a:srgbClr val="FF99FF"/>
                  </a:solidFill>
                  <a:prstDash val="solid"/>
                </a:ln>
                <a:solidFill>
                  <a:srgbClr val="FFFFFF"/>
                </a:solidFill>
                <a:effectLst>
                  <a:outerShdw blurRad="38100" dist="38100" dir="2700000" algn="tl">
                    <a:srgbClr val="000000">
                      <a:alpha val="43137"/>
                    </a:srgbClr>
                  </a:outerShdw>
                </a:effectLst>
                <a:cs typeface="Sakkal Majalla" pitchFamily="2" charset="-78"/>
              </a:rPr>
              <a:t>                                                                                Алекс </a:t>
            </a:r>
            <a:r>
              <a:rPr lang="ru-RU" i="1" dirty="0" err="1" smtClean="0">
                <a:ln w="18415" cmpd="sng">
                  <a:solidFill>
                    <a:srgbClr val="FF99FF"/>
                  </a:solidFill>
                  <a:prstDash val="solid"/>
                </a:ln>
                <a:solidFill>
                  <a:srgbClr val="FFFFFF"/>
                </a:solidFill>
                <a:effectLst>
                  <a:outerShdw blurRad="38100" dist="38100" dir="2700000" algn="tl">
                    <a:srgbClr val="000000">
                      <a:alpha val="43137"/>
                    </a:srgbClr>
                  </a:outerShdw>
                </a:effectLst>
                <a:cs typeface="Sakkal Majalla" pitchFamily="2" charset="-78"/>
              </a:rPr>
              <a:t>Сандерс</a:t>
            </a:r>
            <a:endParaRPr lang="ru-RU" i="1" dirty="0" smtClean="0">
              <a:ln w="18415" cmpd="sng">
                <a:solidFill>
                  <a:srgbClr val="FF99FF"/>
                </a:solidFill>
                <a:prstDash val="solid"/>
              </a:ln>
              <a:solidFill>
                <a:srgbClr val="FFFFFF"/>
              </a:solidFill>
              <a:effectLst>
                <a:outerShdw blurRad="38100" dist="38100" dir="2700000" algn="tl">
                  <a:srgbClr val="000000">
                    <a:alpha val="43137"/>
                  </a:srgbClr>
                </a:outerShdw>
              </a:effectLst>
              <a:cs typeface="Sakkal Majalla" pitchFamily="2" charset="-78"/>
            </a:endParaRPr>
          </a:p>
          <a:p>
            <a:pPr>
              <a:buNone/>
            </a:pPr>
            <a:endParaRPr lang="ru-RU" dirty="0">
              <a:ln w="18415" cmpd="sng">
                <a:solidFill>
                  <a:srgbClr val="FFFFFF"/>
                </a:solidFill>
                <a:prstDash val="solid"/>
              </a:ln>
              <a:solidFill>
                <a:srgbClr val="FFFFFF"/>
              </a:solidFill>
              <a:effectLst>
                <a:outerShdw blurRad="38100" dist="38100" dir="2700000" algn="tl">
                  <a:srgbClr val="000000">
                    <a:alpha val="43137"/>
                  </a:srgbClr>
                </a:outerShdw>
              </a:effectLst>
              <a:cs typeface="Sakkal Majalla" pitchFamily="2" charset="-78"/>
            </a:endParaRPr>
          </a:p>
        </p:txBody>
      </p:sp>
    </p:spTree>
  </p:cSld>
  <p:clrMapOvr>
    <a:masterClrMapping/>
  </p:clrMapOvr>
</p:sld>
</file>

<file path=ppt/theme/theme1.xml><?xml version="1.0" encoding="utf-8"?>
<a:theme xmlns:a="http://schemas.openxmlformats.org/drawingml/2006/main" name="Тема258">
  <a:themeElements>
    <a:clrScheme name="Другая 4">
      <a:dk1>
        <a:sysClr val="windowText" lastClr="000000"/>
      </a:dk1>
      <a:lt1>
        <a:sysClr val="window" lastClr="FFFFFF"/>
      </a:lt1>
      <a:dk2>
        <a:srgbClr val="FFFFFF"/>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Другая 1">
      <a:majorFont>
        <a:latin typeface="Mistral"/>
        <a:ea typeface=""/>
        <a:cs typeface=""/>
      </a:majorFont>
      <a:minorFont>
        <a:latin typeface="Gabriol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1134</Words>
  <Application>Microsoft Office PowerPoint</Application>
  <PresentationFormat>Экран (4:3)</PresentationFormat>
  <Paragraphs>161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Тема258</vt:lpstr>
      <vt:lpstr>Особенности  дальневосточной поэзии</vt:lpstr>
      <vt:lpstr>Слайд 2</vt:lpstr>
      <vt:lpstr>Танка </vt:lpstr>
      <vt:lpstr>Танка </vt:lpstr>
      <vt:lpstr>Танка </vt:lpstr>
      <vt:lpstr>Танка </vt:lpstr>
      <vt:lpstr>Слайд 7</vt:lpstr>
      <vt:lpstr>Слайд 8</vt:lpstr>
      <vt:lpstr>Слайд 9</vt:lpstr>
      <vt:lpstr>Хокку </vt:lpstr>
      <vt:lpstr>Слайд 11</vt:lpstr>
      <vt:lpstr>Слайд 12</vt:lpstr>
      <vt:lpstr>Слайд 13</vt:lpstr>
      <vt:lpstr>Слайд 14</vt:lpstr>
      <vt:lpstr>Хокку </vt:lpstr>
      <vt:lpstr>Хокку </vt:lpstr>
      <vt:lpstr>В чем отличия танка от хайку?</vt:lpstr>
      <vt:lpstr>В чем отличия танка от хайку?</vt:lpstr>
      <vt:lpstr>В чем отличия танка от хайку?</vt:lpstr>
      <vt:lpstr>Поэтическая игра   «Найди окончание хокку»</vt:lpstr>
      <vt:lpstr>Сочиняем последнюю строку в хокку</vt:lpstr>
      <vt:lpstr>Допиши строки</vt:lpstr>
      <vt:lpstr>Допиши строки</vt:lpstr>
      <vt:lpstr>Домашнее задание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Василий</dc:creator>
  <cp:lastModifiedBy>Василий</cp:lastModifiedBy>
  <cp:revision>39</cp:revision>
  <dcterms:created xsi:type="dcterms:W3CDTF">2013-04-21T11:07:31Z</dcterms:created>
  <dcterms:modified xsi:type="dcterms:W3CDTF">2013-04-22T00:04:30Z</dcterms:modified>
</cp:coreProperties>
</file>