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5" r:id="rId4"/>
    <p:sldId id="259" r:id="rId5"/>
    <p:sldId id="267" r:id="rId6"/>
    <p:sldId id="268" r:id="rId7"/>
    <p:sldId id="257" r:id="rId8"/>
    <p:sldId id="269" r:id="rId9"/>
    <p:sldId id="258" r:id="rId10"/>
    <p:sldId id="260" r:id="rId11"/>
    <p:sldId id="270" r:id="rId12"/>
    <p:sldId id="271" r:id="rId13"/>
    <p:sldId id="272" r:id="rId14"/>
    <p:sldId id="273" r:id="rId15"/>
    <p:sldId id="274" r:id="rId16"/>
    <p:sldId id="275" r:id="rId17"/>
    <p:sldId id="279" r:id="rId18"/>
    <p:sldId id="276" r:id="rId19"/>
    <p:sldId id="277" r:id="rId20"/>
    <p:sldId id="278" r:id="rId21"/>
    <p:sldId id="262" r:id="rId22"/>
    <p:sldId id="281" r:id="rId23"/>
    <p:sldId id="280" r:id="rId24"/>
    <p:sldId id="266" r:id="rId25"/>
    <p:sldId id="263" r:id="rId26"/>
    <p:sldId id="26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Лист1!$A$1:$A$10</c:f>
              <c:strCache>
                <c:ptCount val="10"/>
                <c:pt idx="0">
                  <c:v>Русские</c:v>
                </c:pt>
                <c:pt idx="1">
                  <c:v>Украинцы</c:v>
                </c:pt>
                <c:pt idx="2">
                  <c:v>Нанайцы</c:v>
                </c:pt>
                <c:pt idx="3">
                  <c:v>Татары</c:v>
                </c:pt>
                <c:pt idx="4">
                  <c:v>Корейцы</c:v>
                </c:pt>
                <c:pt idx="5">
                  <c:v>Белорусы</c:v>
                </c:pt>
                <c:pt idx="6">
                  <c:v>Эвенки</c:v>
                </c:pt>
                <c:pt idx="7">
                  <c:v>Азербайджанцы</c:v>
                </c:pt>
                <c:pt idx="8">
                  <c:v>Китайцы</c:v>
                </c:pt>
                <c:pt idx="9">
                  <c:v>Лица, не указавшие национальность</c:v>
                </c:pt>
              </c:strCache>
            </c:strRef>
          </c:cat>
          <c:val>
            <c:numRef>
              <c:f>Лист1!$B$1:$B$10</c:f>
              <c:numCache>
                <c:formatCode>General</c:formatCode>
                <c:ptCount val="10"/>
                <c:pt idx="0">
                  <c:v>89.82</c:v>
                </c:pt>
                <c:pt idx="1">
                  <c:v>3.38</c:v>
                </c:pt>
                <c:pt idx="2">
                  <c:v>0.77</c:v>
                </c:pt>
                <c:pt idx="3">
                  <c:v>0.76000000000000034</c:v>
                </c:pt>
                <c:pt idx="4">
                  <c:v>0.66000000000000036</c:v>
                </c:pt>
                <c:pt idx="5">
                  <c:v>0.62000000000000033</c:v>
                </c:pt>
                <c:pt idx="6">
                  <c:v>0.32000000000000017</c:v>
                </c:pt>
                <c:pt idx="7">
                  <c:v>0.31000000000000016</c:v>
                </c:pt>
                <c:pt idx="8">
                  <c:v>0.27</c:v>
                </c:pt>
                <c:pt idx="9">
                  <c:v>0.25</c:v>
                </c:pt>
              </c:numCache>
            </c:numRef>
          </c:val>
        </c:ser>
        <c:dLbls>
          <c:showVal val="1"/>
        </c:dLbls>
        <c:axId val="77586432"/>
        <c:axId val="77587968"/>
      </c:barChart>
      <c:catAx>
        <c:axId val="7758643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77587968"/>
        <c:crosses val="autoZero"/>
        <c:auto val="1"/>
        <c:lblAlgn val="ctr"/>
        <c:lblOffset val="100"/>
      </c:catAx>
      <c:valAx>
        <c:axId val="775879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758643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E259-8036-4009-B844-9ADF254336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721D-E9B8-4EEB-8BD5-C917D7FB6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E259-8036-4009-B844-9ADF254336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721D-E9B8-4EEB-8BD5-C917D7FB6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E259-8036-4009-B844-9ADF254336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721D-E9B8-4EEB-8BD5-C917D7FB6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E259-8036-4009-B844-9ADF254336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721D-E9B8-4EEB-8BD5-C917D7FB6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E259-8036-4009-B844-9ADF254336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721D-E9B8-4EEB-8BD5-C917D7FB6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E259-8036-4009-B844-9ADF254336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721D-E9B8-4EEB-8BD5-C917D7FB6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E259-8036-4009-B844-9ADF254336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721D-E9B8-4EEB-8BD5-C917D7FB6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E259-8036-4009-B844-9ADF254336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721D-E9B8-4EEB-8BD5-C917D7FB6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E259-8036-4009-B844-9ADF254336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721D-E9B8-4EEB-8BD5-C917D7FB6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E259-8036-4009-B844-9ADF254336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721D-E9B8-4EEB-8BD5-C917D7FB6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E259-8036-4009-B844-9ADF254336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721D-E9B8-4EEB-8BD5-C917D7FB6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6E259-8036-4009-B844-9ADF254336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3721D-E9B8-4EEB-8BD5-C917D7FB6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21455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Рисунок 2" descr="pic-bottom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00240"/>
            <a:ext cx="9144000" cy="1785950"/>
          </a:xfrm>
          <a:prstGeom prst="rect">
            <a:avLst/>
          </a:prstGeom>
        </p:spPr>
      </p:pic>
      <p:pic>
        <p:nvPicPr>
          <p:cNvPr id="5" name="Рисунок 4" descr="pic-bottom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14752"/>
            <a:ext cx="9144000" cy="3143248"/>
          </a:xfrm>
          <a:prstGeom prst="rect">
            <a:avLst/>
          </a:prstGeom>
        </p:spPr>
      </p:pic>
      <p:pic>
        <p:nvPicPr>
          <p:cNvPr id="2" name="Рисунок 1" descr="title2.jpg"/>
          <p:cNvPicPr>
            <a:picLocks noChangeAspect="1"/>
          </p:cNvPicPr>
          <p:nvPr/>
        </p:nvPicPr>
        <p:blipFill>
          <a:blip r:embed="rId4"/>
          <a:srcRect t="3333"/>
          <a:stretch>
            <a:fillRect/>
          </a:stretch>
        </p:blipFill>
        <p:spPr>
          <a:xfrm>
            <a:off x="0" y="0"/>
            <a:ext cx="4098724" cy="37147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4643446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Хабаровский край</a:t>
            </a:r>
            <a:endParaRPr lang="ru-RU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8" name="Рисунок 7" descr="g_hk_p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28926" y="0"/>
            <a:ext cx="2523036" cy="2500306"/>
          </a:xfrm>
          <a:prstGeom prst="rect">
            <a:avLst/>
          </a:prstGeom>
        </p:spPr>
      </p:pic>
      <p:pic>
        <p:nvPicPr>
          <p:cNvPr id="9" name="Рисунок 8" descr="fl_khabkrai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7950" y="214290"/>
            <a:ext cx="2333628" cy="1551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35719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271462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 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    По территории края протекают более 120 тысяч рек общей протяженностью 541 тыс. км. Большинство из них принадлежат системе Амура - одной из самых длинных рек России. Его общая длина 4440 км, по территории края протяженность - более 1000 км. 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9058" y="142852"/>
            <a:ext cx="52149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Хабаровский край обладает большими и разнообразными природными ресурсами - земельными, водными, лесными и другими биологическими ресурсами, многочисленными полезными ископаемыми.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2" name="Picture 2" descr="gol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907765"/>
            <a:ext cx="2786050" cy="1950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2868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Генерал-губернаторы Хабаровского края</a:t>
            </a:r>
            <a:endParaRPr lang="ru-RU" sz="9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Муравьев-Амурский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9124" y="785794"/>
            <a:ext cx="47148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Енисейский губернатор, </a:t>
            </a:r>
          </a:p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генерал-губернатор Восточной Сибири в 1847-1861 г.г.</a:t>
            </a:r>
            <a:endParaRPr lang="ru-RU" sz="4000" b="1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mur-am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857232"/>
            <a:ext cx="4136173" cy="540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mur-amur_m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3857628"/>
            <a:ext cx="2143122" cy="27860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64399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Корсаков Михаил Семенович </a:t>
            </a:r>
          </a:p>
          <a:p>
            <a:pPr lvl="0"/>
            <a:endParaRPr lang="ru-RU" sz="4000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  <p:sp>
        <p:nvSpPr>
          <p:cNvPr id="14338" name="AutoShape 2" descr="data:image/jpg;base64,/9j/4AAQSkZJRgABAQAAAQABAAD/2wCEAAkGBhQSERUUExQVFRQVFxwaFxgYFhcUFBcaFxwYFBgXFxwXHCcfGBklGRwXHzEgIycpLSwtGB4yNTAqQSgrLCoBCQoKBQUFDQUFDSkYEhgpKSkpKSkpKSkpKSkpKSkpKSkpKSkpKSkpKSkpKSkpKSkpKSkpKSkpKSkpKSkpKSkpKf/AABEIAIcAiwMBIgACEQEDEQH/xAAbAAABBQEBAAAAAAAAAAAAAAADAAIEBQYBB//EADsQAAIBAwMCBAQEBAQGAwAAAAECEQADIQQSMQVBEyJRYQYycYEjUpGhFEKx8JLB0eEHFTNDgvEWcrL/xAAUAQEAAAAAAAAAAAAAAAAAAAAA/8QAFBEBAAAAAAAAAAAAAAAAAAAAAP/aAAwDAQACEQMRAD8AyqjFNinW6fFANhmuKtGZJz+1BFBxRmuxTSc1N6XohcYliRbX5iOT6KPc/sKANnSNcJW2hcgSY4UerHhR9TUy50C4ihna2s8AuZP3Cx+9bfpGmDAC3tS2v8iDORO64xJ2/wBTQepaK26ObYdmHL27W8e/nuMN32x70GGCbe4jtnH9+9EKY/0qHdJd9qbj6DbB/T/OrDRdJcqx3bSO0E/4h2oI7AUS0lJWBLKfmHPuDwQfSjW0xQQWTJo9izIrpXzGi2xQVrrQiuYo9xTuP1pyrmgHbWKh3Vyf9qnupFQLzeY0FiFri08AUqDpOPvQrmJxRivFCvLQc0ukN26ltPmcwPQep+0E1sekdEbeLdlFOzLs07EDZAxlrjDzEehFZXoF/ZqUPswn0lW/3r1T4ehVH57x3QPlVYxJ7k9/07UFlpvh60i7disD82IVj67RiPbNdudFsEFfCCg87C1uf8BFSrurVMu0D7nj0ABJNUNz430e7aL4D+jK6D9WAFBO0nQ7NlSLVsL7yWY/VmJJ/Wsx1ywbTm4h2lRIMSCO4YfzKfStR/zu0tk3bjqqiIYnyyeINZLqnWbF9nUXgQF+YAkAn1xxQZXrbJut37abFuTvXkBiYfafyzmO33oxSBVVrH/DNvnz4giDIjt64q0CmADkwAfrQQ74zTrVE1NuuadKCFqfn+9Ft813ULL/AHou3+xQR3ccdqhaiz5jUu4P2NDugTQPIricV2aazUBa5fGKVoyfvSv80Fh8KWQ2oI2W7jeGSq3AxWRtJMKQSdsj78Yr0f4cvg4CbNrldhYOU2pO0MOVBIAnjNeVdN6h/D6i3dz5WBIHcHDD9Ca217VHT2rDWiXthptmArbWhvNBh5E+b1bNBf63Q33vNlBaPJOTEghQCIMiR6DvNYgfBlzUapld5XcWZgkIigSAZAJYmB8x5P0r0e9qQyYEgiV7SORVQdaVZVXcWZgTidoHLEDsBQVf/EvRAdPUW1CpbuJ5QMADcoH2kVnNRoZtfhtd2+GPDQIJ3MBubeTlZnIjBEg1sPiW/ZvaG9+KrAbhIwQyjeoIaDPHaCDVF8MaidKhUjEowBkSM4nsQRQY/WaB7QCuCrq8EciGWQQR96ugnkT/AOon9Kruuazxr8diyifpIj7Sas7g/agFfWV/SgqsCpajEVHuLx9aCLdXJNFUYBoF7k0deI9KCBeMGmXCZxxT9Xz9qCzH+lAdm7U0ik3NdWgLZwa7cM5oZPekKAOoFadk8HSWoJZgogEnw/xO4AwpnvzjtzWcurWx+EbPiaUhjEORmDAEsT5piFzug8RQTeh9bK23gg21giTkEwpAPpIP9muarrfh2d3nV9QSF2Am4QDtLCMqg59azPTeoWUvFtx8BSrKHG3cFLHAPK8GI5A96veh6E62+moOLVjyW+Cbhnc+PyySJ/rQURsXClxrulusm3yAhTgMGbcxbckiTJHagdG11ywrIu10fgnyjcMc/XH+k1sOp/Ctu4bjK20gAESdsnuRPHaBism729Obtm4wMldrAGFgEyv1MCPeaChglt4kFT35Ddx+tadj+4rM2X3wojcx5jMkzn7Sc+hrStGaB1vmg3lg/enq1DfJNBBurmpJT+lNZc0RlxQVmrWTQvBqVfFQ3bNA9jmuo2KQP7Uwvx/p/T3oDbq6z1It9Fvld3hMFPBeEB+m8g/ao9/R3U+ZG4kQNwj1lZFAy41cTWXFG1WYKTODAmCJ9sSD61a9D+F7upDPK20T5mcMDwW8ojOAc8VaD4Vs27IuX7jAttIOF5hmQLyzFe4MCZJFBD1vwqTo7WtUm8YQvaYQAqlkZQVyVJAGIIrQ9M65pbltf4W7bstH/RunbHPlnE/UGidN1AuaBPB2rbLXlVQ0ggvcHhLPLZVue3fE+T9W0W2/dWMb5UQch/MAPfJ/Sg3vWNXdQNu1Wn8+YDI3HEAMTIrNN09ypfgfmfBafyKct98Vd6Dpv8Jp1ACpeZdz3NoZkJyiLIwYBJMY9pqNZL7jccy2PM25jOe54nn3oAWdD4YUxGe/zTzJHbA/erLaWAPrUPVX0soWdmLEGJJDMeYjuD68CmdN0N3ytbdS922LoBu+HbIggIN3lLYK5/L2oLDwqHcSlpetSoLowJGdqz9yP5amSrCQQR/fI5FBWOuRTjRrxRTtYsD7qwP9K54W4ShDADsc/pQV2pFQy1TriE1Ac5oC6PRteupaQiWPJ4A5P1xW50fQ1sXNiIygR5/D3XrncySCLYEH07D3qj+BBtN65CMQFUB1YgyZIkKVBMqIMev12Gq1AlhsB2nvewAnqpeU/lMweD7UEDU6i1ZM3UBY5kwXIAkY3FuPaqC/8T3Q6m2AiDATu3u2JB9+1E6rqnDeQW1Ilj4alu/zB35E4xNVTaIDOWJIJGfMrfqZmf0oJ3VPj6FbO3dACKQbnlBBLAYAPqfqB2pvRnN7SPeK+ci6oLEvtVVI2ru4H0AFQviPpaPpWuqCHtMAcDjnn0jtHvUr4QedAUnO+6P1j/Imgq/hTXXrIEIb1h3XfaxJcbWDWwT/ANQSvEzMEVefhPrvEa2iJbLeZmU7mxFvyk7SpJwT5Zb6jNdJ17/hZVUszcYkAxwG5YeY/IDgyRmpnWOuOty3+FtUgmPEbxLig7VDsuMIAAAuPc5oLrq/WvDXxT5grRKwc3FIkgH0wDIjGDWV1vxTduAKkqoMyxNxp4nOFx2zTLvl0twnm9eWPpbBLf1UfrUC0kCgbcLMZYlj6ky36mrrpXxa1tFsX1F2ws7MDfanMoeYnt9OaqLlRnWTxJnEZJ9PqZoPRupm26o+ji6brbVgg+Fj5SvdjBljx7TTH+DLkB7UtcAl1/7qk547j+waD8KfB1zTbrmoPm2z4IaAndbl5xhGHbaCeRWv/wCYksLZVbzJPkb8HVLAwOQHAMAMhznGDQYK5pnU+YXt0cy4YDiZnimbXncA20CZJ2MD22k5OMxxWr614jg+TVFpaJm4D5omYMAjMCs3rtOUYk23x5V3gwDC/KG++DQHt6jxFBiD9IDCYkft+tVV5BuP1pHWOHDYJA4HyweR7f5YqStwNkDB96DY/wDD9FXSqY8zszT7g7FE9jg/tVj1K8DvRSCzXEsCYmWy5HqDu54xVP8ACpA0lsiZVhujJxdbEd8QY5gGpJi2lu65Hk1B3eZVmdotsGOMnImJ/WAjdU1CTqrhE27SCygjmJkn3wM+/vQ7fRwty2zT+FYDvgj8RzKKDGc5MxwaznVPiOyun1NgPvu+OdhVPIQQMq2TtBBUqfsaFrNdrtWhvIVVc23t2iV4jJB5n2IjNAPVfEFk6a/b3Fna40CPUIA4b0gNKnvEdzR/gty1t7SRu8QETgAFBJYkwANjEmh//ENmiW4ZN64pcDjYiz5I/M3BngrFQ/hTXFLlwqYOwNxLAKYeAcE+G74OPrQa7p3wxaRSbRe9fa04dFZH2NuBZHtFNqhTtHmbmPXFd8TdF3WBc3qt+Nxswpdtva43zFwpx27CZFaK/wBZtaV2YKQLltAHDAs4kMm2YmAzE/l+1ReqaoDUXG3gW4Vm3bWVICqAzRG76YMj6UGA62Qt0WRkWF2H0LkzcP8Aix/4iolO1F7fcd4I3uzQx3EbiTknk8UPfNB2/c/v9K0X/DnTI2sNxyPwbbOoOQXMIgz7tj3gDkVmn9qLoOp3dPcFyy5RxiR3BMlSO6+33mg9atahQ9jlyxN5zzufaWQGMKoIEAzB55ilZteILYIUwl6+w/M4bagI9huPv6eua6R8b27q20veS4FcF3xYLETgplAwk5GMieIndL6urJbcNuUm5ZI+UhXLLJntu2EHgTBoHazTJssASvioznaxSN27bHbBVY9eJqs1HQVe2xQNvNlbqFmZzKnZeSTyJz2MyJxTdX1hvFRcA2lK7j+VZzJ5Uqwnt3pzdRi1bdY8jFFk55mCOY2NzxxxQUXUbqhvw8Kyhh7bhDKfow5oVu7Aif396fb0u8vmNqsw94Ix7VVX9fDEA4oLqzrLiArbuOqlgTtMZGQ3196rOotcuFjcuPcLGTJkE8THHGKtLa+b/wBVX3QM0ELR6cyBgbiACTtUdpJ7D++1emfCvSv4azc3urqSS+zJUqPlX804AJiDXm5Tyz6mK9H+CLb/AMCWuuQG3C3gfKMBj3aCB34oD9SjxFF1AyoSFVbp8rhTc8G7IySAxVhiRBETWe611Q+Kgt29lq4wUsFkbbkp5jySWYGTAgY5q61bBW3lUUqS4UOrXLlza4RQuWCAuzkuBArLazrDWlS2EWduMCIHlksZLZ/lJ9KCW/VrmnsyiWzmCSpDoSSSQy5ncIIODgetVeq1zNo2JPle+FCSSFVF3QJycnkyeBOKs9Vp/EssR/3E3L6yRuj/ABgiqPUsP4O2Rybz/wD5WKCFdTA4/wBPrQlojZrjDNA1ftTdntTwvrTh/f2+lAFlxUjTau6ihUdlAYOBIIDLBDQfcD6xmmoop5t8UEi98T3zqBqG27wIgIFtkbSkBRxgnPY5o9j4pPh3Va2rF3DrG3aGiDIOckAyuZkHFV2ya6EjETQJuqXSdwO3n5RmDAYSckfWoDWpJPqfSpN+yOYAqKTQam3gj71XO2JrtKgY8G0Ix5j+0fvUrR/ElxTZDH8KyFXYBgoJLd+ZO73ilSoLnr3xCbOqa4qqzs24zIkFR3iQZ9uKoeo9UF6Ds2ODIIgrB+acD9h9smVSoL7oN8NY2gea2xH/AIvNxD9QVuD9Kruv6Pw7CcQ152AHYMogfsaVKgo5qV03pNzUXAlpdzcxuC49ZNKlQd6n0u7prhtX12uADG4MIPBBUxUTfSpUCDUcvCiu0qBimkaVKg5tkVDNqf8AelSoP//Z"/>
          <p:cNvSpPr>
            <a:spLocks noChangeAspect="1" noChangeArrowheads="1"/>
          </p:cNvSpPr>
          <p:nvPr/>
        </p:nvSpPr>
        <p:spPr bwMode="auto">
          <a:xfrm>
            <a:off x="63500" y="-627063"/>
            <a:ext cx="1323975" cy="1285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data:image/jpg;base64,/9j/4AAQSkZJRgABAQAAAQABAAD/2wCEAAkGBhQSERUUExQVFRQVFxwaFxgYFhcUFBcaFxwYFBgXFxwXHCcfGBklGRwXHzEgIycpLSwtGB4yNTAqQSgrLCoBCQoKBQUFDQUFDSkYEhgpKSkpKSkpKSkpKSkpKSkpKSkpKSkpKSkpKSkpKSkpKSkpKSkpKSkpKSkpKSkpKSkpKf/AABEIAIcAiwMBIgACEQEDEQH/xAAbAAABBQEBAAAAAAAAAAAAAAADAAIEBQYBB//EADsQAAIBAwMCBAQEBAQGAwAAAAECEQADIQQSMQVBEyJRYQYycYEjUpGhFEKx8JLB0eEHFTNDgvEWcrL/xAAUAQEAAAAAAAAAAAAAAAAAAAAA/8QAFBEBAAAAAAAAAAAAAAAAAAAAAP/aAAwDAQACEQMRAD8AyqjFNinW6fFANhmuKtGZJz+1BFBxRmuxTSc1N6XohcYliRbX5iOT6KPc/sKANnSNcJW2hcgSY4UerHhR9TUy50C4ihna2s8AuZP3Cx+9bfpGmDAC3tS2v8iDORO64xJ2/wBTQepaK26ObYdmHL27W8e/nuMN32x70GGCbe4jtnH9+9EKY/0qHdJd9qbj6DbB/T/OrDRdJcqx3bSO0E/4h2oI7AUS0lJWBLKfmHPuDwQfSjW0xQQWTJo9izIrpXzGi2xQVrrQiuYo9xTuP1pyrmgHbWKh3Vyf9qnupFQLzeY0FiFri08AUqDpOPvQrmJxRivFCvLQc0ukN26ltPmcwPQep+0E1sekdEbeLdlFOzLs07EDZAxlrjDzEehFZXoF/ZqUPswn0lW/3r1T4ehVH57x3QPlVYxJ7k9/07UFlpvh60i7disD82IVj67RiPbNdudFsEFfCCg87C1uf8BFSrurVMu0D7nj0ABJNUNz430e7aL4D+jK6D9WAFBO0nQ7NlSLVsL7yWY/VmJJ/Wsx1ywbTm4h2lRIMSCO4YfzKfStR/zu0tk3bjqqiIYnyyeINZLqnWbF9nUXgQF+YAkAn1xxQZXrbJut37abFuTvXkBiYfafyzmO33oxSBVVrH/DNvnz4giDIjt64q0CmADkwAfrQQ74zTrVE1NuuadKCFqfn+9Ft813ULL/AHou3+xQR3ccdqhaiz5jUu4P2NDugTQPIricV2aazUBa5fGKVoyfvSv80Fh8KWQ2oI2W7jeGSq3AxWRtJMKQSdsj78Yr0f4cvg4CbNrldhYOU2pO0MOVBIAnjNeVdN6h/D6i3dz5WBIHcHDD9Ca217VHT2rDWiXthptmArbWhvNBh5E+b1bNBf63Q33vNlBaPJOTEghQCIMiR6DvNYgfBlzUapld5XcWZgkIigSAZAJYmB8x5P0r0e9qQyYEgiV7SORVQdaVZVXcWZgTidoHLEDsBQVf/EvRAdPUW1CpbuJ5QMADcoH2kVnNRoZtfhtd2+GPDQIJ3MBubeTlZnIjBEg1sPiW/ZvaG9+KrAbhIwQyjeoIaDPHaCDVF8MaidKhUjEowBkSM4nsQRQY/WaB7QCuCrq8EciGWQQR96ugnkT/AOon9Kruuazxr8diyifpIj7Sas7g/agFfWV/SgqsCpajEVHuLx9aCLdXJNFUYBoF7k0deI9KCBeMGmXCZxxT9Xz9qCzH+lAdm7U0ik3NdWgLZwa7cM5oZPekKAOoFadk8HSWoJZgogEnw/xO4AwpnvzjtzWcurWx+EbPiaUhjEORmDAEsT5piFzug8RQTeh9bK23gg21giTkEwpAPpIP9muarrfh2d3nV9QSF2Am4QDtLCMqg59azPTeoWUvFtx8BSrKHG3cFLHAPK8GI5A96veh6E62+moOLVjyW+Cbhnc+PyySJ/rQURsXClxrulusm3yAhTgMGbcxbckiTJHagdG11ywrIu10fgnyjcMc/XH+k1sOp/Ctu4bjK20gAESdsnuRPHaBism729Obtm4wMldrAGFgEyv1MCPeaChglt4kFT35Ddx+tadj+4rM2X3wojcx5jMkzn7Sc+hrStGaB1vmg3lg/enq1DfJNBBurmpJT+lNZc0RlxQVmrWTQvBqVfFQ3bNA9jmuo2KQP7Uwvx/p/T3oDbq6z1It9Fvld3hMFPBeEB+m8g/ao9/R3U+ZG4kQNwj1lZFAy41cTWXFG1WYKTODAmCJ9sSD61a9D+F7upDPK20T5mcMDwW8ojOAc8VaD4Vs27IuX7jAttIOF5hmQLyzFe4MCZJFBD1vwqTo7WtUm8YQvaYQAqlkZQVyVJAGIIrQ9M65pbltf4W7bstH/RunbHPlnE/UGidN1AuaBPB2rbLXlVQ0ggvcHhLPLZVue3fE+T9W0W2/dWMb5UQch/MAPfJ/Sg3vWNXdQNu1Wn8+YDI3HEAMTIrNN09ypfgfmfBafyKct98Vd6Dpv8Jp1ACpeZdz3NoZkJyiLIwYBJMY9pqNZL7jccy2PM25jOe54nn3oAWdD4YUxGe/zTzJHbA/erLaWAPrUPVX0soWdmLEGJJDMeYjuD68CmdN0N3ytbdS922LoBu+HbIggIN3lLYK5/L2oLDwqHcSlpetSoLowJGdqz9yP5amSrCQQR/fI5FBWOuRTjRrxRTtYsD7qwP9K54W4ShDADsc/pQV2pFQy1TriE1Ac5oC6PRteupaQiWPJ4A5P1xW50fQ1sXNiIygR5/D3XrncySCLYEH07D3qj+BBtN65CMQFUB1YgyZIkKVBMqIMev12Gq1AlhsB2nvewAnqpeU/lMweD7UEDU6i1ZM3UBY5kwXIAkY3FuPaqC/8T3Q6m2AiDATu3u2JB9+1E6rqnDeQW1Ilj4alu/zB35E4xNVTaIDOWJIJGfMrfqZmf0oJ3VPj6FbO3dACKQbnlBBLAYAPqfqB2pvRnN7SPeK+ci6oLEvtVVI2ru4H0AFQviPpaPpWuqCHtMAcDjnn0jtHvUr4QedAUnO+6P1j/Imgq/hTXXrIEIb1h3XfaxJcbWDWwT/ANQSvEzMEVefhPrvEa2iJbLeZmU7mxFvyk7SpJwT5Zb6jNdJ17/hZVUszcYkAxwG5YeY/IDgyRmpnWOuOty3+FtUgmPEbxLig7VDsuMIAAAuPc5oLrq/WvDXxT5grRKwc3FIkgH0wDIjGDWV1vxTduAKkqoMyxNxp4nOFx2zTLvl0twnm9eWPpbBLf1UfrUC0kCgbcLMZYlj6ky36mrrpXxa1tFsX1F2ws7MDfanMoeYnt9OaqLlRnWTxJnEZJ9PqZoPRupm26o+ji6brbVgg+Fj5SvdjBljx7TTH+DLkB7UtcAl1/7qk547j+waD8KfB1zTbrmoPm2z4IaAndbl5xhGHbaCeRWv/wCYksLZVbzJPkb8HVLAwOQHAMAMhznGDQYK5pnU+YXt0cy4YDiZnimbXncA20CZJ2MD22k5OMxxWr614jg+TVFpaJm4D5omYMAjMCs3rtOUYk23x5V3gwDC/KG++DQHt6jxFBiD9IDCYkft+tVV5BuP1pHWOHDYJA4HyweR7f5YqStwNkDB96DY/wDD9FXSqY8zszT7g7FE9jg/tVj1K8DvRSCzXEsCYmWy5HqDu54xVP8ACpA0lsiZVhujJxdbEd8QY5gGpJi2lu65Hk1B3eZVmdotsGOMnImJ/WAjdU1CTqrhE27SCygjmJkn3wM+/vQ7fRwty2zT+FYDvgj8RzKKDGc5MxwaznVPiOyun1NgPvu+OdhVPIQQMq2TtBBUqfsaFrNdrtWhvIVVc23t2iV4jJB5n2IjNAPVfEFk6a/b3Fna40CPUIA4b0gNKnvEdzR/gty1t7SRu8QETgAFBJYkwANjEmh//ENmiW4ZN64pcDjYiz5I/M3BngrFQ/hTXFLlwqYOwNxLAKYeAcE+G74OPrQa7p3wxaRSbRe9fa04dFZH2NuBZHtFNqhTtHmbmPXFd8TdF3WBc3qt+Nxswpdtva43zFwpx27CZFaK/wBZtaV2YKQLltAHDAs4kMm2YmAzE/l+1ReqaoDUXG3gW4Vm3bWVICqAzRG76YMj6UGA62Qt0WRkWF2H0LkzcP8Aix/4iolO1F7fcd4I3uzQx3EbiTknk8UPfNB2/c/v9K0X/DnTI2sNxyPwbbOoOQXMIgz7tj3gDkVmn9qLoOp3dPcFyy5RxiR3BMlSO6+33mg9atahQ9jlyxN5zzufaWQGMKoIEAzB55ilZteILYIUwl6+w/M4bagI9huPv6eua6R8b27q20veS4FcF3xYLETgplAwk5GMieIndL6urJbcNuUm5ZI+UhXLLJntu2EHgTBoHazTJssASvioznaxSN27bHbBVY9eJqs1HQVe2xQNvNlbqFmZzKnZeSTyJz2MyJxTdX1hvFRcA2lK7j+VZzJ5Uqwnt3pzdRi1bdY8jFFk55mCOY2NzxxxQUXUbqhvw8Kyhh7bhDKfow5oVu7Aif396fb0u8vmNqsw94Ix7VVX9fDEA4oLqzrLiArbuOqlgTtMZGQ3196rOotcuFjcuPcLGTJkE8THHGKtLa+b/wBVX3QM0ELR6cyBgbiACTtUdpJ7D++1emfCvSv4azc3urqSS+zJUqPlX804AJiDXm5Tyz6mK9H+CLb/AMCWuuQG3C3gfKMBj3aCB34oD9SjxFF1AyoSFVbp8rhTc8G7IySAxVhiRBETWe611Q+Kgt29lq4wUsFkbbkp5jySWYGTAgY5q61bBW3lUUqS4UOrXLlza4RQuWCAuzkuBArLazrDWlS2EWduMCIHlksZLZ/lJ9KCW/VrmnsyiWzmCSpDoSSSQy5ncIIODgetVeq1zNo2JPle+FCSSFVF3QJycnkyeBOKs9Vp/EssR/3E3L6yRuj/ABgiqPUsP4O2Rybz/wD5WKCFdTA4/wBPrQlojZrjDNA1ftTdntTwvrTh/f2+lAFlxUjTau6ihUdlAYOBIIDLBDQfcD6xmmoop5t8UEi98T3zqBqG27wIgIFtkbSkBRxgnPY5o9j4pPh3Va2rF3DrG3aGiDIOckAyuZkHFV2ya6EjETQJuqXSdwO3n5RmDAYSckfWoDWpJPqfSpN+yOYAqKTQam3gj71XO2JrtKgY8G0Ix5j+0fvUrR/ElxTZDH8KyFXYBgoJLd+ZO73ilSoLnr3xCbOqa4qqzs24zIkFR3iQZ9uKoeo9UF6Ds2ODIIgrB+acD9h9smVSoL7oN8NY2gea2xH/AIvNxD9QVuD9Kruv6Pw7CcQ152AHYMogfsaVKgo5qV03pNzUXAlpdzcxuC49ZNKlQd6n0u7prhtX12uADG4MIPBBUxUTfSpUCDUcvCiu0qBimkaVKg5tkVDNqf8AelSoP//Z"/>
          <p:cNvSpPr>
            <a:spLocks noChangeAspect="1" noChangeArrowheads="1"/>
          </p:cNvSpPr>
          <p:nvPr/>
        </p:nvSpPr>
        <p:spPr bwMode="auto">
          <a:xfrm>
            <a:off x="63500" y="-627063"/>
            <a:ext cx="1323975" cy="1285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2" name="Picture 6" descr="http://upload.wikimedia.org/wikipedia/commons/4/4e/%D0%9A%D0%BE%D1%80%D1%81%D0%B0%D0%BA%D0%BE%D0%B2_%D0%9C%D0%B8%D1%85%D0%B0%D0%B8%D0%BB_%D0%A1%D0%B5%D0%BC%D1%91%D0%BD%D0%BE%D0%B2%D0%B8%D1%87_-_Korsakov_M.S.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357158" y="1571612"/>
            <a:ext cx="3214710" cy="350310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3714744" y="1500174"/>
            <a:ext cx="492922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FontTx/>
              <a:buChar char="-"/>
            </a:pPr>
            <a:r>
              <a:rPr lang="ru-RU" sz="4000" b="1" dirty="0" smtClean="0">
                <a:solidFill>
                  <a:schemeClr val="tx2"/>
                </a:solidFill>
              </a:rPr>
              <a:t> генерал-губернатор Восточной Сибири. </a:t>
            </a:r>
          </a:p>
          <a:p>
            <a:pPr lvl="0" algn="ctr"/>
            <a:endParaRPr lang="ru-RU" sz="4000" b="1" dirty="0" smtClean="0">
              <a:solidFill>
                <a:schemeClr val="tx2"/>
              </a:solidFill>
            </a:endParaRPr>
          </a:p>
          <a:p>
            <a:pPr lvl="0" algn="ctr">
              <a:buFontTx/>
              <a:buChar char="-"/>
            </a:pPr>
            <a:r>
              <a:rPr lang="ru-RU" sz="4000" b="1" dirty="0" smtClean="0">
                <a:solidFill>
                  <a:schemeClr val="tx2"/>
                </a:solidFill>
              </a:rPr>
              <a:t> Назначен на должность в 1861 г.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Корф Андрей Николаевич 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3438" y="1142984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первый генерал-губернатор Приамурского края. Назначен на должность в 1884 г.</a:t>
            </a:r>
          </a:p>
        </p:txBody>
      </p:sp>
      <p:pic>
        <p:nvPicPr>
          <p:cNvPr id="5" name="Рисунок 4" descr="kor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00108"/>
            <a:ext cx="4136166" cy="540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Духовской</a:t>
            </a:r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Сергей Михайлович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143504" y="1142984"/>
            <a:ext cx="35004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генерал-губернатор Приамурского края. Назначен на должность в 1893 г.</a:t>
            </a:r>
          </a:p>
        </p:txBody>
      </p:sp>
      <p:pic>
        <p:nvPicPr>
          <p:cNvPr id="4" name="Рисунок 3" descr="duhovs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071546"/>
            <a:ext cx="4136166" cy="540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Гродеков</a:t>
            </a:r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Николай Иванович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857752" y="1428736"/>
            <a:ext cx="40719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Приамурский генерал-губернатор. Назначен на должность в 1898 г.</a:t>
            </a:r>
          </a:p>
        </p:txBody>
      </p:sp>
      <p:pic>
        <p:nvPicPr>
          <p:cNvPr id="4" name="Рисунок 3" descr="grode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000108"/>
            <a:ext cx="4136165" cy="540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Суботич</a:t>
            </a:r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Диан Иванович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6314" y="1500174"/>
            <a:ext cx="414340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Приамурский генерал-губернатор </a:t>
            </a:r>
            <a:r>
              <a:rPr lang="ru-RU" sz="4000" b="1" dirty="0" err="1" smtClean="0">
                <a:solidFill>
                  <a:schemeClr val="tx2"/>
                </a:solidFill>
              </a:rPr>
              <a:t>c</a:t>
            </a:r>
            <a:r>
              <a:rPr lang="ru-RU" sz="4000" b="1" dirty="0" smtClean="0">
                <a:solidFill>
                  <a:schemeClr val="tx2"/>
                </a:solidFill>
              </a:rPr>
              <a:t> марта по сентябрь 1903 г.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suboti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000108"/>
            <a:ext cx="4263157" cy="540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6439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Хрещатинский</a:t>
            </a:r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Ростислав Александрович </a:t>
            </a:r>
          </a:p>
          <a:p>
            <a:pPr lvl="0" algn="ctr"/>
            <a:endParaRPr lang="ru-RU" sz="4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ru-RU" sz="4000" b="1" dirty="0" smtClean="0">
                <a:solidFill>
                  <a:schemeClr val="tx2"/>
                </a:solidFill>
              </a:rPr>
              <a:t>                                     Приамурский </a:t>
            </a:r>
          </a:p>
          <a:p>
            <a:pPr lvl="0" algn="ctr"/>
            <a:r>
              <a:rPr lang="ru-RU" sz="4000" b="1" dirty="0" smtClean="0">
                <a:solidFill>
                  <a:schemeClr val="tx2"/>
                </a:solidFill>
              </a:rPr>
              <a:t> </a:t>
            </a:r>
            <a:r>
              <a:rPr lang="ru-RU" sz="4000" b="1" dirty="0" smtClean="0">
                <a:solidFill>
                  <a:schemeClr val="tx2"/>
                </a:solidFill>
              </a:rPr>
              <a:t>                                   </a:t>
            </a:r>
            <a:r>
              <a:rPr lang="ru-RU" sz="4000" b="1" dirty="0" smtClean="0">
                <a:solidFill>
                  <a:schemeClr val="tx2"/>
                </a:solidFill>
              </a:rPr>
              <a:t>генерал-        </a:t>
            </a:r>
          </a:p>
          <a:p>
            <a:pPr lvl="0" algn="ctr"/>
            <a:r>
              <a:rPr lang="ru-RU" sz="4000" b="1" dirty="0" smtClean="0">
                <a:solidFill>
                  <a:schemeClr val="tx2"/>
                </a:solidFill>
              </a:rPr>
              <a:t> </a:t>
            </a:r>
            <a:r>
              <a:rPr lang="ru-RU" sz="4000" b="1" dirty="0" smtClean="0">
                <a:solidFill>
                  <a:schemeClr val="tx2"/>
                </a:solidFill>
              </a:rPr>
              <a:t>                                 </a:t>
            </a:r>
            <a:r>
              <a:rPr lang="ru-RU" sz="4000" b="1" dirty="0" smtClean="0">
                <a:solidFill>
                  <a:schemeClr val="tx2"/>
                </a:solidFill>
              </a:rPr>
              <a:t>губернатор </a:t>
            </a:r>
            <a:r>
              <a:rPr lang="ru-RU" sz="4000" b="1" dirty="0" smtClean="0">
                <a:solidFill>
                  <a:schemeClr val="tx2"/>
                </a:solidFill>
              </a:rPr>
              <a:t>в 1904 г. </a:t>
            </a:r>
          </a:p>
          <a:p>
            <a:endParaRPr lang="ru-RU" dirty="0"/>
          </a:p>
        </p:txBody>
      </p:sp>
      <p:pic>
        <p:nvPicPr>
          <p:cNvPr id="9218" name="Picture 2" descr="http://t3.gstatic.com/images?q=tbn:ANd9GcRuaUZ2K2A93zq3vYQiFPzzwQ8IaUbgO4mvXXlr5qqpHN_xAsHoXQ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357158" y="1928803"/>
            <a:ext cx="3571900" cy="37862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Унтербергер</a:t>
            </a:r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Павел Федорович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 descr="unter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000108"/>
            <a:ext cx="4136161" cy="540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4643438" y="1714488"/>
            <a:ext cx="43577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Приамурский генерал-губернатор </a:t>
            </a:r>
          </a:p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в 1906-1911 г.г.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about_bott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53002"/>
            <a:ext cx="9144000" cy="18049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428604"/>
            <a:ext cx="92869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Хабаровский край </a:t>
            </a:r>
            <a:endParaRPr lang="ru-RU" sz="5400" b="1" i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54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 </a:t>
            </a:r>
            <a:r>
              <a:rPr lang="ru-RU" sz="5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октября 1938 г. при разделе Дальневосточного края с центром в г. Хабаровске.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Гондатти</a:t>
            </a:r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Николай Львович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 descr="gondat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928670"/>
            <a:ext cx="4136158" cy="540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4714876" y="1357298"/>
            <a:ext cx="41434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последний генерал –губернатор Приамурского края. Назначен на должность в 1911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ii5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857232"/>
            <a:ext cx="4140000" cy="568986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4357686" y="1071546"/>
            <a:ext cx="47863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Родился </a:t>
            </a:r>
            <a:r>
              <a:rPr lang="ru-RU" sz="4000" b="1" dirty="0">
                <a:solidFill>
                  <a:schemeClr val="tx2"/>
                </a:solidFill>
              </a:rPr>
              <a:t>16 апреля 1948 года в селе Сергеевка Анжеро-Судженского района Кемеровской области. </a:t>
            </a:r>
            <a:r>
              <a:rPr lang="ru-RU" sz="4000" b="1" dirty="0" smtClean="0">
                <a:solidFill>
                  <a:schemeClr val="tx2"/>
                </a:solidFill>
              </a:rPr>
              <a:t>Губернатор </a:t>
            </a:r>
            <a:r>
              <a:rPr lang="ru-RU" sz="4000" b="1" dirty="0" smtClean="0">
                <a:solidFill>
                  <a:schemeClr val="tx2"/>
                </a:solidFill>
              </a:rPr>
              <a:t>Хабаровского края с 2001 г.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Ишаев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Виктор Иванович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87868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Шпорт</a:t>
            </a:r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Вячеслав Иванович</a:t>
            </a:r>
            <a:endParaRPr lang="ru-RU" sz="4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1500174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Родился 16 июня 1954 года в Комсомольске-на-Амуре</a:t>
            </a:r>
            <a:r>
              <a:rPr lang="ru-RU" sz="4000" b="1" dirty="0" smtClean="0">
                <a:solidFill>
                  <a:schemeClr val="tx2"/>
                </a:solidFill>
              </a:rPr>
              <a:t>.</a:t>
            </a:r>
            <a:r>
              <a:rPr lang="ru-RU" sz="4000" dirty="0" smtClean="0"/>
              <a:t> </a:t>
            </a:r>
            <a:endParaRPr lang="ru-RU" sz="4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Губернатор </a:t>
            </a:r>
            <a:r>
              <a:rPr lang="ru-RU" sz="4000" b="1" dirty="0" smtClean="0">
                <a:solidFill>
                  <a:schemeClr val="tx2"/>
                </a:solidFill>
              </a:rPr>
              <a:t>Хабаровского края с 30 апреля 2009 года</a:t>
            </a:r>
          </a:p>
        </p:txBody>
      </p:sp>
      <p:pic>
        <p:nvPicPr>
          <p:cNvPr id="1028" name="Picture 4" descr="http://t0.gstatic.com/images?q=tbn:ANd9GcSdt-050dmcpdY8MpzGTYccuTbyAs_Y-sxuxOv_A2lOXi3PXDW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3429024" cy="32325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166843"/>
            <a:ext cx="8286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Символика</a:t>
            </a:r>
          </a:p>
          <a:p>
            <a:pPr algn="ctr"/>
            <a:r>
              <a:rPr lang="ru-RU" sz="9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Хабаровского края</a:t>
            </a:r>
            <a:endParaRPr lang="ru-RU" sz="9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l_khabkrai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071546"/>
            <a:ext cx="4726725" cy="31432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43504" y="1000108"/>
            <a:ext cx="40004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В 1997 году флаг края внесен в Государственный геральдический регистр под регистрационным номером 149. 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флага: </a:t>
            </a:r>
            <a:r>
              <a:rPr lang="ru-RU" sz="2400" b="1" dirty="0" smtClean="0">
                <a:solidFill>
                  <a:schemeClr val="tx2"/>
                </a:solidFill>
              </a:rPr>
              <a:t>флаг представляет собой прямоугольное полотнище, разделенное вилообразно на три части. Внутренний угол равнобедренного треугольника составляет 90 градусов.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Флаг края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4357694"/>
            <a:ext cx="4929222" cy="2062103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«Где раз поднят русский флаг, он уже спускаться не должен»</a:t>
            </a:r>
          </a:p>
          <a:p>
            <a:pPr algn="r"/>
            <a:r>
              <a:rPr lang="ru-RU" sz="2000" b="1" dirty="0" smtClean="0">
                <a:solidFill>
                  <a:schemeClr val="tx2"/>
                </a:solidFill>
              </a:rPr>
              <a:t>(Император Николай I , 1850 г.) 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_khabkrai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928670"/>
            <a:ext cx="4549772" cy="55507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Герб края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86314" y="785794"/>
            <a:ext cx="41433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Герб выполнен по классической геральдической формуле.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герба:</a:t>
            </a:r>
            <a:r>
              <a:rPr lang="ru-RU" sz="2400" b="1" dirty="0" smtClean="0">
                <a:solidFill>
                  <a:schemeClr val="tx2"/>
                </a:solidFill>
              </a:rPr>
              <a:t> в центре щита, серебра (белого) цвета, на почетном месте, изображена мощная естественная фигура устойчиво сидящего на задних лапах   черного цвета белогрудого медведя, который передними лапами бережно удерживает(прижимает к груди) исторический герб Хабаровска. 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_hk_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5262358" cy="5214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628" y="285728"/>
            <a:ext cx="41433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Полный (большой, парадный) </a:t>
            </a:r>
            <a:r>
              <a:rPr lang="ru-RU" sz="2800" b="1" dirty="0" smtClean="0">
                <a:solidFill>
                  <a:schemeClr val="tx2"/>
                </a:solidFill>
              </a:rPr>
              <a:t>– это герб Хабаровского края, который увенчан Царскою короной, по сторонам щита изображены золотом дубовые ветви с желудями, связанные (перевитые) </a:t>
            </a:r>
            <a:r>
              <a:rPr lang="ru-RU" sz="2800" b="1" dirty="0" err="1" smtClean="0">
                <a:solidFill>
                  <a:schemeClr val="tx2"/>
                </a:solidFill>
              </a:rPr>
              <a:t>Андреевскою</a:t>
            </a:r>
            <a:r>
              <a:rPr lang="ru-RU" sz="2800" b="1" dirty="0" smtClean="0">
                <a:solidFill>
                  <a:schemeClr val="tx2"/>
                </a:solidFill>
              </a:rPr>
              <a:t> (лазоревого цвета) лентою.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_f_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46" y="0"/>
            <a:ext cx="408595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43372" y="0"/>
            <a:ext cx="5000628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</a:rPr>
              <a:t>Территория Хабаровского края с составляет </a:t>
            </a:r>
            <a:endParaRPr lang="ru-RU" sz="32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3600" b="1" i="1" dirty="0">
                <a:solidFill>
                  <a:srgbClr val="C00000"/>
                </a:solidFill>
              </a:rPr>
              <a:t>787,6 тыс. кв. км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</a:rPr>
              <a:t>или </a:t>
            </a:r>
            <a:endParaRPr lang="ru-RU" sz="32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3600" b="1" i="1" dirty="0">
                <a:solidFill>
                  <a:srgbClr val="C00000"/>
                </a:solidFill>
              </a:rPr>
              <a:t>12,7 %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</a:rPr>
              <a:t>территории Дальневосточного федерального круга и </a:t>
            </a:r>
            <a:endParaRPr lang="ru-RU" sz="32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4,6 </a:t>
            </a:r>
            <a:r>
              <a:rPr lang="ru-RU" sz="3600" b="1" i="1" dirty="0">
                <a:solidFill>
                  <a:srgbClr val="C00000"/>
                </a:solidFill>
              </a:rPr>
              <a:t>%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</a:rPr>
              <a:t>территории России. </a:t>
            </a:r>
            <a:endParaRPr lang="ru-RU" sz="32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ru-RU" sz="32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Край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</a:rPr>
              <a:t>богат лесными, минеральными, рыбными и другими природными ресурсами. </a:t>
            </a:r>
          </a:p>
          <a:p>
            <a:pPr algn="ctr"/>
            <a:endParaRPr lang="ru-RU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_a_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71934" cy="68344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9058" y="285728"/>
            <a:ext cx="521494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Административно край разделен на </a:t>
            </a:r>
            <a:r>
              <a:rPr lang="ru-RU" sz="3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ru-RU" sz="3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районов</a:t>
            </a:r>
            <a:r>
              <a:rPr lang="ru-RU" sz="3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ctr"/>
            <a:endParaRPr lang="ru-RU" sz="3000" b="1" i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</a:t>
            </a:r>
            <a:r>
              <a:rPr lang="ru-RU" sz="3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крае </a:t>
            </a:r>
            <a:r>
              <a:rPr lang="ru-RU" sz="3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 городов</a:t>
            </a:r>
            <a:r>
              <a:rPr lang="ru-RU" sz="3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поселка городского типа</a:t>
            </a:r>
            <a:r>
              <a:rPr lang="ru-RU" sz="3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 </a:t>
            </a:r>
            <a:r>
              <a:rPr lang="ru-RU" sz="3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426 сельских населенных пунктов</a:t>
            </a:r>
            <a:r>
              <a:rPr lang="ru-RU" sz="3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3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Хабаровск </a:t>
            </a:r>
            <a:r>
              <a:rPr lang="ru-RU" sz="3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с мая 2000 получил статус столицы,  одновременно является и столицей Дальневосточного федерального округа. </a:t>
            </a:r>
            <a:endParaRPr lang="ru-RU" sz="3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дминистративно-территориальное деление Хабаровского кр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7307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000496" y="0"/>
            <a:ext cx="5143504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Амурский район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Аяно-Майский район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Бикинский район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Ванинский район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Верхнебуреинский район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Вяземский район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Комсомольский район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Нанайский район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Николаевский район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Охотский район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Район им.Лазо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Район им.Полины Осипенко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Советско-Гаванский район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Солнечный район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Тугуро-Чумиканский  район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Ульчский район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b="1" i="1" dirty="0" smtClean="0">
                <a:solidFill>
                  <a:schemeClr val="tx2"/>
                </a:solidFill>
              </a:rPr>
              <a:t>Хабаровский район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2714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Административно-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территориальное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устройство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/>
                </a:solidFill>
              </a:rPr>
              <a:t>По состоянию 01.01.2008 года численность населения края составила </a:t>
            </a: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1403700 человек</a:t>
            </a:r>
            <a:r>
              <a:rPr lang="ru-RU" sz="3600" b="1" i="1" dirty="0" smtClean="0">
                <a:solidFill>
                  <a:schemeClr val="tx2"/>
                </a:solidFill>
              </a:rPr>
              <a:t>, </a:t>
            </a:r>
          </a:p>
          <a:p>
            <a:pPr algn="ctr"/>
            <a:r>
              <a:rPr lang="ru-RU" sz="3600" b="1" i="1" dirty="0" smtClean="0">
                <a:solidFill>
                  <a:schemeClr val="tx2"/>
                </a:solidFill>
              </a:rPr>
              <a:t>в том числе и малочисленные народы Севера. </a:t>
            </a:r>
          </a:p>
          <a:p>
            <a:pPr algn="ctr"/>
            <a:r>
              <a:rPr lang="ru-RU" sz="3600" b="1" i="1" dirty="0" smtClean="0">
                <a:solidFill>
                  <a:schemeClr val="tx2"/>
                </a:solidFill>
              </a:rPr>
              <a:t>Доля городского населения составляла </a:t>
            </a:r>
            <a:r>
              <a:rPr lang="ru-RU" sz="3600" b="1" i="1" dirty="0" smtClean="0">
                <a:solidFill>
                  <a:srgbClr val="C00000"/>
                </a:solidFill>
              </a:rPr>
              <a:t>80,4 %, </a:t>
            </a:r>
            <a:r>
              <a:rPr lang="ru-RU" sz="3600" b="1" i="1" dirty="0" smtClean="0">
                <a:solidFill>
                  <a:schemeClr val="tx2"/>
                </a:solidFill>
              </a:rPr>
              <a:t>сельского — </a:t>
            </a:r>
            <a:r>
              <a:rPr lang="ru-RU" sz="3600" b="1" i="1" dirty="0" smtClean="0">
                <a:solidFill>
                  <a:srgbClr val="C00000"/>
                </a:solidFill>
              </a:rPr>
              <a:t>19,6 %.</a:t>
            </a:r>
          </a:p>
          <a:p>
            <a:pPr algn="ctr"/>
            <a:r>
              <a:rPr lang="ru-RU" sz="3600" b="1" i="1" dirty="0" smtClean="0">
                <a:solidFill>
                  <a:schemeClr val="tx2"/>
                </a:solidFill>
              </a:rPr>
              <a:t>В среднем на один квадратный километр проживают </a:t>
            </a:r>
            <a:r>
              <a:rPr lang="ru-RU" sz="3600" b="1" i="1" dirty="0" smtClean="0">
                <a:solidFill>
                  <a:srgbClr val="C00000"/>
                </a:solidFill>
              </a:rPr>
              <a:t>1,8 человека</a:t>
            </a:r>
            <a:r>
              <a:rPr lang="ru-RU" sz="3600" b="1" i="1" dirty="0" smtClean="0">
                <a:solidFill>
                  <a:schemeClr val="tx2"/>
                </a:solidFill>
              </a:rPr>
              <a:t>. </a:t>
            </a:r>
          </a:p>
          <a:p>
            <a:pPr algn="ctr"/>
            <a:r>
              <a:rPr lang="ru-RU" sz="3600" b="1" i="1" dirty="0" smtClean="0">
                <a:solidFill>
                  <a:schemeClr val="tx2"/>
                </a:solidFill>
              </a:rPr>
              <a:t>Средний возраст жителей края - </a:t>
            </a:r>
            <a:r>
              <a:rPr lang="ru-RU" sz="3600" b="1" i="1" dirty="0" smtClean="0">
                <a:solidFill>
                  <a:srgbClr val="C00000"/>
                </a:solidFill>
              </a:rPr>
              <a:t>36,74 лет</a:t>
            </a:r>
            <a:r>
              <a:rPr lang="ru-RU" sz="3600" b="1" i="1" dirty="0" smtClean="0">
                <a:solidFill>
                  <a:schemeClr val="tx2"/>
                </a:solidFill>
              </a:rPr>
              <a:t>. </a:t>
            </a:r>
            <a:endParaRPr lang="ru-RU" sz="36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286388"/>
            <a:ext cx="55721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Национальный состав населения</a:t>
            </a:r>
            <a:endParaRPr lang="ru-RU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-5417"/>
            <a:ext cx="828677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</a:rPr>
              <a:t>А также: 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2 718 </a:t>
            </a:r>
            <a:r>
              <a:rPr lang="ru-RU" sz="4400" b="1" dirty="0" smtClean="0">
                <a:solidFill>
                  <a:schemeClr val="tx2"/>
                </a:solidFill>
              </a:rPr>
              <a:t>—</a:t>
            </a:r>
            <a:r>
              <a:rPr lang="ru-RU" sz="4400" b="1" dirty="0" err="1" smtClean="0">
                <a:solidFill>
                  <a:schemeClr val="tx2"/>
                </a:solidFill>
              </a:rPr>
              <a:t>ульчи</a:t>
            </a:r>
            <a:r>
              <a:rPr lang="ru-RU" sz="4400" b="1" dirty="0" smtClean="0">
                <a:solidFill>
                  <a:schemeClr val="tx2"/>
                </a:solidFill>
              </a:rPr>
              <a:t>, 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2 452 </a:t>
            </a:r>
            <a:r>
              <a:rPr lang="ru-RU" sz="4400" b="1" dirty="0" smtClean="0">
                <a:solidFill>
                  <a:schemeClr val="tx2"/>
                </a:solidFill>
              </a:rPr>
              <a:t>— нивхи, 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1 454 </a:t>
            </a:r>
            <a:r>
              <a:rPr lang="ru-RU" sz="4400" b="1" dirty="0" smtClean="0">
                <a:solidFill>
                  <a:schemeClr val="tx2"/>
                </a:solidFill>
              </a:rPr>
              <a:t>— якуты; 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1 272 </a:t>
            </a:r>
            <a:r>
              <a:rPr lang="ru-RU" sz="4400" b="1" dirty="0" smtClean="0">
                <a:solidFill>
                  <a:schemeClr val="tx2"/>
                </a:solidFill>
              </a:rPr>
              <a:t>— эвены,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613</a:t>
            </a:r>
            <a:r>
              <a:rPr lang="ru-RU" sz="4400" b="1" dirty="0" smtClean="0">
                <a:solidFill>
                  <a:schemeClr val="tx2"/>
                </a:solidFill>
              </a:rPr>
              <a:t> — удэгейцы, 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505</a:t>
            </a:r>
            <a:r>
              <a:rPr lang="ru-RU" sz="4400" b="1" dirty="0" smtClean="0">
                <a:solidFill>
                  <a:schemeClr val="tx2"/>
                </a:solidFill>
              </a:rPr>
              <a:t> — </a:t>
            </a:r>
            <a:r>
              <a:rPr lang="ru-RU" sz="4400" b="1" dirty="0" err="1" smtClean="0">
                <a:solidFill>
                  <a:schemeClr val="tx2"/>
                </a:solidFill>
              </a:rPr>
              <a:t>Негидальцы</a:t>
            </a:r>
            <a:r>
              <a:rPr lang="ru-RU" sz="4400" b="1" dirty="0" smtClean="0">
                <a:solidFill>
                  <a:schemeClr val="tx2"/>
                </a:solidFill>
              </a:rPr>
              <a:t>, 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426</a:t>
            </a:r>
            <a:r>
              <a:rPr lang="ru-RU" sz="4400" b="1" dirty="0" smtClean="0">
                <a:solidFill>
                  <a:schemeClr val="tx2"/>
                </a:solidFill>
              </a:rPr>
              <a:t> — Орочи </a:t>
            </a:r>
          </a:p>
          <a:p>
            <a:r>
              <a:rPr lang="ru-RU" sz="4400" b="1" dirty="0" smtClean="0">
                <a:solidFill>
                  <a:schemeClr val="tx2"/>
                </a:solidFill>
              </a:rPr>
              <a:t>и ещё несколько народностей Севера и Дальнего Востока.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7686" y="142852"/>
            <a:ext cx="478631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Хабаровский край обладает мощным естественным лесным потенциалом. Площадь лесного фонда края по данным последнего государственного учёта на 01.01.2008 г. составляет 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73,7 </a:t>
            </a:r>
            <a:r>
              <a:rPr lang="ru-RU" sz="3200" b="1" i="1" dirty="0">
                <a:solidFill>
                  <a:srgbClr val="C00000"/>
                </a:solidFill>
              </a:rPr>
              <a:t>млн. гектаров </a:t>
            </a:r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93,5 % территории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края).   </a:t>
            </a:r>
          </a:p>
          <a:p>
            <a:pPr algn="ctr"/>
            <a:endParaRPr lang="ru-RU" sz="24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Из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них свыше 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20 </a:t>
            </a:r>
            <a:r>
              <a:rPr lang="ru-RU" sz="3200" b="1" i="1" dirty="0">
                <a:solidFill>
                  <a:srgbClr val="C00000"/>
                </a:solidFill>
              </a:rPr>
              <a:t>млн. </a:t>
            </a:r>
            <a:r>
              <a:rPr lang="ru-RU" sz="3200" b="1" i="1" dirty="0" smtClean="0">
                <a:solidFill>
                  <a:srgbClr val="C00000"/>
                </a:solidFill>
              </a:rPr>
              <a:t>гектаров </a:t>
            </a:r>
          </a:p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40,2%) лесов, в которых возможна заготовка древесины. 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4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Лесистость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территории края– </a:t>
            </a:r>
            <a:r>
              <a:rPr lang="ru-RU" sz="3200" b="1" i="1" dirty="0">
                <a:solidFill>
                  <a:srgbClr val="C00000"/>
                </a:solidFill>
              </a:rPr>
              <a:t>66,2 %. </a:t>
            </a:r>
          </a:p>
        </p:txBody>
      </p:sp>
      <p:pic>
        <p:nvPicPr>
          <p:cNvPr id="1026" name="Picture 2" descr="G:\Новая папка\images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88300" cy="3071810"/>
          </a:xfrm>
          <a:prstGeom prst="rect">
            <a:avLst/>
          </a:prstGeom>
          <a:noFill/>
        </p:spPr>
      </p:pic>
      <p:pic>
        <p:nvPicPr>
          <p:cNvPr id="1027" name="Picture 3" descr="G:\Новая папка\images\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43314"/>
            <a:ext cx="435856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506</Words>
  <Application>Microsoft Office PowerPoint</Application>
  <PresentationFormat>Экран (4:3)</PresentationFormat>
  <Paragraphs>103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RuVaReZ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PUTNIK OS</dc:creator>
  <cp:lastModifiedBy>Win 7</cp:lastModifiedBy>
  <cp:revision>20</cp:revision>
  <dcterms:created xsi:type="dcterms:W3CDTF">2008-08-26T10:09:38Z</dcterms:created>
  <dcterms:modified xsi:type="dcterms:W3CDTF">2011-10-17T09:12:28Z</dcterms:modified>
</cp:coreProperties>
</file>