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FD5B8B-C09E-4B73-A226-E5468CAF7C2A}" type="datetime9">
              <a:rPr lang="ru-RU"/>
              <a:pPr>
                <a:defRPr/>
              </a:pPr>
              <a:t>25.06.2014 15:55:08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420A3-C89D-4D90-BF05-B0C74943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1CE9DA-D71C-4F90-98ED-B81961646B47}" type="datetime9">
              <a:rPr lang="ru-RU"/>
              <a:pPr>
                <a:defRPr/>
              </a:pPr>
              <a:t>25.06.2014 15:55:04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6443FA-DAEB-4DDE-ABF0-5A21CD6F9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8FBE0-7CC9-46EF-8FFE-3763E7470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6D37-D24F-4A2F-871E-95E80242014C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1889-89CF-4506-B2CF-0AF2EEE6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B81-F064-495F-B8E2-EBFA2B3280AC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E536-D145-43FA-91A7-6156D7DD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7F97-9B15-4FE7-812A-6A2E96D5FC04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F448-272F-4F4A-B114-412164CD9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63E1-1EC2-4456-8956-B3C72AEB5C45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FCB3-648C-44D9-872F-C368CFE2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7127-05B7-4E92-B6DC-003D6C85E10C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5F37-EA73-47FD-B4EC-9CECE897F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D59C-8D41-4305-8FA4-3424C823CE37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867D-2162-45C2-BDA7-3315FCCDA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4C4E-1BD2-407A-AE41-F45D20432205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C987-F978-4BFF-B17F-952DAB18D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33C0-E4D0-4241-9AA8-81AE2D107261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8B8F-25B0-4FA6-9A7B-60AF7E67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6CF0-6BCF-48AC-8567-E62C8312706D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59D5-2E7C-417D-9052-BDD180E67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046A-F647-4C26-A22B-0AEFBA679A95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B98E-69E6-4488-A015-5D3F14C9E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E394-2401-4C0E-9241-D5DAED80C1D4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8C28-90D0-444D-A806-A8C16A293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0AE85-270F-4E07-BAED-492DBAB49A6C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69E0BE-BEBD-4497-A7DC-1E913BBD2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gorod.ru/cheljab_obl/zlatoust/" TargetMode="External"/><Relationship Id="rId2" Type="http://schemas.openxmlformats.org/officeDocument/2006/relationships/hyperlink" Target="http://www.zlatoust.ru/a/z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zh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785927"/>
            <a:ext cx="7772400" cy="2286016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П.П.Бажов</a:t>
            </a:r>
            <a:br>
              <a:rPr lang="ru-RU" sz="3200" b="1" dirty="0" smtClean="0"/>
            </a:br>
            <a:r>
              <a:rPr lang="ru-RU" sz="3200" b="1" dirty="0" smtClean="0"/>
              <a:t>Художественные особенности</a:t>
            </a:r>
            <a:br>
              <a:rPr lang="ru-RU" sz="3200" b="1" dirty="0" smtClean="0"/>
            </a:br>
            <a:r>
              <a:rPr lang="ru-RU" sz="3200" b="1" dirty="0" smtClean="0"/>
              <a:t>сказа «Иванко </a:t>
            </a:r>
            <a:r>
              <a:rPr lang="ru-RU" sz="3200" b="1" dirty="0" err="1" smtClean="0"/>
              <a:t>Крылатко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(материалы к уроку)</a:t>
            </a:r>
            <a:br>
              <a:rPr lang="ru-RU" sz="3200" b="1" dirty="0" smtClean="0"/>
            </a:br>
            <a:r>
              <a:rPr lang="ru-RU" sz="3200" b="1" dirty="0" smtClean="0"/>
              <a:t>5 класс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5286388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учитель МАОУ СОШ №8</a:t>
            </a:r>
          </a:p>
          <a:p>
            <a:pPr algn="r"/>
            <a:r>
              <a:rPr lang="ru-RU" b="1" dirty="0" err="1" smtClean="0"/>
              <a:t>Алашова</a:t>
            </a:r>
            <a:r>
              <a:rPr lang="ru-RU" b="1" dirty="0" smtClean="0"/>
              <a:t> Т.В.</a:t>
            </a:r>
            <a:endParaRPr lang="en-US" b="1" dirty="0" smtClean="0"/>
          </a:p>
          <a:p>
            <a:pPr algn="r"/>
            <a:r>
              <a:rPr lang="ru-RU" b="1" dirty="0" smtClean="0"/>
              <a:t>г.Златоуст, Челябинская область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3667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4" y="1428736"/>
          <a:ext cx="3857651" cy="3990522"/>
        </p:xfrm>
        <a:graphic>
          <a:graphicData uri="http://schemas.openxmlformats.org/drawingml/2006/table">
            <a:tbl>
              <a:tblPr/>
              <a:tblGrid>
                <a:gridCol w="3857651"/>
              </a:tblGrid>
              <a:tr h="482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Слова, связанные с трудом </a:t>
                      </a:r>
                      <a:r>
                        <a:rPr lang="ru-R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златоустовских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рабочих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Рисовка и насечка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Позолоту наводить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Булат варить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Жалованное оружие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Позолота без пятна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Металл в синь да в серебро разделывать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Чатинки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загладил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143404" cy="272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286124"/>
            <a:ext cx="3988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429000"/>
            <a:ext cx="38911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28604"/>
            <a:ext cx="4000528" cy="270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785794"/>
            <a:ext cx="428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Используемые ресурсы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http://www.zlatoust.ru/a/ze/</a:t>
            </a:r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73581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http://www.mojgorod.ru/cheljab_obl/zlatoust/</a:t>
            </a:r>
            <a:endParaRPr lang="ru-RU" sz="2000" dirty="0" smtClean="0"/>
          </a:p>
          <a:p>
            <a:r>
              <a:rPr lang="ru-RU" sz="2000" dirty="0" smtClean="0"/>
              <a:t>В.И.Даль «Словарь живого великорусского языка»</a:t>
            </a:r>
          </a:p>
          <a:p>
            <a:r>
              <a:rPr lang="ru-RU" sz="2000" dirty="0" smtClean="0"/>
              <a:t>«Мастера изумрудного края». Уральские сказы и легенды</a:t>
            </a:r>
          </a:p>
          <a:p>
            <a:r>
              <a:rPr lang="ru-RU" sz="2000" dirty="0" smtClean="0"/>
              <a:t>В.П.Бирюков «Урал в его живом слове»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71810"/>
            <a:ext cx="5115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4"/>
              </a:rPr>
              <a:t>http://www.bazhov.ru/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9D72A-BC7B-47FD-A258-F45E2BC42202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3898076" cy="350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29125" y="714356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У Бажова о Златоусте как заводе, о его мастерах и прославленной первой в России булатной стали говорилось очень часто. Так часто, что, мне кажется, Златоуст был у писателя городом-фаворитом, в числе немногих после родных городов Сысерти и Полевского.</a:t>
            </a:r>
          </a:p>
          <a:p>
            <a:pPr algn="r"/>
            <a:r>
              <a:rPr lang="ru-RU" dirty="0" smtClean="0"/>
              <a:t>Е.Пермяк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5" y="3357562"/>
            <a:ext cx="2015503" cy="261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457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928670"/>
            <a:ext cx="45720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Павел </a:t>
            </a:r>
            <a:r>
              <a:rPr lang="ru-RU" sz="2800" b="1" dirty="0"/>
              <a:t>П</a:t>
            </a:r>
            <a:r>
              <a:rPr lang="ru-RU" sz="2800" b="1" dirty="0" smtClean="0"/>
              <a:t>етрович Бажов</a:t>
            </a:r>
          </a:p>
          <a:p>
            <a:pPr algn="ctr"/>
            <a:r>
              <a:rPr lang="ru-RU" sz="2800" b="1" dirty="0" smtClean="0"/>
              <a:t>(1879-1950)</a:t>
            </a:r>
          </a:p>
          <a:p>
            <a:pPr algn="just"/>
            <a:r>
              <a:rPr lang="ru-RU" sz="2400" dirty="0" smtClean="0"/>
              <a:t>Неоднократно бывал в Златоусте в предвоенные годы, на </a:t>
            </a:r>
            <a:r>
              <a:rPr lang="ru-RU" sz="2400" dirty="0" err="1" smtClean="0"/>
              <a:t>златоустовские</a:t>
            </a:r>
            <a:r>
              <a:rPr lang="ru-RU" sz="2400" dirty="0" smtClean="0"/>
              <a:t> темы им написано пять сказов:</a:t>
            </a:r>
          </a:p>
          <a:p>
            <a:pPr algn="just"/>
            <a:r>
              <a:rPr lang="ru-RU" sz="2400" dirty="0" smtClean="0"/>
              <a:t>«</a:t>
            </a:r>
            <a:r>
              <a:rPr lang="ru-RU" sz="2400" dirty="0" err="1" smtClean="0"/>
              <a:t>Иван-Крылатко</a:t>
            </a:r>
            <a:r>
              <a:rPr lang="ru-RU" sz="2400" dirty="0" smtClean="0"/>
              <a:t>» (1942)</a:t>
            </a:r>
          </a:p>
          <a:p>
            <a:pPr algn="just"/>
            <a:r>
              <a:rPr lang="ru-RU" sz="2400" dirty="0" smtClean="0"/>
              <a:t>«</a:t>
            </a:r>
            <a:r>
              <a:rPr lang="ru-RU" sz="2400" dirty="0" err="1" smtClean="0"/>
              <a:t>Веселухин</a:t>
            </a:r>
            <a:r>
              <a:rPr lang="ru-RU" sz="2400" dirty="0" smtClean="0"/>
              <a:t> ложок» (1943)</a:t>
            </a:r>
          </a:p>
          <a:p>
            <a:pPr algn="just"/>
            <a:r>
              <a:rPr lang="ru-RU" sz="2400" dirty="0" smtClean="0"/>
              <a:t>«Коренная тайность» (1945)</a:t>
            </a:r>
          </a:p>
          <a:p>
            <a:pPr algn="just"/>
            <a:r>
              <a:rPr lang="ru-RU" sz="2400" dirty="0" smtClean="0"/>
              <a:t>«Алмазная спичка» (1945)</a:t>
            </a:r>
          </a:p>
          <a:p>
            <a:pPr algn="just"/>
            <a:r>
              <a:rPr lang="ru-RU" sz="2400" dirty="0" smtClean="0"/>
              <a:t>«Старых гор </a:t>
            </a:r>
            <a:r>
              <a:rPr lang="ru-RU" sz="2400" dirty="0" err="1" smtClean="0"/>
              <a:t>подаренье</a:t>
            </a:r>
            <a:r>
              <a:rPr lang="ru-RU" sz="2400" dirty="0" smtClean="0"/>
              <a:t>» (1946)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43219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7562"/>
            <a:ext cx="4333872" cy="288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400050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</a:t>
            </a:r>
            <a:r>
              <a:rPr lang="ru-RU" sz="2000" b="1" dirty="0" smtClean="0"/>
              <a:t>. Екатеринбург</a:t>
            </a:r>
          </a:p>
          <a:p>
            <a:pPr algn="ctr"/>
            <a:r>
              <a:rPr lang="ru-RU" sz="2000" b="1" dirty="0" smtClean="0"/>
              <a:t>Дом-музей П.П.Бажова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1643050"/>
            <a:ext cx="362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</a:t>
            </a:r>
            <a:r>
              <a:rPr lang="ru-RU" sz="2000" b="1" dirty="0" smtClean="0"/>
              <a:t>. Сысерть</a:t>
            </a:r>
          </a:p>
          <a:p>
            <a:pPr algn="ctr"/>
            <a:r>
              <a:rPr lang="ru-RU" sz="2000" b="1" dirty="0" smtClean="0"/>
              <a:t>Памятник П.П.Бажову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5" y="642918"/>
            <a:ext cx="38144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785794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	</a:t>
            </a:r>
            <a:r>
              <a:rPr lang="ru-RU" sz="2000" dirty="0" smtClean="0"/>
              <a:t>В 1815 году в молодом городе Златоуст на Южном Урале Высочайшим Указом была основана оружейная фабрика. Именно это событие положило начало зарождению одного из основных центров по производству холодного украшенного оружия в России. 	Здесь, в Уральских горах, было создано производство холодного оружия, не уступающее лучшим европейским оружейным заведениям Германии в городах </a:t>
            </a:r>
            <a:r>
              <a:rPr lang="ru-RU" sz="2000" dirty="0" err="1" smtClean="0"/>
              <a:t>Пессау</a:t>
            </a:r>
            <a:r>
              <a:rPr lang="ru-RU" sz="2000" dirty="0" smtClean="0"/>
              <a:t> и Золинген.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45087"/>
            <a:ext cx="3857652" cy="26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28932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714356"/>
            <a:ext cx="5715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Иван Николаевич Бушуев </a:t>
            </a:r>
          </a:p>
          <a:p>
            <a:pPr algn="just"/>
            <a:r>
              <a:rPr lang="ru-RU" dirty="0" smtClean="0"/>
              <a:t>	Родился в семье известного в то время на Урале художника-самородка Николая Никитовича Бушуева.</a:t>
            </a:r>
          </a:p>
          <a:p>
            <a:pPr algn="just"/>
            <a:r>
              <a:rPr lang="ru-RU" dirty="0" smtClean="0"/>
              <a:t>	С 1815 года начал работать в заводской </a:t>
            </a:r>
            <a:r>
              <a:rPr lang="ru-RU" dirty="0" err="1" smtClean="0"/>
              <a:t>чертежне</a:t>
            </a:r>
            <a:r>
              <a:rPr lang="ru-RU" dirty="0" smtClean="0"/>
              <a:t>, где прошел хорошую выучку для</a:t>
            </a:r>
          </a:p>
          <a:p>
            <a:pPr algn="just"/>
            <a:r>
              <a:rPr lang="ru-RU" dirty="0" smtClean="0"/>
              <a:t>художника. </a:t>
            </a:r>
          </a:p>
          <a:p>
            <a:pPr algn="just"/>
            <a:r>
              <a:rPr lang="ru-RU" dirty="0" smtClean="0"/>
              <a:t>	В декабре 1817 года был принят в обучение к немецким художникам-оружейникам </a:t>
            </a:r>
            <a:r>
              <a:rPr lang="ru-RU" dirty="0" err="1" smtClean="0"/>
              <a:t>Шафам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За очень короткий срок овладел мастерством выковки оружия и стал специалистом высокого класса по  украшению холодного оружия.</a:t>
            </a:r>
          </a:p>
          <a:p>
            <a:pPr algn="just"/>
            <a:r>
              <a:rPr lang="ru-RU" dirty="0" smtClean="0"/>
              <a:t>Усовершенствовал технику золочения «через» огонь, добился более прочного и надежного соединения  </a:t>
            </a:r>
            <a:r>
              <a:rPr lang="ru-RU" dirty="0"/>
              <a:t>з</a:t>
            </a:r>
            <a:r>
              <a:rPr lang="ru-RU" dirty="0" smtClean="0"/>
              <a:t>олота со сталью. По праву считается создателем </a:t>
            </a:r>
            <a:r>
              <a:rPr lang="ru-RU" dirty="0" err="1" smtClean="0"/>
              <a:t>златоустовской</a:t>
            </a:r>
            <a:r>
              <a:rPr lang="ru-RU" dirty="0"/>
              <a:t> г</a:t>
            </a:r>
            <a:r>
              <a:rPr lang="ru-RU" dirty="0" smtClean="0"/>
              <a:t>равюры на стали.</a:t>
            </a:r>
          </a:p>
          <a:p>
            <a:pPr algn="just"/>
            <a:r>
              <a:rPr lang="ru-RU" dirty="0" smtClean="0"/>
              <a:t>	И.Н.Бушуев придумал знаменитого крылатого конька, который теперь стал гербом Златоуста.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785794"/>
            <a:ext cx="4286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smtClean="0"/>
              <a:t>В отличие от </a:t>
            </a:r>
            <a:r>
              <a:rPr lang="ru-RU" sz="2000" dirty="0" err="1" smtClean="0"/>
              <a:t>Шафов</a:t>
            </a:r>
            <a:r>
              <a:rPr lang="ru-RU" sz="2000" dirty="0" smtClean="0"/>
              <a:t>, которые гравировали небольшую поверхность клинка, И. Бушуев стал использовать всю плоскость для нанесения сложной и насыщенной орнаментальной композиции. 	Позже Бушуев и его товарищи ввели в арсенал украшений сложные сюжетные композиции, миниатюры на темы русской истории. Бушуев нашел ту грань, которая позволяет считать его работы шедеврами. 	Горожане назвали его </a:t>
            </a:r>
            <a:r>
              <a:rPr lang="ru-RU" sz="2000" b="1" dirty="0" err="1" smtClean="0"/>
              <a:t>Иванко-Крылатко</a:t>
            </a:r>
            <a:r>
              <a:rPr lang="ru-RU" sz="2000" b="1" dirty="0" smtClean="0"/>
              <a:t> </a:t>
            </a:r>
            <a:r>
              <a:rPr lang="ru-RU" sz="2000" dirty="0" smtClean="0"/>
              <a:t>за легкость и изящество украшения стальных изделий.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312583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9144000" cy="6070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0"/>
                <a:gridCol w="4419600"/>
              </a:tblGrid>
              <a:tr h="3558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Сказка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Сказ</a:t>
                      </a:r>
                      <a:endParaRPr lang="ru-RU" sz="1800" b="1" dirty="0"/>
                    </a:p>
                  </a:txBody>
                  <a:tcPr/>
                </a:tc>
              </a:tr>
              <a:tr h="1037976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Эпический жанр фольклора, занимательный устный рассказ о необыкновенных, вымышленных событиях, приключениях.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Жанр эпоса, опирающийся на народные предания и легенды и сочетающий в себе точные зарисовки народного быта и нравов со сказочно-фантастическим миром фольклора.</a:t>
                      </a:r>
                      <a:endParaRPr lang="ru-RU" sz="1600" dirty="0"/>
                    </a:p>
                  </a:txBody>
                  <a:tcPr/>
                </a:tc>
              </a:tr>
              <a:tr h="127522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сказках всегда изображается противостояние добра и зла, их герои жестко делятся на положительных и отрицательных; положительные герои всегда являются воплощением народных представлений о морали, добре, справедливости.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сказе нет явного противопоставления добра и зла, героям сказа могут быть присущи одновременно как положительные, так и отрицательные черты.</a:t>
                      </a:r>
                      <a:endParaRPr lang="ru-RU" sz="1600" dirty="0"/>
                    </a:p>
                  </a:txBody>
                  <a:tcPr/>
                </a:tc>
              </a:tr>
              <a:tr h="127522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Сказки существуют в устной форме, не имеют автора, поэтому текст может иметь несколько вариантов.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Повествование в сказе ведется от лица рассказчика, сохраняются особенности его речи. Сказ, как правило, имеет одного автора и является стилизацией народных легенд и преданий.</a:t>
                      </a:r>
                      <a:endParaRPr lang="ru-RU" sz="1600" dirty="0"/>
                    </a:p>
                  </a:txBody>
                  <a:tcPr/>
                </a:tc>
              </a:tr>
              <a:tr h="563472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действия в сказке указывается неопределенно: «В некотором царстве…»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сказе нет жесткого композиционного канона</a:t>
                      </a:r>
                      <a:endParaRPr lang="ru-RU" sz="1600" dirty="0"/>
                    </a:p>
                  </a:txBody>
                  <a:tcPr/>
                </a:tc>
              </a:tr>
              <a:tr h="563472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сказке используются устойчивые композиционные приемы.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действия в сказе часто включает в себя реальные географические названия</a:t>
                      </a:r>
                      <a:endParaRPr lang="ru-RU" sz="1600" dirty="0"/>
                    </a:p>
                  </a:txBody>
                  <a:tcPr/>
                </a:tc>
              </a:tr>
              <a:tr h="8581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Финал сказки практически всегда счастливый, добро побеждает зло.</a:t>
                      </a:r>
                      <a:endParaRPr lang="ru-RU" sz="16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Финал сказа часто изображает смерть положительного героя, добро не всегда торжествует.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96CF0-6BCF-48AC-8567-E62C8312706D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859D5-2E7C-417D-9052-BDD180E67F2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42917"/>
          <a:ext cx="8072494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247"/>
                <a:gridCol w="4036247"/>
              </a:tblGrid>
              <a:tr h="62971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Уральские диалектные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 и словоформы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Соответствия диалектных слов в литературном языке</a:t>
                      </a:r>
                      <a:endParaRPr lang="ru-RU" dirty="0"/>
                    </a:p>
                  </a:txBody>
                  <a:tcPr/>
                </a:tc>
              </a:tr>
              <a:tr h="629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сдавна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сплетка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пущена…»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Давно сплетня пущена</a:t>
                      </a:r>
                      <a:endParaRPr lang="ru-RU" dirty="0"/>
                    </a:p>
                  </a:txBody>
                  <a:tcPr/>
                </a:tc>
              </a:tr>
              <a:tr h="629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 немцы долго тут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толкошились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жили</a:t>
                      </a:r>
                      <a:endParaRPr lang="ru-RU" dirty="0"/>
                    </a:p>
                  </a:txBody>
                  <a:tcPr/>
                </a:tc>
              </a:tr>
              <a:tr h="62971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«…нашим и без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навознОго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немца было у кого поучиться»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приезжего немца</a:t>
                      </a:r>
                      <a:endParaRPr lang="ru-RU" dirty="0"/>
                    </a:p>
                  </a:txBody>
                  <a:tcPr/>
                </a:tc>
              </a:tr>
              <a:tr h="170922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«…шибко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здыморыльничал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на все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фуйкал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Здымать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нять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здынуть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что, вост. вздымать, подымать.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Здынка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наговоры, вздорные речи, ложные вести, выдумка.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Фуйкать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Постоянно говорить «фуй».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зазанавался</a:t>
                      </a:r>
                      <a:endParaRPr lang="ru-RU" dirty="0"/>
                    </a:p>
                  </a:txBody>
                  <a:tcPr/>
                </a:tc>
              </a:tr>
              <a:tr h="62971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«…а с немцами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разаркался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свое дело завел»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Аркать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Громко говорить, кричать, бранить, ругать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Диалектизмы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слова, употребляемые только жителями той или иной местности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Диалектизмы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слова, употребляемые только жителями той или иной местности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Диалектизмы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слова, употребляемые только жителями той или иной местности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3" y="5786454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Диалектизмы </a:t>
            </a:r>
            <a:r>
              <a:rPr lang="ru-RU" dirty="0" smtClean="0"/>
              <a:t>– это слова, употребляемые жителями той или иной местности.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180</TotalTime>
  <Words>521</Words>
  <Application>Microsoft Office PowerPoint</Application>
  <PresentationFormat>Экран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Литература 1</vt:lpstr>
      <vt:lpstr>   П.П.Бажов Художественные особенности сказа «Иванко Крылатко» (материалы к уроку) 5 класс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Курс «Я - златоустовец»  П.П.Бажов Художественные особенности сказа «Иван-Крылатко» (материалы к уроку) 5 класс   </dc:title>
  <dc:creator>Admin</dc:creator>
  <dc:description>http://aida.ucoz.ru</dc:description>
  <cp:lastModifiedBy>Admin</cp:lastModifiedBy>
  <cp:revision>22</cp:revision>
  <dcterms:created xsi:type="dcterms:W3CDTF">2013-02-27T13:49:16Z</dcterms:created>
  <dcterms:modified xsi:type="dcterms:W3CDTF">2014-06-25T11:55:29Z</dcterms:modified>
  <cp:category>шаблоны к Powerpoint</cp:category>
</cp:coreProperties>
</file>