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7" r:id="rId2"/>
    <p:sldId id="375" r:id="rId3"/>
    <p:sldId id="376" r:id="rId4"/>
    <p:sldId id="387" r:id="rId5"/>
    <p:sldId id="384" r:id="rId6"/>
    <p:sldId id="366" r:id="rId7"/>
    <p:sldId id="386" r:id="rId8"/>
    <p:sldId id="391" r:id="rId9"/>
    <p:sldId id="284" r:id="rId10"/>
    <p:sldId id="390" r:id="rId11"/>
    <p:sldId id="394" r:id="rId12"/>
    <p:sldId id="383" r:id="rId13"/>
    <p:sldId id="291" r:id="rId14"/>
    <p:sldId id="314" r:id="rId15"/>
    <p:sldId id="393" r:id="rId16"/>
    <p:sldId id="388" r:id="rId17"/>
    <p:sldId id="392" r:id="rId18"/>
    <p:sldId id="356" r:id="rId19"/>
    <p:sldId id="358" r:id="rId20"/>
    <p:sldId id="257"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00"/>
    <a:srgbClr val="FF0000"/>
    <a:srgbClr val="FFFF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75" d="100"/>
          <a:sy n="75" d="100"/>
        </p:scale>
        <p:origin x="-1236" y="120"/>
      </p:cViewPr>
      <p:guideLst>
        <p:guide orient="horz" pos="2160"/>
        <p:guide pos="2880"/>
      </p:guideLst>
    </p:cSldViewPr>
  </p:slideViewPr>
  <p:outlineViewPr>
    <p:cViewPr>
      <p:scale>
        <a:sx n="33" d="100"/>
        <a:sy n="33" d="100"/>
      </p:scale>
      <p:origin x="0" y="59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2768822-6A27-4C07-BB44-223EA4D7FE69}" type="datetimeFigureOut">
              <a:rPr lang="ru-RU"/>
              <a:pPr>
                <a:defRPr/>
              </a:pPr>
              <a:t>09.07.2014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661DB68-F856-4BCF-A528-8D086EA05CA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327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E0D48F-BD0B-4AE0-A34C-8DAD0A130AF2}" type="slidenum">
              <a:rPr lang="ru-RU" smtClean="0"/>
              <a:pPr/>
              <a:t>7</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fld id="{7BB9BF91-A226-46B8-95D4-36A24797A997}" type="datetimeFigureOut">
              <a:rPr lang="ru-RU"/>
              <a:pPr>
                <a:defRPr/>
              </a:pPr>
              <a:t>09.07.2014</a:t>
            </a:fld>
            <a:endParaRPr lang="ru-RU"/>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pPr>
              <a:defRPr/>
            </a:pPr>
            <a:fld id="{E796B5D7-D399-496B-9096-3B2B2DE61D9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2AEF0E1-DFD9-48F2-9A02-7D1AB79B763A}" type="datetimeFigureOut">
              <a:rPr lang="ru-RU"/>
              <a:pPr>
                <a:defRPr/>
              </a:pPr>
              <a:t>09.07.2014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7FFBBD1-624B-4D16-A224-FDB381F69FD7}" type="slidenum">
              <a:rPr lang="ru-RU"/>
              <a:pPr>
                <a:defRPr/>
              </a:pPr>
              <a:t>‹#›</a:t>
            </a:fld>
            <a:endParaRPr lang="ru-RU"/>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127522AB-F338-4533-B490-1D418DC979AA}" type="datetimeFigureOut">
              <a:rPr lang="ru-RU"/>
              <a:pPr>
                <a:defRPr/>
              </a:pPr>
              <a:t>09.07.2014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9B18CA6-8A46-4C78-A127-25EB3042BE12}" type="slidenum">
              <a:rPr lang="ru-RU"/>
              <a:pPr>
                <a:defRPr/>
              </a:pPr>
              <a:t>‹#›</a:t>
            </a:fld>
            <a:endParaRPr lang="ru-RU"/>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B6C64BC-E1C2-4E89-BD2D-9FEC4C025341}" type="datetimeFigureOut">
              <a:rPr lang="ru-RU"/>
              <a:pPr>
                <a:defRPr/>
              </a:pPr>
              <a:t>09.07.2014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1E04409-E587-4FC5-987A-820497E2A1F8}" type="slidenum">
              <a:rPr lang="ru-RU"/>
              <a:pPr>
                <a:defRPr/>
              </a:pPr>
              <a:t>‹#›</a:t>
            </a:fld>
            <a:endParaRPr lang="ru-RU"/>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0EB55E88-B678-4779-890F-34E9C82EDA6C}" type="datetimeFigureOut">
              <a:rPr lang="ru-RU"/>
              <a:pPr>
                <a:defRPr/>
              </a:pPr>
              <a:t>09.07.2014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7ED27CD6-BE60-4EC8-9AF9-50F4F35D914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67232903-E14F-4AE3-B12B-9CBAA8DBA2B8}" type="datetimeFigureOut">
              <a:rPr lang="ru-RU"/>
              <a:pPr>
                <a:defRPr/>
              </a:pPr>
              <a:t>09.07.2014</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A352BE28-7F32-456C-B42D-A78A582D3D24}" type="slidenum">
              <a:rPr lang="ru-RU"/>
              <a:pPr>
                <a:defRPr/>
              </a:pPr>
              <a:t>‹#›</a:t>
            </a:fld>
            <a:endParaRPr lang="ru-RU"/>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F5F72D63-1987-43A7-9FB7-538D8B3CCDE6}" type="datetimeFigureOut">
              <a:rPr lang="ru-RU"/>
              <a:pPr>
                <a:defRPr/>
              </a:pPr>
              <a:t>09.07.2014</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C0E79CBF-D78F-4948-8F97-379EC11430C1}" type="slidenum">
              <a:rPr lang="ru-RU"/>
              <a:pPr>
                <a:defRPr/>
              </a:pPr>
              <a:t>‹#›</a:t>
            </a:fld>
            <a:endParaRPr lang="ru-RU"/>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E574D53E-7F63-4F9A-8169-E6468A9D1CAA}" type="datetimeFigureOut">
              <a:rPr lang="ru-RU"/>
              <a:pPr>
                <a:defRPr/>
              </a:pPr>
              <a:t>09.07.2014</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8BEA0388-7C51-4428-8B5E-ED4D536522C8}" type="slidenum">
              <a:rPr lang="ru-RU"/>
              <a:pPr>
                <a:defRPr/>
              </a:pPr>
              <a:t>‹#›</a:t>
            </a:fld>
            <a:endParaRPr lang="ru-RU"/>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5E132A8B-0287-455D-A836-FF42C3510279}" type="datetimeFigureOut">
              <a:rPr lang="ru-RU"/>
              <a:pPr>
                <a:defRPr/>
              </a:pPr>
              <a:t>09.07.2014</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4FA37D55-3F28-4810-8CC1-8AED0F992337}" type="slidenum">
              <a:rPr lang="ru-RU"/>
              <a:pPr>
                <a:defRPr/>
              </a:pPr>
              <a:t>‹#›</a:t>
            </a:fld>
            <a:endParaRPr lang="ru-RU"/>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CB8E0430-EF71-4719-BA3F-02226A932C57}" type="datetimeFigureOut">
              <a:rPr lang="ru-RU"/>
              <a:pPr>
                <a:defRPr/>
              </a:pPr>
              <a:t>09.07.2014</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pPr>
              <a:defRPr/>
            </a:pPr>
            <a:fld id="{6D3BA2EA-B548-4D64-8F3E-6440E820F894}" type="slidenum">
              <a:rPr lang="ru-RU"/>
              <a:pPr>
                <a:defRPr/>
              </a:pPr>
              <a:t>‹#›</a:t>
            </a:fld>
            <a:endParaRPr lang="ru-RU"/>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6E5E65AC-A060-4DF6-B7FD-55DBCB46CF8F}" type="datetimeFigureOut">
              <a:rPr lang="ru-RU"/>
              <a:pPr>
                <a:defRPr/>
              </a:pPr>
              <a:t>09.07.2014</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13C858AA-96A5-450E-9F47-61C8C0F01ED1}" type="slidenum">
              <a:rPr lang="ru-RU"/>
              <a:pPr>
                <a:defRPr/>
              </a:pPr>
              <a:t>‹#›</a:t>
            </a:fld>
            <a:endParaRPr lang="ru-RU"/>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defRPr>
            </a:lvl1pPr>
          </a:lstStyle>
          <a:p>
            <a:pPr>
              <a:defRPr/>
            </a:pPr>
            <a:fld id="{B311C525-0EE2-4FA8-8271-833FD5A7207A}" type="datetimeFigureOut">
              <a:rPr lang="ru-RU"/>
              <a:pPr>
                <a:defRPr/>
              </a:pPr>
              <a:t>09.07.2014</a:t>
            </a:fld>
            <a:endParaRPr lang="ru-RU"/>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defRPr>
            </a:lvl1pPr>
          </a:lstStyle>
          <a:p>
            <a:pPr>
              <a:defRPr/>
            </a:pPr>
            <a:fld id="{9A4A94D9-F15F-4DB9-8C17-9B3C86411F28}"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20" r:id="rId1"/>
    <p:sldLayoutId id="2147483714" r:id="rId2"/>
    <p:sldLayoutId id="2147483721" r:id="rId3"/>
    <p:sldLayoutId id="2147483715" r:id="rId4"/>
    <p:sldLayoutId id="2147483722" r:id="rId5"/>
    <p:sldLayoutId id="2147483716" r:id="rId6"/>
    <p:sldLayoutId id="2147483717" r:id="rId7"/>
    <p:sldLayoutId id="2147483723" r:id="rId8"/>
    <p:sldLayoutId id="2147483724" r:id="rId9"/>
    <p:sldLayoutId id="2147483718" r:id="rId10"/>
    <p:sldLayoutId id="2147483719" r:id="rId11"/>
  </p:sldLayoutIdLst>
  <p:transition spd="slow">
    <p:wheel spokes="8"/>
  </p:transition>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eaLnBrk="1" fontAlgn="base" hangingPunct="1">
        <a:spcBef>
          <a:spcPct val="0"/>
        </a:spcBef>
        <a:spcAft>
          <a:spcPct val="0"/>
        </a:spcAft>
        <a:defRPr sz="4600">
          <a:solidFill>
            <a:schemeClr val="tx1"/>
          </a:solidFill>
          <a:latin typeface="Franklin Gothic Book" pitchFamily="34" charset="0"/>
        </a:defRPr>
      </a:lvl6pPr>
      <a:lvl7pPr marL="914400" algn="l" rtl="0" eaLnBrk="1" fontAlgn="base" hangingPunct="1">
        <a:spcBef>
          <a:spcPct val="0"/>
        </a:spcBef>
        <a:spcAft>
          <a:spcPct val="0"/>
        </a:spcAft>
        <a:defRPr sz="4600">
          <a:solidFill>
            <a:schemeClr val="tx1"/>
          </a:solidFill>
          <a:latin typeface="Franklin Gothic Book" pitchFamily="34" charset="0"/>
        </a:defRPr>
      </a:lvl7pPr>
      <a:lvl8pPr marL="1371600" algn="l" rtl="0" eaLnBrk="1" fontAlgn="base" hangingPunct="1">
        <a:spcBef>
          <a:spcPct val="0"/>
        </a:spcBef>
        <a:spcAft>
          <a:spcPct val="0"/>
        </a:spcAft>
        <a:defRPr sz="4600">
          <a:solidFill>
            <a:schemeClr val="tx1"/>
          </a:solidFill>
          <a:latin typeface="Franklin Gothic Book" pitchFamily="34" charset="0"/>
        </a:defRPr>
      </a:lvl8pPr>
      <a:lvl9pPr marL="1828800" algn="l" rtl="0" eaLnBrk="1" fontAlgn="base" hangingPunct="1">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slideLayout" Target="../slideLayouts/slideLayout7.xml"/><Relationship Id="rId1" Type="http://schemas.openxmlformats.org/officeDocument/2006/relationships/audio" Target="file:///H:\&#1048;&#1089;&#1089;&#1083;&#1077;&#1076;.%20&#1041;&#1086;&#1088;&#1086;&#1076;&#1080;&#1085;&#1086;\Andrej_Petrov_-_Marina_Cvetaeva-Romans_Nastenki_iz_k_f_Generalam_1812_goda.mp3" TargetMode="External"/><Relationship Id="rId6" Type="http://schemas.openxmlformats.org/officeDocument/2006/relationships/image" Target="../media/image50.jpeg"/><Relationship Id="rId11" Type="http://schemas.openxmlformats.org/officeDocument/2006/relationships/image" Target="../media/image55.pn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p:cNvSpPr>
          <p:nvPr>
            <p:ph type="body" idx="4294967295"/>
          </p:nvPr>
        </p:nvSpPr>
        <p:spPr>
          <a:xfrm>
            <a:off x="539750" y="5013325"/>
            <a:ext cx="8362950" cy="863600"/>
          </a:xfrm>
        </p:spPr>
        <p:txBody>
          <a:bodyPr/>
          <a:lstStyle/>
          <a:p>
            <a:pPr algn="ctr" eaLnBrk="1" hangingPunct="1">
              <a:buFont typeface="Wingdings 2" pitchFamily="18" charset="2"/>
              <a:buNone/>
            </a:pPr>
            <a:r>
              <a:rPr lang="ru-RU" sz="2000" b="1" i="1" smtClean="0">
                <a:solidFill>
                  <a:srgbClr val="FFFF00"/>
                </a:solidFill>
                <a:latin typeface="Book Antiqua" pitchFamily="18" charset="0"/>
              </a:rPr>
              <a:t>Исследовательская  работа , посвящённая 200-летию Отечественной войны 1812 года</a:t>
            </a:r>
            <a:endParaRPr lang="ru-RU" sz="2000" b="1" smtClean="0">
              <a:solidFill>
                <a:schemeClr val="accent1"/>
              </a:solidFill>
              <a:latin typeface="Book Antiqua" pitchFamily="18" charset="0"/>
            </a:endParaRPr>
          </a:p>
        </p:txBody>
      </p:sp>
      <p:pic>
        <p:nvPicPr>
          <p:cNvPr id="7171" name="Рисунок 4" descr="main.jpg"/>
          <p:cNvPicPr>
            <a:picLocks noChangeAspect="1" noChangeArrowheads="1"/>
          </p:cNvPicPr>
          <p:nvPr/>
        </p:nvPicPr>
        <p:blipFill>
          <a:blip r:embed="rId2"/>
          <a:srcRect/>
          <a:stretch>
            <a:fillRect/>
          </a:stretch>
        </p:blipFill>
        <p:spPr bwMode="auto">
          <a:xfrm>
            <a:off x="0" y="0"/>
            <a:ext cx="9156700" cy="3429000"/>
          </a:xfrm>
          <a:prstGeom prst="rect">
            <a:avLst/>
          </a:prstGeom>
          <a:noFill/>
          <a:ln w="9525">
            <a:noFill/>
            <a:miter lim="800000"/>
            <a:headEnd/>
            <a:tailEnd/>
          </a:ln>
        </p:spPr>
      </p:pic>
      <p:sp>
        <p:nvSpPr>
          <p:cNvPr id="7172" name="TextBox 3"/>
          <p:cNvSpPr txBox="1">
            <a:spLocks noChangeArrowheads="1"/>
          </p:cNvSpPr>
          <p:nvPr/>
        </p:nvSpPr>
        <p:spPr bwMode="auto">
          <a:xfrm>
            <a:off x="1079500" y="3213100"/>
            <a:ext cx="7596188" cy="1739900"/>
          </a:xfrm>
          <a:prstGeom prst="rect">
            <a:avLst/>
          </a:prstGeom>
          <a:noFill/>
          <a:ln w="9525">
            <a:noFill/>
            <a:miter lim="800000"/>
            <a:headEnd/>
            <a:tailEnd/>
          </a:ln>
        </p:spPr>
        <p:txBody>
          <a:bodyPr wrap="none">
            <a:spAutoFit/>
          </a:bodyPr>
          <a:lstStyle/>
          <a:p>
            <a:pPr algn="ctr">
              <a:buFont typeface="Wingdings 2" pitchFamily="18" charset="2"/>
              <a:buNone/>
            </a:pPr>
            <a:r>
              <a:rPr lang="ru-RU" sz="3600" b="1" i="1">
                <a:solidFill>
                  <a:srgbClr val="FFFF00"/>
                </a:solidFill>
                <a:latin typeface="Book Antiqua" pitchFamily="18" charset="0"/>
              </a:rPr>
              <a:t>Отечественная война 1812 года</a:t>
            </a:r>
            <a:r>
              <a:rPr lang="en-US" sz="3600" b="1" i="1">
                <a:solidFill>
                  <a:srgbClr val="FFFF00"/>
                </a:solidFill>
                <a:latin typeface="Book Antiqua" pitchFamily="18" charset="0"/>
              </a:rPr>
              <a:t> –</a:t>
            </a:r>
            <a:r>
              <a:rPr lang="ru-RU" sz="3600" b="1" i="1">
                <a:solidFill>
                  <a:srgbClr val="FFFF00"/>
                </a:solidFill>
                <a:latin typeface="Book Antiqua" pitchFamily="18" charset="0"/>
              </a:rPr>
              <a:t> </a:t>
            </a:r>
          </a:p>
          <a:p>
            <a:pPr algn="ctr">
              <a:buFont typeface="Wingdings 2" pitchFamily="18" charset="2"/>
              <a:buNone/>
            </a:pPr>
            <a:r>
              <a:rPr lang="ru-RU" sz="3600" b="1" i="1">
                <a:solidFill>
                  <a:srgbClr val="FFFF00"/>
                </a:solidFill>
                <a:latin typeface="Book Antiqua" pitchFamily="18" charset="0"/>
              </a:rPr>
              <a:t>давно</a:t>
            </a:r>
            <a:r>
              <a:rPr lang="en-US" sz="3600" b="1" i="1">
                <a:solidFill>
                  <a:srgbClr val="FFFF00"/>
                </a:solidFill>
                <a:latin typeface="Book Antiqua" pitchFamily="18" charset="0"/>
              </a:rPr>
              <a:t> </a:t>
            </a:r>
            <a:r>
              <a:rPr lang="ru-RU" sz="3600" b="1" i="1">
                <a:solidFill>
                  <a:srgbClr val="FFFF00"/>
                </a:solidFill>
                <a:latin typeface="Book Antiqua" pitchFamily="18" charset="0"/>
              </a:rPr>
              <a:t>забытая или живая </a:t>
            </a:r>
          </a:p>
          <a:p>
            <a:pPr algn="ctr">
              <a:buFont typeface="Wingdings 2" pitchFamily="18" charset="2"/>
              <a:buNone/>
            </a:pPr>
            <a:r>
              <a:rPr lang="ru-RU" sz="3600" b="1" i="1">
                <a:solidFill>
                  <a:srgbClr val="FFFF00"/>
                </a:solidFill>
                <a:latin typeface="Book Antiqua" pitchFamily="18" charset="0"/>
              </a:rPr>
              <a:t>страница истории?</a:t>
            </a:r>
          </a:p>
        </p:txBody>
      </p:sp>
      <p:sp>
        <p:nvSpPr>
          <p:cNvPr id="7173" name="Text Box 5"/>
          <p:cNvSpPr txBox="1">
            <a:spLocks noChangeArrowheads="1"/>
          </p:cNvSpPr>
          <p:nvPr/>
        </p:nvSpPr>
        <p:spPr bwMode="auto">
          <a:xfrm>
            <a:off x="3471863" y="5897563"/>
            <a:ext cx="3708400" cy="650875"/>
          </a:xfrm>
          <a:prstGeom prst="rect">
            <a:avLst/>
          </a:prstGeom>
          <a:noFill/>
          <a:ln w="9525">
            <a:solidFill>
              <a:srgbClr val="FFFF00"/>
            </a:solidFill>
            <a:miter lim="800000"/>
            <a:headEnd/>
            <a:tailEnd/>
          </a:ln>
        </p:spPr>
        <p:txBody>
          <a:bodyPr wrap="none">
            <a:spAutoFit/>
          </a:bodyPr>
          <a:lstStyle/>
          <a:p>
            <a:r>
              <a:rPr lang="ru-RU">
                <a:solidFill>
                  <a:srgbClr val="FFFF00"/>
                </a:solidFill>
              </a:rPr>
              <a:t>Выполнила Аствфьева М. – 7 кл.</a:t>
            </a:r>
          </a:p>
          <a:p>
            <a:r>
              <a:rPr lang="ru-RU">
                <a:solidFill>
                  <a:srgbClr val="FFFF00"/>
                </a:solidFill>
              </a:rPr>
              <a:t>Рук. Шипухова Л.И.</a:t>
            </a:r>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2700338" y="115888"/>
            <a:ext cx="3536950" cy="708025"/>
          </a:xfrm>
          <a:prstGeom prst="rect">
            <a:avLst/>
          </a:prstGeom>
          <a:noFill/>
          <a:ln w="9525">
            <a:noFill/>
            <a:miter lim="800000"/>
            <a:headEnd/>
            <a:tailEnd/>
          </a:ln>
        </p:spPr>
        <p:txBody>
          <a:bodyPr wrap="none">
            <a:spAutoFit/>
          </a:bodyPr>
          <a:lstStyle/>
          <a:p>
            <a:r>
              <a:rPr lang="ru-RU" sz="4000" b="1">
                <a:solidFill>
                  <a:srgbClr val="FFFF00"/>
                </a:solidFill>
              </a:rPr>
              <a:t>Наша память</a:t>
            </a:r>
          </a:p>
        </p:txBody>
      </p:sp>
      <p:sp>
        <p:nvSpPr>
          <p:cNvPr id="16387" name="TextBox 2"/>
          <p:cNvSpPr txBox="1">
            <a:spLocks noChangeArrowheads="1"/>
          </p:cNvSpPr>
          <p:nvPr/>
        </p:nvSpPr>
        <p:spPr bwMode="auto">
          <a:xfrm>
            <a:off x="971550" y="692150"/>
            <a:ext cx="6862763" cy="461963"/>
          </a:xfrm>
          <a:prstGeom prst="rect">
            <a:avLst/>
          </a:prstGeom>
          <a:noFill/>
          <a:ln w="9525">
            <a:noFill/>
            <a:miter lim="800000"/>
            <a:headEnd/>
            <a:tailEnd/>
          </a:ln>
        </p:spPr>
        <p:txBody>
          <a:bodyPr wrap="none">
            <a:spAutoFit/>
          </a:bodyPr>
          <a:lstStyle/>
          <a:p>
            <a:r>
              <a:rPr lang="ru-RU" sz="2400" b="1">
                <a:solidFill>
                  <a:srgbClr val="FFFF00"/>
                </a:solidFill>
              </a:rPr>
              <a:t>Художественная литература о войне 1812 г.</a:t>
            </a:r>
          </a:p>
        </p:txBody>
      </p:sp>
      <p:sp>
        <p:nvSpPr>
          <p:cNvPr id="16388" name="TextBox 3"/>
          <p:cNvSpPr txBox="1">
            <a:spLocks noChangeArrowheads="1"/>
          </p:cNvSpPr>
          <p:nvPr/>
        </p:nvSpPr>
        <p:spPr bwMode="auto">
          <a:xfrm>
            <a:off x="684213" y="1125538"/>
            <a:ext cx="4967287" cy="3476625"/>
          </a:xfrm>
          <a:prstGeom prst="rect">
            <a:avLst/>
          </a:prstGeom>
          <a:noFill/>
          <a:ln w="9525">
            <a:noFill/>
            <a:miter lim="800000"/>
            <a:headEnd/>
            <a:tailEnd/>
          </a:ln>
        </p:spPr>
        <p:txBody>
          <a:bodyPr>
            <a:spAutoFit/>
          </a:bodyPr>
          <a:lstStyle/>
          <a:p>
            <a:r>
              <a:rPr lang="ru-RU" sz="2000" b="1">
                <a:solidFill>
                  <a:srgbClr val="00B0F0"/>
                </a:solidFill>
              </a:rPr>
              <a:t>1.Л.Н.Толстой «Война и мир»</a:t>
            </a:r>
          </a:p>
          <a:p>
            <a:r>
              <a:rPr lang="ru-RU" sz="2000" b="1">
                <a:solidFill>
                  <a:srgbClr val="00B0F0"/>
                </a:solidFill>
              </a:rPr>
              <a:t>2.М.Ю.Лермонтов «Бородино»</a:t>
            </a:r>
          </a:p>
          <a:p>
            <a:r>
              <a:rPr lang="ru-RU" sz="2000" b="1">
                <a:solidFill>
                  <a:srgbClr val="00B0F0"/>
                </a:solidFill>
              </a:rPr>
              <a:t>3.Д.С.Дмитриев «Два императора»</a:t>
            </a:r>
          </a:p>
          <a:p>
            <a:r>
              <a:rPr lang="ru-RU" sz="2000" b="1">
                <a:solidFill>
                  <a:srgbClr val="00B0F0"/>
                </a:solidFill>
              </a:rPr>
              <a:t>4.О.Михайлов «Кутузов»</a:t>
            </a:r>
          </a:p>
          <a:p>
            <a:r>
              <a:rPr lang="ru-RU" sz="2000" b="1">
                <a:solidFill>
                  <a:srgbClr val="00B0F0"/>
                </a:solidFill>
              </a:rPr>
              <a:t>5.П.Жилин «Отечественная война </a:t>
            </a:r>
          </a:p>
          <a:p>
            <a:r>
              <a:rPr lang="ru-RU" sz="2000" b="1">
                <a:solidFill>
                  <a:srgbClr val="00B0F0"/>
                </a:solidFill>
              </a:rPr>
              <a:t>1812 года»</a:t>
            </a:r>
          </a:p>
          <a:p>
            <a:r>
              <a:rPr lang="ru-RU" sz="2000" b="1">
                <a:solidFill>
                  <a:srgbClr val="00B0F0"/>
                </a:solidFill>
              </a:rPr>
              <a:t>6.Поэзия «Бородинское</a:t>
            </a:r>
          </a:p>
          <a:p>
            <a:r>
              <a:rPr lang="ru-RU" sz="2000" b="1">
                <a:solidFill>
                  <a:srgbClr val="00B0F0"/>
                </a:solidFill>
              </a:rPr>
              <a:t>поле»</a:t>
            </a:r>
          </a:p>
          <a:p>
            <a:r>
              <a:rPr lang="ru-RU" sz="2000" b="1">
                <a:solidFill>
                  <a:srgbClr val="00B0F0"/>
                </a:solidFill>
              </a:rPr>
              <a:t>7.Д.Давыдов «Дневник</a:t>
            </a:r>
          </a:p>
          <a:p>
            <a:r>
              <a:rPr lang="ru-RU" sz="2000" b="1">
                <a:solidFill>
                  <a:srgbClr val="00B0F0"/>
                </a:solidFill>
              </a:rPr>
              <a:t>партизанских действий»</a:t>
            </a:r>
          </a:p>
          <a:p>
            <a:endParaRPr lang="ru-RU" sz="2000" b="1">
              <a:solidFill>
                <a:srgbClr val="00B0F0"/>
              </a:solidFill>
            </a:endParaRPr>
          </a:p>
        </p:txBody>
      </p:sp>
      <p:pic>
        <p:nvPicPr>
          <p:cNvPr id="16389" name="Содержимое 8" descr="iCA3OWQ3L.jpg"/>
          <p:cNvPicPr>
            <a:picLocks noChangeAspect="1" noChangeArrowheads="1"/>
          </p:cNvPicPr>
          <p:nvPr/>
        </p:nvPicPr>
        <p:blipFill>
          <a:blip r:embed="rId2"/>
          <a:srcRect/>
          <a:stretch>
            <a:fillRect/>
          </a:stretch>
        </p:blipFill>
        <p:spPr bwMode="auto">
          <a:xfrm rot="299356">
            <a:off x="7596188" y="2420938"/>
            <a:ext cx="1376362" cy="2016125"/>
          </a:xfrm>
          <a:prstGeom prst="rect">
            <a:avLst/>
          </a:prstGeom>
          <a:noFill/>
          <a:ln w="9525">
            <a:noFill/>
            <a:miter lim="800000"/>
            <a:headEnd/>
            <a:tailEnd/>
          </a:ln>
        </p:spPr>
      </p:pic>
      <p:pic>
        <p:nvPicPr>
          <p:cNvPr id="16390" name="Picture 2" descr="D:\Школа\Уроки\Литература\Кл. час\Картинки\SWScan00066.bmp"/>
          <p:cNvPicPr>
            <a:picLocks noChangeAspect="1" noChangeArrowheads="1"/>
          </p:cNvPicPr>
          <p:nvPr/>
        </p:nvPicPr>
        <p:blipFill>
          <a:blip r:embed="rId3">
            <a:lum contrast="20000"/>
          </a:blip>
          <a:srcRect/>
          <a:stretch>
            <a:fillRect/>
          </a:stretch>
        </p:blipFill>
        <p:spPr bwMode="auto">
          <a:xfrm rot="-438428">
            <a:off x="6121400" y="3076575"/>
            <a:ext cx="1370013" cy="1800225"/>
          </a:xfrm>
          <a:prstGeom prst="rect">
            <a:avLst/>
          </a:prstGeom>
          <a:noFill/>
          <a:ln w="9525">
            <a:noFill/>
            <a:miter lim="800000"/>
            <a:headEnd/>
            <a:tailEnd/>
          </a:ln>
        </p:spPr>
      </p:pic>
      <p:pic>
        <p:nvPicPr>
          <p:cNvPr id="16391" name="Picture 2" descr="http://im8-tub-ru.yandex.net/i?id=40079878-59-72&amp;n=21"/>
          <p:cNvPicPr>
            <a:picLocks noChangeAspect="1" noChangeArrowheads="1"/>
          </p:cNvPicPr>
          <p:nvPr/>
        </p:nvPicPr>
        <p:blipFill>
          <a:blip r:embed="rId4"/>
          <a:srcRect/>
          <a:stretch>
            <a:fillRect/>
          </a:stretch>
        </p:blipFill>
        <p:spPr bwMode="auto">
          <a:xfrm>
            <a:off x="6227763" y="4972050"/>
            <a:ext cx="1346200" cy="1885950"/>
          </a:xfrm>
          <a:prstGeom prst="rect">
            <a:avLst/>
          </a:prstGeom>
          <a:noFill/>
          <a:ln w="9525">
            <a:noFill/>
            <a:miter lim="800000"/>
            <a:headEnd/>
            <a:tailEnd/>
          </a:ln>
        </p:spPr>
      </p:pic>
      <p:pic>
        <p:nvPicPr>
          <p:cNvPr id="16392" name="Picture 4" descr="http://im2-tub-ru.yandex.net/i?id=28712891-11-72&amp;n=21"/>
          <p:cNvPicPr>
            <a:picLocks noChangeAspect="1" noChangeArrowheads="1"/>
          </p:cNvPicPr>
          <p:nvPr/>
        </p:nvPicPr>
        <p:blipFill>
          <a:blip r:embed="rId5"/>
          <a:srcRect/>
          <a:stretch>
            <a:fillRect/>
          </a:stretch>
        </p:blipFill>
        <p:spPr bwMode="auto">
          <a:xfrm>
            <a:off x="7667625" y="4652963"/>
            <a:ext cx="1312863" cy="1968500"/>
          </a:xfrm>
          <a:prstGeom prst="rect">
            <a:avLst/>
          </a:prstGeom>
          <a:noFill/>
          <a:ln w="9525">
            <a:noFill/>
            <a:miter lim="800000"/>
            <a:headEnd/>
            <a:tailEnd/>
          </a:ln>
        </p:spPr>
      </p:pic>
      <p:pic>
        <p:nvPicPr>
          <p:cNvPr id="16393" name="Picture 6" descr="http://im2-tub-ru.yandex.net/i?id=60144362-15-72&amp;n=21"/>
          <p:cNvPicPr>
            <a:picLocks noChangeAspect="1" noChangeArrowheads="1"/>
          </p:cNvPicPr>
          <p:nvPr/>
        </p:nvPicPr>
        <p:blipFill>
          <a:blip r:embed="rId6"/>
          <a:srcRect/>
          <a:stretch>
            <a:fillRect/>
          </a:stretch>
        </p:blipFill>
        <p:spPr bwMode="auto">
          <a:xfrm>
            <a:off x="2916238" y="4724400"/>
            <a:ext cx="1368425" cy="1874838"/>
          </a:xfrm>
          <a:prstGeom prst="rect">
            <a:avLst/>
          </a:prstGeom>
          <a:noFill/>
          <a:ln w="9525">
            <a:noFill/>
            <a:miter lim="800000"/>
            <a:headEnd/>
            <a:tailEnd/>
          </a:ln>
        </p:spPr>
      </p:pic>
      <p:pic>
        <p:nvPicPr>
          <p:cNvPr id="16394" name="Picture 8" descr="http://im2-tub-ru.yandex.net/i?id=258474830-71-72&amp;n=21"/>
          <p:cNvPicPr>
            <a:picLocks noChangeAspect="1" noChangeArrowheads="1"/>
          </p:cNvPicPr>
          <p:nvPr/>
        </p:nvPicPr>
        <p:blipFill>
          <a:blip r:embed="rId7"/>
          <a:srcRect/>
          <a:stretch>
            <a:fillRect/>
          </a:stretch>
        </p:blipFill>
        <p:spPr bwMode="auto">
          <a:xfrm>
            <a:off x="250825" y="4437063"/>
            <a:ext cx="1219200" cy="1584325"/>
          </a:xfrm>
          <a:prstGeom prst="rect">
            <a:avLst/>
          </a:prstGeom>
          <a:noFill/>
          <a:ln w="9525">
            <a:noFill/>
            <a:miter lim="800000"/>
            <a:headEnd/>
            <a:tailEnd/>
          </a:ln>
        </p:spPr>
      </p:pic>
      <p:pic>
        <p:nvPicPr>
          <p:cNvPr id="16395" name="Picture 10" descr="http://im7-tub-ru.yandex.net/i?id=452403242-19-72&amp;n=21"/>
          <p:cNvPicPr>
            <a:picLocks noChangeAspect="1" noChangeArrowheads="1"/>
          </p:cNvPicPr>
          <p:nvPr/>
        </p:nvPicPr>
        <p:blipFill>
          <a:blip r:embed="rId8"/>
          <a:srcRect/>
          <a:stretch>
            <a:fillRect/>
          </a:stretch>
        </p:blipFill>
        <p:spPr bwMode="auto">
          <a:xfrm rot="452515">
            <a:off x="4716463" y="3284538"/>
            <a:ext cx="1223962" cy="1730375"/>
          </a:xfrm>
          <a:prstGeom prst="rect">
            <a:avLst/>
          </a:prstGeom>
          <a:noFill/>
          <a:ln w="9525">
            <a:noFill/>
            <a:miter lim="800000"/>
            <a:headEnd/>
            <a:tailEnd/>
          </a:ln>
        </p:spPr>
      </p:pic>
      <p:pic>
        <p:nvPicPr>
          <p:cNvPr id="16396" name="Picture 12" descr="http://im4-tub-ru.yandex.net/i?id=489397480-02-72&amp;n=21"/>
          <p:cNvPicPr>
            <a:picLocks noChangeAspect="1" noChangeArrowheads="1"/>
          </p:cNvPicPr>
          <p:nvPr/>
        </p:nvPicPr>
        <p:blipFill>
          <a:blip r:embed="rId9"/>
          <a:srcRect/>
          <a:stretch>
            <a:fillRect/>
          </a:stretch>
        </p:blipFill>
        <p:spPr bwMode="auto">
          <a:xfrm rot="842973">
            <a:off x="4549775" y="4805363"/>
            <a:ext cx="1390650" cy="1912937"/>
          </a:xfrm>
          <a:prstGeom prst="rect">
            <a:avLst/>
          </a:prstGeom>
          <a:noFill/>
          <a:ln w="9525">
            <a:noFill/>
            <a:miter lim="800000"/>
            <a:headEnd/>
            <a:tailEnd/>
          </a:ln>
        </p:spPr>
      </p:pic>
      <p:pic>
        <p:nvPicPr>
          <p:cNvPr id="16397" name="Picture 14" descr="http://im7-tub-ru.yandex.net/i?id=542999363-46-72&amp;n=21"/>
          <p:cNvPicPr>
            <a:picLocks noChangeAspect="1" noChangeArrowheads="1"/>
          </p:cNvPicPr>
          <p:nvPr/>
        </p:nvPicPr>
        <p:blipFill>
          <a:blip r:embed="rId10"/>
          <a:srcRect/>
          <a:stretch>
            <a:fillRect/>
          </a:stretch>
        </p:blipFill>
        <p:spPr bwMode="auto">
          <a:xfrm rot="542872">
            <a:off x="7675563" y="280988"/>
            <a:ext cx="1322387" cy="1962150"/>
          </a:xfrm>
          <a:prstGeom prst="rect">
            <a:avLst/>
          </a:prstGeom>
          <a:noFill/>
          <a:ln w="9525">
            <a:noFill/>
            <a:miter lim="800000"/>
            <a:headEnd/>
            <a:tailEnd/>
          </a:ln>
        </p:spPr>
      </p:pic>
      <p:pic>
        <p:nvPicPr>
          <p:cNvPr id="16398" name="Picture 16" descr="http://im5-tub-ru.yandex.net/i?id=348960510-50-72&amp;n=21"/>
          <p:cNvPicPr>
            <a:picLocks noChangeAspect="1" noChangeArrowheads="1"/>
          </p:cNvPicPr>
          <p:nvPr/>
        </p:nvPicPr>
        <p:blipFill>
          <a:blip r:embed="rId11"/>
          <a:srcRect/>
          <a:stretch>
            <a:fillRect/>
          </a:stretch>
        </p:blipFill>
        <p:spPr bwMode="auto">
          <a:xfrm rot="-433650">
            <a:off x="1368425" y="4503738"/>
            <a:ext cx="1412875" cy="1831975"/>
          </a:xfrm>
          <a:prstGeom prst="rect">
            <a:avLst/>
          </a:prstGeom>
          <a:noFill/>
          <a:ln w="9525">
            <a:noFill/>
            <a:miter lim="800000"/>
            <a:headEnd/>
            <a:tailEnd/>
          </a:ln>
        </p:spPr>
      </p:pic>
      <p:pic>
        <p:nvPicPr>
          <p:cNvPr id="16399" name="Picture 18" descr="http://im7-tub-ru.yandex.net/i?id=399228673-42-72&amp;n=21"/>
          <p:cNvPicPr>
            <a:picLocks noChangeAspect="1" noChangeArrowheads="1"/>
          </p:cNvPicPr>
          <p:nvPr/>
        </p:nvPicPr>
        <p:blipFill>
          <a:blip r:embed="rId12"/>
          <a:srcRect/>
          <a:stretch>
            <a:fillRect/>
          </a:stretch>
        </p:blipFill>
        <p:spPr bwMode="auto">
          <a:xfrm>
            <a:off x="5940425" y="1052513"/>
            <a:ext cx="1365250" cy="1931987"/>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p:cNvSpPr>
            <a:spLocks noChangeArrowheads="1"/>
          </p:cNvSpPr>
          <p:nvPr/>
        </p:nvSpPr>
        <p:spPr bwMode="auto">
          <a:xfrm>
            <a:off x="3059113" y="333375"/>
            <a:ext cx="3538537" cy="706438"/>
          </a:xfrm>
          <a:prstGeom prst="rect">
            <a:avLst/>
          </a:prstGeom>
          <a:noFill/>
          <a:ln w="9525">
            <a:noFill/>
            <a:miter lim="800000"/>
            <a:headEnd/>
            <a:tailEnd/>
          </a:ln>
        </p:spPr>
        <p:txBody>
          <a:bodyPr wrap="none">
            <a:spAutoFit/>
          </a:bodyPr>
          <a:lstStyle/>
          <a:p>
            <a:r>
              <a:rPr lang="ru-RU" sz="4000" b="1">
                <a:solidFill>
                  <a:srgbClr val="FFFF00"/>
                </a:solidFill>
              </a:rPr>
              <a:t>Наша память</a:t>
            </a:r>
          </a:p>
        </p:txBody>
      </p:sp>
      <p:pic>
        <p:nvPicPr>
          <p:cNvPr id="17411" name="Picture 2" descr="http://im8-tub-ru.yandex.net/i?id=20086681-49-72&amp;n=21"/>
          <p:cNvPicPr>
            <a:picLocks noChangeAspect="1" noChangeArrowheads="1"/>
          </p:cNvPicPr>
          <p:nvPr/>
        </p:nvPicPr>
        <p:blipFill>
          <a:blip r:embed="rId2"/>
          <a:srcRect/>
          <a:stretch>
            <a:fillRect/>
          </a:stretch>
        </p:blipFill>
        <p:spPr bwMode="auto">
          <a:xfrm>
            <a:off x="2339975" y="1052513"/>
            <a:ext cx="4464050" cy="2370137"/>
          </a:xfrm>
          <a:prstGeom prst="rect">
            <a:avLst/>
          </a:prstGeom>
          <a:noFill/>
          <a:ln w="9525">
            <a:noFill/>
            <a:miter lim="800000"/>
            <a:headEnd/>
            <a:tailEnd/>
          </a:ln>
        </p:spPr>
      </p:pic>
      <p:pic>
        <p:nvPicPr>
          <p:cNvPr id="17412" name="Picture 4" descr="http://im0-tub-ru.yandex.net/i?id=270091719-63-72&amp;n=21"/>
          <p:cNvPicPr>
            <a:picLocks noChangeAspect="1" noChangeArrowheads="1"/>
          </p:cNvPicPr>
          <p:nvPr/>
        </p:nvPicPr>
        <p:blipFill>
          <a:blip r:embed="rId3"/>
          <a:srcRect/>
          <a:stretch>
            <a:fillRect/>
          </a:stretch>
        </p:blipFill>
        <p:spPr bwMode="auto">
          <a:xfrm>
            <a:off x="5148263" y="4149725"/>
            <a:ext cx="3235325" cy="2474913"/>
          </a:xfrm>
          <a:prstGeom prst="rect">
            <a:avLst/>
          </a:prstGeom>
          <a:noFill/>
          <a:ln w="9525">
            <a:noFill/>
            <a:miter lim="800000"/>
            <a:headEnd/>
            <a:tailEnd/>
          </a:ln>
        </p:spPr>
      </p:pic>
      <p:pic>
        <p:nvPicPr>
          <p:cNvPr id="17413" name="Picture 6" descr="http://im8-tub-ru.yandex.net/i?id=616265793-67-72&amp;n=21"/>
          <p:cNvPicPr>
            <a:picLocks noChangeAspect="1" noChangeArrowheads="1"/>
          </p:cNvPicPr>
          <p:nvPr/>
        </p:nvPicPr>
        <p:blipFill>
          <a:blip r:embed="rId4"/>
          <a:srcRect/>
          <a:stretch>
            <a:fillRect/>
          </a:stretch>
        </p:blipFill>
        <p:spPr bwMode="auto">
          <a:xfrm>
            <a:off x="611188" y="4149725"/>
            <a:ext cx="3248025" cy="2447925"/>
          </a:xfrm>
          <a:prstGeom prst="rect">
            <a:avLst/>
          </a:prstGeom>
          <a:noFill/>
          <a:ln w="9525">
            <a:noFill/>
            <a:miter lim="800000"/>
            <a:headEnd/>
            <a:tailEnd/>
          </a:ln>
        </p:spPr>
      </p:pic>
      <p:sp>
        <p:nvSpPr>
          <p:cNvPr id="17414" name="TextBox 5"/>
          <p:cNvSpPr txBox="1">
            <a:spLocks noChangeArrowheads="1"/>
          </p:cNvSpPr>
          <p:nvPr/>
        </p:nvSpPr>
        <p:spPr bwMode="auto">
          <a:xfrm>
            <a:off x="1357313" y="3357563"/>
            <a:ext cx="7358062" cy="646112"/>
          </a:xfrm>
          <a:prstGeom prst="rect">
            <a:avLst/>
          </a:prstGeom>
          <a:noFill/>
          <a:ln w="9525">
            <a:noFill/>
            <a:miter lim="800000"/>
            <a:headEnd/>
            <a:tailEnd/>
          </a:ln>
        </p:spPr>
        <p:txBody>
          <a:bodyPr>
            <a:spAutoFit/>
          </a:bodyPr>
          <a:lstStyle/>
          <a:p>
            <a:r>
              <a:rPr lang="ru-RU" b="1">
                <a:solidFill>
                  <a:srgbClr val="FFFF00"/>
                </a:solidFill>
                <a:latin typeface="Times New Roman" pitchFamily="18" charset="0"/>
                <a:cs typeface="Times New Roman" pitchFamily="18" charset="0"/>
              </a:rPr>
              <a:t>Выставка книг в районной, сельской  и школьной библиотеках, посвящённая Отечественной войне 1812 года</a:t>
            </a:r>
          </a:p>
        </p:txBody>
      </p:sp>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3851275" y="333375"/>
            <a:ext cx="4897438" cy="738188"/>
          </a:xfrm>
          <a:prstGeom prst="rect">
            <a:avLst/>
          </a:prstGeom>
          <a:noFill/>
          <a:ln w="9525">
            <a:noFill/>
            <a:miter lim="800000"/>
            <a:headEnd/>
            <a:tailEnd/>
          </a:ln>
        </p:spPr>
        <p:txBody>
          <a:bodyPr>
            <a:spAutoFit/>
          </a:bodyPr>
          <a:lstStyle/>
          <a:p>
            <a:endParaRPr lang="ru-RU" sz="2400">
              <a:solidFill>
                <a:srgbClr val="00B050"/>
              </a:solidFill>
              <a:latin typeface="Times New Roman" pitchFamily="18" charset="0"/>
              <a:cs typeface="Times New Roman" pitchFamily="18" charset="0"/>
            </a:endParaRPr>
          </a:p>
          <a:p>
            <a:endParaRPr lang="ru-RU"/>
          </a:p>
        </p:txBody>
      </p:sp>
      <p:sp>
        <p:nvSpPr>
          <p:cNvPr id="18435" name="TextBox 7"/>
          <p:cNvSpPr txBox="1">
            <a:spLocks noChangeArrowheads="1"/>
          </p:cNvSpPr>
          <p:nvPr/>
        </p:nvSpPr>
        <p:spPr bwMode="auto">
          <a:xfrm>
            <a:off x="611188" y="549275"/>
            <a:ext cx="8102600" cy="646113"/>
          </a:xfrm>
          <a:prstGeom prst="rect">
            <a:avLst/>
          </a:prstGeom>
          <a:noFill/>
          <a:ln w="9525">
            <a:noFill/>
            <a:miter lim="800000"/>
            <a:headEnd/>
            <a:tailEnd/>
          </a:ln>
        </p:spPr>
        <p:txBody>
          <a:bodyPr wrap="none">
            <a:spAutoFit/>
          </a:bodyPr>
          <a:lstStyle/>
          <a:p>
            <a:r>
              <a:rPr lang="ru-RU" sz="3600" b="1">
                <a:solidFill>
                  <a:srgbClr val="FFFF00"/>
                </a:solidFill>
                <a:latin typeface="Times New Roman" pitchFamily="18" charset="0"/>
                <a:cs typeface="Times New Roman" pitchFamily="18" charset="0"/>
              </a:rPr>
              <a:t>Русские живописцы о войне 1812 года</a:t>
            </a:r>
          </a:p>
        </p:txBody>
      </p:sp>
      <p:pic>
        <p:nvPicPr>
          <p:cNvPr id="18436" name="Picture 2" descr="D:\Школа\Уроки\Литература\Бородино\Карт Вики\1   картина.jpg"/>
          <p:cNvPicPr>
            <a:picLocks noGrp="1" noChangeAspect="1" noChangeArrowheads="1"/>
          </p:cNvPicPr>
          <p:nvPr>
            <p:ph sz="half" idx="1"/>
          </p:nvPr>
        </p:nvPicPr>
        <p:blipFill>
          <a:blip r:embed="rId2"/>
          <a:srcRect/>
          <a:stretch>
            <a:fillRect/>
          </a:stretch>
        </p:blipFill>
        <p:spPr>
          <a:xfrm>
            <a:off x="179388" y="1628775"/>
            <a:ext cx="4321175" cy="3159125"/>
          </a:xfrm>
        </p:spPr>
      </p:pic>
      <p:pic>
        <p:nvPicPr>
          <p:cNvPr id="18437" name="Picture 3" descr="D:\Школа\Уроки\Литература\Бородино\Карт Вики\3   картина.jpg"/>
          <p:cNvPicPr>
            <a:picLocks noGrp="1" noChangeAspect="1" noChangeArrowheads="1"/>
          </p:cNvPicPr>
          <p:nvPr>
            <p:ph sz="half" idx="2"/>
          </p:nvPr>
        </p:nvPicPr>
        <p:blipFill>
          <a:blip r:embed="rId3"/>
          <a:srcRect/>
          <a:stretch>
            <a:fillRect/>
          </a:stretch>
        </p:blipFill>
        <p:spPr>
          <a:xfrm>
            <a:off x="4716463" y="1628775"/>
            <a:ext cx="4319587" cy="3130550"/>
          </a:xfrm>
        </p:spPr>
      </p:pic>
      <p:sp>
        <p:nvSpPr>
          <p:cNvPr id="18438" name="TextBox 14"/>
          <p:cNvSpPr txBox="1">
            <a:spLocks noChangeArrowheads="1"/>
          </p:cNvSpPr>
          <p:nvPr/>
        </p:nvSpPr>
        <p:spPr bwMode="auto">
          <a:xfrm>
            <a:off x="250825" y="5013325"/>
            <a:ext cx="8713788" cy="584200"/>
          </a:xfrm>
          <a:prstGeom prst="rect">
            <a:avLst/>
          </a:prstGeom>
          <a:noFill/>
          <a:ln w="9525">
            <a:noFill/>
            <a:miter lim="800000"/>
            <a:headEnd/>
            <a:tailEnd/>
          </a:ln>
        </p:spPr>
        <p:txBody>
          <a:bodyPr>
            <a:spAutoFit/>
          </a:bodyPr>
          <a:lstStyle/>
          <a:p>
            <a:r>
              <a:rPr lang="ru-RU" sz="1600" b="1">
                <a:solidFill>
                  <a:srgbClr val="FFFF00"/>
                </a:solidFill>
                <a:latin typeface="Times New Roman" pitchFamily="18" charset="0"/>
                <a:cs typeface="Times New Roman" pitchFamily="18" charset="0"/>
              </a:rPr>
              <a:t>          Шепелюк А. «Кутузов во время                                  Верещагин В. « Наполеон I</a:t>
            </a:r>
          </a:p>
          <a:p>
            <a:r>
              <a:rPr lang="ru-RU" sz="1600" b="1">
                <a:solidFill>
                  <a:srgbClr val="FFFF00"/>
                </a:solidFill>
                <a:latin typeface="Times New Roman" pitchFamily="18" charset="0"/>
                <a:cs typeface="Times New Roman" pitchFamily="18" charset="0"/>
              </a:rPr>
              <a:t>                Бородинского сражения»                                          на Бородинских высотах» </a:t>
            </a:r>
          </a:p>
        </p:txBody>
      </p:sp>
    </p:spTree>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2555875" y="188913"/>
            <a:ext cx="3744913" cy="620712"/>
          </a:xfrm>
        </p:spPr>
        <p:txBody>
          <a:bodyPr/>
          <a:lstStyle/>
          <a:p>
            <a:pPr algn="ctr" eaLnBrk="1" hangingPunct="1"/>
            <a:r>
              <a:rPr lang="ru-RU" sz="4000" b="1" smtClean="0">
                <a:solidFill>
                  <a:srgbClr val="FFFF00"/>
                </a:solidFill>
                <a:latin typeface="Times New Roman" pitchFamily="18" charset="0"/>
                <a:cs typeface="Times New Roman" pitchFamily="18" charset="0"/>
              </a:rPr>
              <a:t>Наша память</a:t>
            </a:r>
            <a:r>
              <a:rPr lang="ru-RU" sz="3200" b="1" smtClean="0">
                <a:solidFill>
                  <a:srgbClr val="FFFF00"/>
                </a:solidFill>
              </a:rPr>
              <a:t/>
            </a:r>
            <a:br>
              <a:rPr lang="ru-RU" sz="3200" b="1" smtClean="0">
                <a:solidFill>
                  <a:srgbClr val="FFFF00"/>
                </a:solidFill>
              </a:rPr>
            </a:br>
            <a:endParaRPr lang="ru-RU" sz="3200" b="1" smtClean="0">
              <a:solidFill>
                <a:srgbClr val="FFFF00"/>
              </a:solidFill>
              <a:latin typeface="Times New Roman" pitchFamily="18" charset="0"/>
              <a:cs typeface="Times New Roman" pitchFamily="18" charset="0"/>
            </a:endParaRPr>
          </a:p>
        </p:txBody>
      </p:sp>
      <p:pic>
        <p:nvPicPr>
          <p:cNvPr id="21507" name="Picture 5" descr="Бородино 082"/>
          <p:cNvPicPr>
            <a:picLocks noGrp="1" noChangeAspect="1" noChangeArrowheads="1"/>
          </p:cNvPicPr>
          <p:nvPr>
            <p:ph idx="1"/>
          </p:nvPr>
        </p:nvPicPr>
        <p:blipFill>
          <a:blip r:embed="rId2"/>
          <a:srcRect/>
          <a:stretch>
            <a:fillRect/>
          </a:stretch>
        </p:blipFill>
        <p:spPr>
          <a:xfrm>
            <a:off x="250825" y="3860800"/>
            <a:ext cx="2543175" cy="2455863"/>
          </a:xfrm>
        </p:spPr>
      </p:pic>
      <p:sp>
        <p:nvSpPr>
          <p:cNvPr id="21508" name="Прямоугольник 3"/>
          <p:cNvSpPr>
            <a:spLocks noChangeArrowheads="1"/>
          </p:cNvSpPr>
          <p:nvPr/>
        </p:nvSpPr>
        <p:spPr bwMode="auto">
          <a:xfrm>
            <a:off x="755650" y="1268413"/>
            <a:ext cx="4392613" cy="2062162"/>
          </a:xfrm>
          <a:prstGeom prst="rect">
            <a:avLst/>
          </a:prstGeom>
          <a:noFill/>
          <a:ln w="9525">
            <a:noFill/>
            <a:miter lim="800000"/>
            <a:headEnd/>
            <a:tailEnd/>
          </a:ln>
        </p:spPr>
        <p:txBody>
          <a:bodyPr>
            <a:spAutoFit/>
          </a:bodyPr>
          <a:lstStyle/>
          <a:p>
            <a:r>
              <a:rPr lang="ru-RU" sz="1600" b="1"/>
              <a:t>«Славный год сей минул, но не пройдут и не умолкнут содеянные в нём громкие дела и подвиги ваши: потомство сохранит их в памяти своей. Вы кровию своей спасли Отечество. Храбрые и победоносные войска! Каждый из вас есть спаситель Отечества. Россия приветствует вас сим именем»</a:t>
            </a:r>
            <a:endParaRPr lang="ru-RU" sz="1600"/>
          </a:p>
        </p:txBody>
      </p:sp>
      <p:sp>
        <p:nvSpPr>
          <p:cNvPr id="21509" name="TextBox 4"/>
          <p:cNvSpPr txBox="1">
            <a:spLocks noChangeArrowheads="1"/>
          </p:cNvSpPr>
          <p:nvPr/>
        </p:nvSpPr>
        <p:spPr bwMode="auto">
          <a:xfrm>
            <a:off x="3492500" y="3357563"/>
            <a:ext cx="1317625" cy="307975"/>
          </a:xfrm>
          <a:prstGeom prst="rect">
            <a:avLst/>
          </a:prstGeom>
          <a:noFill/>
          <a:ln w="9525">
            <a:noFill/>
            <a:miter lim="800000"/>
            <a:headEnd/>
            <a:tailEnd/>
          </a:ln>
        </p:spPr>
        <p:txBody>
          <a:bodyPr wrap="none">
            <a:spAutoFit/>
          </a:bodyPr>
          <a:lstStyle/>
          <a:p>
            <a:r>
              <a:rPr lang="ru-RU" sz="1400" b="1"/>
              <a:t>М.И. Кутузов</a:t>
            </a:r>
          </a:p>
        </p:txBody>
      </p:sp>
      <p:pic>
        <p:nvPicPr>
          <p:cNvPr id="21510" name="Picture 5" descr="7"/>
          <p:cNvPicPr>
            <a:picLocks noChangeAspect="1" noChangeArrowheads="1"/>
          </p:cNvPicPr>
          <p:nvPr/>
        </p:nvPicPr>
        <p:blipFill>
          <a:blip r:embed="rId3"/>
          <a:srcRect/>
          <a:stretch>
            <a:fillRect/>
          </a:stretch>
        </p:blipFill>
        <p:spPr bwMode="auto">
          <a:xfrm>
            <a:off x="5940425" y="3860800"/>
            <a:ext cx="3028950" cy="2265363"/>
          </a:xfrm>
          <a:prstGeom prst="rect">
            <a:avLst/>
          </a:prstGeom>
          <a:noFill/>
          <a:ln w="9525">
            <a:noFill/>
            <a:miter lim="800000"/>
            <a:headEnd/>
            <a:tailEnd/>
          </a:ln>
        </p:spPr>
      </p:pic>
      <p:sp>
        <p:nvSpPr>
          <p:cNvPr id="21511" name="Прямоугольник 6"/>
          <p:cNvSpPr>
            <a:spLocks noChangeArrowheads="1"/>
          </p:cNvSpPr>
          <p:nvPr/>
        </p:nvSpPr>
        <p:spPr bwMode="auto">
          <a:xfrm>
            <a:off x="5795963" y="6092825"/>
            <a:ext cx="3240087" cy="585788"/>
          </a:xfrm>
          <a:prstGeom prst="rect">
            <a:avLst/>
          </a:prstGeom>
          <a:noFill/>
          <a:ln w="9525">
            <a:noFill/>
            <a:miter lim="800000"/>
            <a:headEnd/>
            <a:tailEnd/>
          </a:ln>
        </p:spPr>
        <p:txBody>
          <a:bodyPr>
            <a:spAutoFit/>
          </a:bodyPr>
          <a:lstStyle/>
          <a:p>
            <a:r>
              <a:rPr lang="ru-RU" sz="1600" b="1">
                <a:solidFill>
                  <a:srgbClr val="FFFF00"/>
                </a:solidFill>
                <a:latin typeface="Times New Roman" pitchFamily="18" charset="0"/>
                <a:cs typeface="Times New Roman" pitchFamily="18" charset="0"/>
              </a:rPr>
              <a:t>Триумфальная арка в Москве </a:t>
            </a:r>
          </a:p>
          <a:p>
            <a:r>
              <a:rPr lang="ru-RU" sz="1600" b="1">
                <a:solidFill>
                  <a:srgbClr val="FFFF00"/>
                </a:solidFill>
                <a:latin typeface="Times New Roman" pitchFamily="18" charset="0"/>
                <a:cs typeface="Times New Roman" pitchFamily="18" charset="0"/>
              </a:rPr>
              <a:t>на Кутузовском проспекте</a:t>
            </a:r>
          </a:p>
        </p:txBody>
      </p:sp>
      <p:sp>
        <p:nvSpPr>
          <p:cNvPr id="21512" name="Прямоугольник 7"/>
          <p:cNvSpPr>
            <a:spLocks noChangeArrowheads="1"/>
          </p:cNvSpPr>
          <p:nvPr/>
        </p:nvSpPr>
        <p:spPr bwMode="auto">
          <a:xfrm>
            <a:off x="179388" y="6273800"/>
            <a:ext cx="2520950" cy="584200"/>
          </a:xfrm>
          <a:prstGeom prst="rect">
            <a:avLst/>
          </a:prstGeom>
          <a:noFill/>
          <a:ln w="9525">
            <a:noFill/>
            <a:miter lim="800000"/>
            <a:headEnd/>
            <a:tailEnd/>
          </a:ln>
        </p:spPr>
        <p:txBody>
          <a:bodyPr>
            <a:spAutoFit/>
          </a:bodyPr>
          <a:lstStyle/>
          <a:p>
            <a:r>
              <a:rPr lang="ru-RU" sz="1600" b="1">
                <a:solidFill>
                  <a:srgbClr val="FFFF00"/>
                </a:solidFill>
                <a:latin typeface="Times New Roman" pitchFamily="18" charset="0"/>
                <a:cs typeface="Times New Roman" pitchFamily="18" charset="0"/>
              </a:rPr>
              <a:t>Один из памятников </a:t>
            </a:r>
          </a:p>
          <a:p>
            <a:r>
              <a:rPr lang="ru-RU" sz="1600" b="1">
                <a:solidFill>
                  <a:srgbClr val="FFFF00"/>
                </a:solidFill>
                <a:latin typeface="Times New Roman" pitchFamily="18" charset="0"/>
                <a:cs typeface="Times New Roman" pitchFamily="18" charset="0"/>
              </a:rPr>
              <a:t>на Бородинском поле</a:t>
            </a:r>
            <a:endParaRPr lang="ru-RU" sz="1600">
              <a:latin typeface="Times New Roman" pitchFamily="18" charset="0"/>
              <a:cs typeface="Times New Roman" pitchFamily="18" charset="0"/>
            </a:endParaRPr>
          </a:p>
        </p:txBody>
      </p:sp>
      <p:pic>
        <p:nvPicPr>
          <p:cNvPr id="21513" name="Picture 2" descr="C:\Documents and Settings\Shipuhova L\Рабочий стол\Кл. час\Картинки\DSCN0661.JPG"/>
          <p:cNvPicPr>
            <a:picLocks noChangeAspect="1" noChangeArrowheads="1"/>
          </p:cNvPicPr>
          <p:nvPr/>
        </p:nvPicPr>
        <p:blipFill>
          <a:blip r:embed="rId4"/>
          <a:srcRect/>
          <a:stretch>
            <a:fillRect/>
          </a:stretch>
        </p:blipFill>
        <p:spPr bwMode="auto">
          <a:xfrm>
            <a:off x="5292725" y="1268413"/>
            <a:ext cx="2976563" cy="2232025"/>
          </a:xfrm>
          <a:prstGeom prst="rect">
            <a:avLst/>
          </a:prstGeom>
          <a:noFill/>
          <a:ln w="9525">
            <a:noFill/>
            <a:miter lim="800000"/>
            <a:headEnd/>
            <a:tailEnd/>
          </a:ln>
        </p:spPr>
      </p:pic>
      <p:sp>
        <p:nvSpPr>
          <p:cNvPr id="21514" name="Прямоугольник 9"/>
          <p:cNvSpPr>
            <a:spLocks noChangeArrowheads="1"/>
          </p:cNvSpPr>
          <p:nvPr/>
        </p:nvSpPr>
        <p:spPr bwMode="auto">
          <a:xfrm>
            <a:off x="5580063" y="3500438"/>
            <a:ext cx="3384550" cy="339725"/>
          </a:xfrm>
          <a:prstGeom prst="rect">
            <a:avLst/>
          </a:prstGeom>
          <a:noFill/>
          <a:ln w="9525">
            <a:noFill/>
            <a:miter lim="800000"/>
            <a:headEnd/>
            <a:tailEnd/>
          </a:ln>
        </p:spPr>
        <p:txBody>
          <a:bodyPr wrap="none">
            <a:spAutoFit/>
          </a:bodyPr>
          <a:lstStyle/>
          <a:p>
            <a:r>
              <a:rPr lang="ru-RU" sz="1600" b="1">
                <a:solidFill>
                  <a:srgbClr val="FFFF00"/>
                </a:solidFill>
                <a:latin typeface="Times New Roman" pitchFamily="18" charset="0"/>
                <a:cs typeface="Times New Roman" pitchFamily="18" charset="0"/>
              </a:rPr>
              <a:t>Храм Христа Спасителя в Москве</a:t>
            </a:r>
            <a:endParaRPr lang="ru-RU" sz="1600"/>
          </a:p>
        </p:txBody>
      </p:sp>
      <p:sp>
        <p:nvSpPr>
          <p:cNvPr id="21515" name="Прямоугольник 10"/>
          <p:cNvSpPr>
            <a:spLocks noChangeArrowheads="1"/>
          </p:cNvSpPr>
          <p:nvPr/>
        </p:nvSpPr>
        <p:spPr bwMode="auto">
          <a:xfrm>
            <a:off x="179388" y="549275"/>
            <a:ext cx="8388350" cy="460375"/>
          </a:xfrm>
          <a:prstGeom prst="rect">
            <a:avLst/>
          </a:prstGeom>
          <a:noFill/>
          <a:ln w="9525">
            <a:noFill/>
            <a:miter lim="800000"/>
            <a:headEnd/>
            <a:tailEnd/>
          </a:ln>
        </p:spPr>
        <p:txBody>
          <a:bodyPr>
            <a:spAutoFit/>
          </a:bodyPr>
          <a:lstStyle/>
          <a:p>
            <a:r>
              <a:rPr lang="ru-RU" sz="2400" b="1">
                <a:solidFill>
                  <a:srgbClr val="FFFF00"/>
                </a:solidFill>
              </a:rPr>
              <a:t>Памятники, сооружения в честь героев войны 1812 г.</a:t>
            </a:r>
          </a:p>
        </p:txBody>
      </p:sp>
      <p:pic>
        <p:nvPicPr>
          <p:cNvPr id="21516" name="Picture 2" descr="http://im2-tub-ru.yandex.net/i?id=350180684-42-72&amp;n=21"/>
          <p:cNvPicPr>
            <a:picLocks noChangeAspect="1" noChangeArrowheads="1"/>
          </p:cNvPicPr>
          <p:nvPr/>
        </p:nvPicPr>
        <p:blipFill>
          <a:blip r:embed="rId5"/>
          <a:srcRect/>
          <a:stretch>
            <a:fillRect/>
          </a:stretch>
        </p:blipFill>
        <p:spPr bwMode="auto">
          <a:xfrm>
            <a:off x="3492500" y="3860800"/>
            <a:ext cx="1827213" cy="2425700"/>
          </a:xfrm>
          <a:prstGeom prst="rect">
            <a:avLst/>
          </a:prstGeom>
          <a:noFill/>
          <a:ln w="9525">
            <a:noFill/>
            <a:miter lim="800000"/>
            <a:headEnd/>
            <a:tailEnd/>
          </a:ln>
        </p:spPr>
      </p:pic>
      <p:sp>
        <p:nvSpPr>
          <p:cNvPr id="21517" name="TextBox 12"/>
          <p:cNvSpPr txBox="1">
            <a:spLocks noChangeArrowheads="1"/>
          </p:cNvSpPr>
          <p:nvPr/>
        </p:nvSpPr>
        <p:spPr bwMode="auto">
          <a:xfrm>
            <a:off x="3419475" y="6273800"/>
            <a:ext cx="1901825" cy="584200"/>
          </a:xfrm>
          <a:prstGeom prst="rect">
            <a:avLst/>
          </a:prstGeom>
          <a:noFill/>
          <a:ln w="9525">
            <a:noFill/>
            <a:miter lim="800000"/>
            <a:headEnd/>
            <a:tailEnd/>
          </a:ln>
        </p:spPr>
        <p:txBody>
          <a:bodyPr wrap="none">
            <a:spAutoFit/>
          </a:bodyPr>
          <a:lstStyle/>
          <a:p>
            <a:r>
              <a:rPr lang="ru-RU" sz="1600" b="1">
                <a:solidFill>
                  <a:srgbClr val="FFFF00"/>
                </a:solidFill>
                <a:latin typeface="Times New Roman" pitchFamily="18" charset="0"/>
                <a:cs typeface="Times New Roman" pitchFamily="18" charset="0"/>
              </a:rPr>
              <a:t>Памятник героям </a:t>
            </a:r>
          </a:p>
          <a:p>
            <a:r>
              <a:rPr lang="ru-RU" sz="1600" b="1">
                <a:solidFill>
                  <a:srgbClr val="FFFF00"/>
                </a:solidFill>
                <a:latin typeface="Times New Roman" pitchFamily="18" charset="0"/>
                <a:cs typeface="Times New Roman" pitchFamily="18" charset="0"/>
              </a:rPr>
              <a:t>войны 1812 г.</a:t>
            </a:r>
          </a:p>
        </p:txBody>
      </p:sp>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бородино)\7   картинка.jpg"/>
          <p:cNvPicPr>
            <a:picLocks noChangeAspect="1" noChangeArrowheads="1"/>
          </p:cNvPicPr>
          <p:nvPr/>
        </p:nvPicPr>
        <p:blipFill>
          <a:blip r:embed="rId2"/>
          <a:srcRect/>
          <a:stretch>
            <a:fillRect/>
          </a:stretch>
        </p:blipFill>
        <p:spPr bwMode="auto">
          <a:xfrm>
            <a:off x="6659563" y="115888"/>
            <a:ext cx="2160587" cy="2592387"/>
          </a:xfrm>
          <a:prstGeom prst="rect">
            <a:avLst/>
          </a:prstGeom>
          <a:noFill/>
          <a:ln w="9525">
            <a:noFill/>
            <a:miter lim="800000"/>
            <a:headEnd/>
            <a:tailEnd/>
          </a:ln>
        </p:spPr>
      </p:pic>
      <p:pic>
        <p:nvPicPr>
          <p:cNvPr id="22531" name="Picture 3" descr="H:\бородино)\10  картина.jpg"/>
          <p:cNvPicPr>
            <a:picLocks noChangeAspect="1" noChangeArrowheads="1"/>
          </p:cNvPicPr>
          <p:nvPr/>
        </p:nvPicPr>
        <p:blipFill>
          <a:blip r:embed="rId3"/>
          <a:srcRect/>
          <a:stretch>
            <a:fillRect/>
          </a:stretch>
        </p:blipFill>
        <p:spPr bwMode="auto">
          <a:xfrm>
            <a:off x="2987675" y="692150"/>
            <a:ext cx="3313113" cy="4416425"/>
          </a:xfrm>
          <a:prstGeom prst="rect">
            <a:avLst/>
          </a:prstGeom>
          <a:noFill/>
          <a:ln w="9525">
            <a:noFill/>
            <a:miter lim="800000"/>
            <a:headEnd/>
            <a:tailEnd/>
          </a:ln>
        </p:spPr>
      </p:pic>
      <p:pic>
        <p:nvPicPr>
          <p:cNvPr id="22532" name="Picture 4" descr="H:\бородино)\16  картинка.jpg"/>
          <p:cNvPicPr>
            <a:picLocks noChangeAspect="1" noChangeArrowheads="1"/>
          </p:cNvPicPr>
          <p:nvPr/>
        </p:nvPicPr>
        <p:blipFill>
          <a:blip r:embed="rId4"/>
          <a:srcRect/>
          <a:stretch>
            <a:fillRect/>
          </a:stretch>
        </p:blipFill>
        <p:spPr bwMode="auto">
          <a:xfrm>
            <a:off x="6516688" y="3479800"/>
            <a:ext cx="2389187" cy="2757488"/>
          </a:xfrm>
          <a:prstGeom prst="rect">
            <a:avLst/>
          </a:prstGeom>
          <a:noFill/>
          <a:ln w="9525">
            <a:noFill/>
            <a:miter lim="800000"/>
            <a:headEnd/>
            <a:tailEnd/>
          </a:ln>
        </p:spPr>
      </p:pic>
      <p:pic>
        <p:nvPicPr>
          <p:cNvPr id="22533" name="Picture 6" descr="H:\бородино)\3   картина.jpg"/>
          <p:cNvPicPr>
            <a:picLocks noChangeAspect="1" noChangeArrowheads="1"/>
          </p:cNvPicPr>
          <p:nvPr/>
        </p:nvPicPr>
        <p:blipFill>
          <a:blip r:embed="rId5"/>
          <a:srcRect/>
          <a:stretch>
            <a:fillRect/>
          </a:stretch>
        </p:blipFill>
        <p:spPr bwMode="auto">
          <a:xfrm>
            <a:off x="179388" y="188913"/>
            <a:ext cx="2416175" cy="2663825"/>
          </a:xfrm>
          <a:prstGeom prst="rect">
            <a:avLst/>
          </a:prstGeom>
          <a:noFill/>
          <a:ln w="9525">
            <a:noFill/>
            <a:miter lim="800000"/>
            <a:headEnd/>
            <a:tailEnd/>
          </a:ln>
        </p:spPr>
      </p:pic>
      <p:sp>
        <p:nvSpPr>
          <p:cNvPr id="22534" name="TextBox 6"/>
          <p:cNvSpPr txBox="1">
            <a:spLocks noChangeArrowheads="1"/>
          </p:cNvSpPr>
          <p:nvPr/>
        </p:nvSpPr>
        <p:spPr bwMode="auto">
          <a:xfrm>
            <a:off x="3492500" y="5300663"/>
            <a:ext cx="2343150" cy="585787"/>
          </a:xfrm>
          <a:prstGeom prst="rect">
            <a:avLst/>
          </a:prstGeom>
          <a:noFill/>
          <a:ln w="9525">
            <a:noFill/>
            <a:miter lim="800000"/>
            <a:headEnd/>
            <a:tailEnd/>
          </a:ln>
        </p:spPr>
        <p:txBody>
          <a:bodyPr wrap="none">
            <a:spAutoFit/>
          </a:bodyPr>
          <a:lstStyle/>
          <a:p>
            <a:r>
              <a:rPr lang="ru-RU" sz="1600" b="1">
                <a:solidFill>
                  <a:srgbClr val="FFFF00"/>
                </a:solidFill>
                <a:latin typeface="Times New Roman" pitchFamily="18" charset="0"/>
                <a:cs typeface="Times New Roman" pitchFamily="18" charset="0"/>
              </a:rPr>
              <a:t>Памятник Багратиону </a:t>
            </a:r>
          </a:p>
          <a:p>
            <a:r>
              <a:rPr lang="ru-RU" sz="1600" b="1">
                <a:solidFill>
                  <a:srgbClr val="FFFF00"/>
                </a:solidFill>
                <a:latin typeface="Times New Roman" pitchFamily="18" charset="0"/>
                <a:cs typeface="Times New Roman" pitchFamily="18" charset="0"/>
              </a:rPr>
              <a:t>на Бородинском поле</a:t>
            </a:r>
          </a:p>
        </p:txBody>
      </p:sp>
      <p:sp>
        <p:nvSpPr>
          <p:cNvPr id="22535" name="TextBox 7"/>
          <p:cNvSpPr txBox="1">
            <a:spLocks noChangeArrowheads="1"/>
          </p:cNvSpPr>
          <p:nvPr/>
        </p:nvSpPr>
        <p:spPr bwMode="auto">
          <a:xfrm>
            <a:off x="0" y="6308725"/>
            <a:ext cx="3073400" cy="339725"/>
          </a:xfrm>
          <a:prstGeom prst="rect">
            <a:avLst/>
          </a:prstGeom>
          <a:noFill/>
          <a:ln w="9525">
            <a:noFill/>
            <a:miter lim="800000"/>
            <a:headEnd/>
            <a:tailEnd/>
          </a:ln>
        </p:spPr>
        <p:txBody>
          <a:bodyPr wrap="none">
            <a:spAutoFit/>
          </a:bodyPr>
          <a:lstStyle/>
          <a:p>
            <a:r>
              <a:rPr lang="ru-RU" sz="1600" b="1">
                <a:solidFill>
                  <a:srgbClr val="FFFF00"/>
                </a:solidFill>
                <a:latin typeface="Times New Roman" pitchFamily="18" charset="0"/>
                <a:cs typeface="Times New Roman" pitchFamily="18" charset="0"/>
              </a:rPr>
              <a:t>Памятник    погибшим  героям</a:t>
            </a:r>
          </a:p>
        </p:txBody>
      </p:sp>
      <p:sp>
        <p:nvSpPr>
          <p:cNvPr id="22536" name="TextBox 8"/>
          <p:cNvSpPr txBox="1">
            <a:spLocks noChangeArrowheads="1"/>
          </p:cNvSpPr>
          <p:nvPr/>
        </p:nvSpPr>
        <p:spPr bwMode="auto">
          <a:xfrm>
            <a:off x="6804025" y="6308725"/>
            <a:ext cx="2038350" cy="339725"/>
          </a:xfrm>
          <a:prstGeom prst="rect">
            <a:avLst/>
          </a:prstGeom>
          <a:noFill/>
          <a:ln w="9525">
            <a:noFill/>
            <a:miter lim="800000"/>
            <a:headEnd/>
            <a:tailEnd/>
          </a:ln>
        </p:spPr>
        <p:txBody>
          <a:bodyPr wrap="none">
            <a:spAutoFit/>
          </a:bodyPr>
          <a:lstStyle/>
          <a:p>
            <a:r>
              <a:rPr lang="ru-RU" sz="1600" b="1">
                <a:solidFill>
                  <a:srgbClr val="FFFF00"/>
                </a:solidFill>
                <a:latin typeface="Times New Roman" pitchFamily="18" charset="0"/>
                <a:cs typeface="Times New Roman" pitchFamily="18" charset="0"/>
              </a:rPr>
              <a:t>Памятник Кутузову</a:t>
            </a:r>
          </a:p>
        </p:txBody>
      </p:sp>
      <p:sp>
        <p:nvSpPr>
          <p:cNvPr id="22537" name="TextBox 9"/>
          <p:cNvSpPr txBox="1">
            <a:spLocks noChangeArrowheads="1"/>
          </p:cNvSpPr>
          <p:nvPr/>
        </p:nvSpPr>
        <p:spPr bwMode="auto">
          <a:xfrm>
            <a:off x="107950" y="2852738"/>
            <a:ext cx="2217738" cy="615950"/>
          </a:xfrm>
          <a:prstGeom prst="rect">
            <a:avLst/>
          </a:prstGeom>
          <a:noFill/>
          <a:ln w="9525">
            <a:noFill/>
            <a:miter lim="800000"/>
            <a:headEnd/>
            <a:tailEnd/>
          </a:ln>
        </p:spPr>
        <p:txBody>
          <a:bodyPr wrap="none">
            <a:spAutoFit/>
          </a:bodyPr>
          <a:lstStyle/>
          <a:p>
            <a:r>
              <a:rPr lang="ru-RU" sz="1600" b="1">
                <a:solidFill>
                  <a:srgbClr val="FFFF00"/>
                </a:solidFill>
                <a:latin typeface="Times New Roman" pitchFamily="18" charset="0"/>
                <a:cs typeface="Times New Roman" pitchFamily="18" charset="0"/>
              </a:rPr>
              <a:t>       Памятник  на </a:t>
            </a:r>
          </a:p>
          <a:p>
            <a:r>
              <a:rPr lang="ru-RU" sz="1600" b="1">
                <a:solidFill>
                  <a:srgbClr val="FFFF00"/>
                </a:solidFill>
                <a:latin typeface="Times New Roman" pitchFamily="18" charset="0"/>
                <a:cs typeface="Times New Roman" pitchFamily="18" charset="0"/>
              </a:rPr>
              <a:t>   Бородинском   поле</a:t>
            </a:r>
            <a:r>
              <a:rPr lang="ru-RU"/>
              <a:t>.</a:t>
            </a:r>
          </a:p>
        </p:txBody>
      </p:sp>
      <p:sp>
        <p:nvSpPr>
          <p:cNvPr id="22538" name="TextBox 10"/>
          <p:cNvSpPr txBox="1">
            <a:spLocks noChangeArrowheads="1"/>
          </p:cNvSpPr>
          <p:nvPr/>
        </p:nvSpPr>
        <p:spPr bwMode="auto">
          <a:xfrm>
            <a:off x="7451725" y="2852738"/>
            <a:ext cx="1035050" cy="338137"/>
          </a:xfrm>
          <a:prstGeom prst="rect">
            <a:avLst/>
          </a:prstGeom>
          <a:noFill/>
          <a:ln w="9525">
            <a:noFill/>
            <a:miter lim="800000"/>
            <a:headEnd/>
            <a:tailEnd/>
          </a:ln>
        </p:spPr>
        <p:txBody>
          <a:bodyPr wrap="none">
            <a:spAutoFit/>
          </a:bodyPr>
          <a:lstStyle/>
          <a:p>
            <a:r>
              <a:rPr lang="ru-RU" sz="1600" b="1">
                <a:solidFill>
                  <a:srgbClr val="FFFF00"/>
                </a:solidFill>
                <a:latin typeface="Times New Roman" pitchFamily="18" charset="0"/>
                <a:cs typeface="Times New Roman" pitchFamily="18" charset="0"/>
              </a:rPr>
              <a:t>Церковь.</a:t>
            </a:r>
          </a:p>
        </p:txBody>
      </p:sp>
      <p:pic>
        <p:nvPicPr>
          <p:cNvPr id="22539" name="Picture 7" descr="H:\бородино)\12 картинка.jpg"/>
          <p:cNvPicPr>
            <a:picLocks noChangeAspect="1" noChangeArrowheads="1"/>
          </p:cNvPicPr>
          <p:nvPr/>
        </p:nvPicPr>
        <p:blipFill>
          <a:blip r:embed="rId6"/>
          <a:srcRect/>
          <a:stretch>
            <a:fillRect/>
          </a:stretch>
        </p:blipFill>
        <p:spPr bwMode="auto">
          <a:xfrm>
            <a:off x="323850" y="3516313"/>
            <a:ext cx="2232025" cy="2687637"/>
          </a:xfrm>
          <a:prstGeom prst="rect">
            <a:avLst/>
          </a:prstGeom>
          <a:noFill/>
          <a:ln w="9525">
            <a:noFill/>
            <a:miter lim="800000"/>
            <a:headEnd/>
            <a:tailEnd/>
          </a:ln>
        </p:spPr>
      </p:pic>
      <p:sp>
        <p:nvSpPr>
          <p:cNvPr id="22540" name="Прямоугольник 11"/>
          <p:cNvSpPr>
            <a:spLocks noChangeArrowheads="1"/>
          </p:cNvSpPr>
          <p:nvPr/>
        </p:nvSpPr>
        <p:spPr bwMode="auto">
          <a:xfrm>
            <a:off x="2714625" y="0"/>
            <a:ext cx="3857625" cy="708025"/>
          </a:xfrm>
          <a:prstGeom prst="rect">
            <a:avLst/>
          </a:prstGeom>
          <a:noFill/>
          <a:ln w="9525">
            <a:noFill/>
            <a:miter lim="800000"/>
            <a:headEnd/>
            <a:tailEnd/>
          </a:ln>
        </p:spPr>
        <p:txBody>
          <a:bodyPr>
            <a:spAutoFit/>
          </a:bodyPr>
          <a:lstStyle/>
          <a:p>
            <a:r>
              <a:rPr lang="ru-RU" sz="4000" b="1">
                <a:solidFill>
                  <a:srgbClr val="FFFF00"/>
                </a:solidFill>
                <a:latin typeface="Times New Roman" pitchFamily="18" charset="0"/>
                <a:cs typeface="Times New Roman" pitchFamily="18" charset="0"/>
              </a:rPr>
              <a:t>  Наша память</a:t>
            </a:r>
            <a:endParaRPr lang="ru-RU" sz="4000"/>
          </a:p>
        </p:txBody>
      </p:sp>
    </p:spTree>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1"/>
          <p:cNvSpPr>
            <a:spLocks noChangeArrowheads="1"/>
          </p:cNvSpPr>
          <p:nvPr/>
        </p:nvSpPr>
        <p:spPr bwMode="auto">
          <a:xfrm>
            <a:off x="3132138" y="260350"/>
            <a:ext cx="3538537" cy="708025"/>
          </a:xfrm>
          <a:prstGeom prst="rect">
            <a:avLst/>
          </a:prstGeom>
          <a:noFill/>
          <a:ln w="9525">
            <a:noFill/>
            <a:miter lim="800000"/>
            <a:headEnd/>
            <a:tailEnd/>
          </a:ln>
        </p:spPr>
        <p:txBody>
          <a:bodyPr wrap="none">
            <a:spAutoFit/>
          </a:bodyPr>
          <a:lstStyle/>
          <a:p>
            <a:r>
              <a:rPr lang="ru-RU" sz="4000" b="1">
                <a:solidFill>
                  <a:srgbClr val="FFFF00"/>
                </a:solidFill>
              </a:rPr>
              <a:t>Наша память</a:t>
            </a:r>
          </a:p>
        </p:txBody>
      </p:sp>
      <p:sp>
        <p:nvSpPr>
          <p:cNvPr id="23555" name="TextBox 2"/>
          <p:cNvSpPr txBox="1">
            <a:spLocks noChangeArrowheads="1"/>
          </p:cNvSpPr>
          <p:nvPr/>
        </p:nvSpPr>
        <p:spPr bwMode="auto">
          <a:xfrm>
            <a:off x="242888" y="981075"/>
            <a:ext cx="8901112" cy="461963"/>
          </a:xfrm>
          <a:prstGeom prst="rect">
            <a:avLst/>
          </a:prstGeom>
          <a:noFill/>
          <a:ln w="9525">
            <a:noFill/>
            <a:miter lim="800000"/>
            <a:headEnd/>
            <a:tailEnd/>
          </a:ln>
        </p:spPr>
        <p:txBody>
          <a:bodyPr wrap="none">
            <a:spAutoFit/>
          </a:bodyPr>
          <a:lstStyle/>
          <a:p>
            <a:r>
              <a:rPr lang="ru-RU" sz="2400" b="1">
                <a:solidFill>
                  <a:srgbClr val="FFFF00"/>
                </a:solidFill>
              </a:rPr>
              <a:t>Названия улиц, площадей именами героев войны 1812 г.</a:t>
            </a:r>
          </a:p>
        </p:txBody>
      </p:sp>
      <p:pic>
        <p:nvPicPr>
          <p:cNvPr id="23556" name="Picture 2" descr="D:\Школа\Уроки\Литература\Бородино\КАРТИНКИ\Кутузова.jpeg"/>
          <p:cNvPicPr>
            <a:picLocks noChangeAspect="1" noChangeArrowheads="1"/>
          </p:cNvPicPr>
          <p:nvPr/>
        </p:nvPicPr>
        <p:blipFill>
          <a:blip r:embed="rId2"/>
          <a:srcRect/>
          <a:stretch>
            <a:fillRect/>
          </a:stretch>
        </p:blipFill>
        <p:spPr bwMode="auto">
          <a:xfrm>
            <a:off x="395288" y="1412875"/>
            <a:ext cx="2816225" cy="2108200"/>
          </a:xfrm>
          <a:prstGeom prst="rect">
            <a:avLst/>
          </a:prstGeom>
          <a:noFill/>
          <a:ln w="9525">
            <a:noFill/>
            <a:miter lim="800000"/>
            <a:headEnd/>
            <a:tailEnd/>
          </a:ln>
        </p:spPr>
      </p:pic>
      <p:pic>
        <p:nvPicPr>
          <p:cNvPr id="23557" name="Picture 3" descr="D:\Школа\Уроки\Литература\Бородино\КАРТИНКИ\03.jpg"/>
          <p:cNvPicPr>
            <a:picLocks noChangeAspect="1" noChangeArrowheads="1"/>
          </p:cNvPicPr>
          <p:nvPr/>
        </p:nvPicPr>
        <p:blipFill>
          <a:blip r:embed="rId3"/>
          <a:srcRect/>
          <a:stretch>
            <a:fillRect/>
          </a:stretch>
        </p:blipFill>
        <p:spPr bwMode="auto">
          <a:xfrm>
            <a:off x="5508625" y="1412875"/>
            <a:ext cx="2952750" cy="2214563"/>
          </a:xfrm>
          <a:prstGeom prst="rect">
            <a:avLst/>
          </a:prstGeom>
          <a:noFill/>
          <a:ln w="9525">
            <a:noFill/>
            <a:miter lim="800000"/>
            <a:headEnd/>
            <a:tailEnd/>
          </a:ln>
        </p:spPr>
      </p:pic>
      <p:pic>
        <p:nvPicPr>
          <p:cNvPr id="23558" name="Picture 4" descr="D:\Школа\Уроки\Литература\Бородино\КАРТИНКИ\368119_html_1be07ac6.jpg"/>
          <p:cNvPicPr>
            <a:picLocks noChangeAspect="1" noChangeArrowheads="1"/>
          </p:cNvPicPr>
          <p:nvPr/>
        </p:nvPicPr>
        <p:blipFill>
          <a:blip r:embed="rId4"/>
          <a:srcRect/>
          <a:stretch>
            <a:fillRect/>
          </a:stretch>
        </p:blipFill>
        <p:spPr bwMode="auto">
          <a:xfrm>
            <a:off x="4643438" y="4149725"/>
            <a:ext cx="3133725" cy="2105025"/>
          </a:xfrm>
          <a:prstGeom prst="rect">
            <a:avLst/>
          </a:prstGeom>
          <a:noFill/>
          <a:ln w="9525">
            <a:noFill/>
            <a:miter lim="800000"/>
            <a:headEnd/>
            <a:tailEnd/>
          </a:ln>
        </p:spPr>
      </p:pic>
      <p:pic>
        <p:nvPicPr>
          <p:cNvPr id="23559" name="Picture 5" descr="D:\Школа\Уроки\Литература\Бородино\КАРТИНКИ\Давыд.jpg"/>
          <p:cNvPicPr>
            <a:picLocks noChangeAspect="1" noChangeArrowheads="1"/>
          </p:cNvPicPr>
          <p:nvPr/>
        </p:nvPicPr>
        <p:blipFill>
          <a:blip r:embed="rId5"/>
          <a:srcRect/>
          <a:stretch>
            <a:fillRect/>
          </a:stretch>
        </p:blipFill>
        <p:spPr bwMode="auto">
          <a:xfrm>
            <a:off x="1187450" y="4149725"/>
            <a:ext cx="2954338" cy="2105025"/>
          </a:xfrm>
          <a:prstGeom prst="rect">
            <a:avLst/>
          </a:prstGeom>
          <a:noFill/>
          <a:ln w="9525">
            <a:noFill/>
            <a:miter lim="800000"/>
            <a:headEnd/>
            <a:tailEnd/>
          </a:ln>
        </p:spPr>
      </p:pic>
      <p:sp>
        <p:nvSpPr>
          <p:cNvPr id="23560" name="TextBox 7"/>
          <p:cNvSpPr txBox="1">
            <a:spLocks noChangeArrowheads="1"/>
          </p:cNvSpPr>
          <p:nvPr/>
        </p:nvSpPr>
        <p:spPr bwMode="auto">
          <a:xfrm>
            <a:off x="1116013" y="3644900"/>
            <a:ext cx="7310437" cy="338138"/>
          </a:xfrm>
          <a:prstGeom prst="rect">
            <a:avLst/>
          </a:prstGeom>
          <a:noFill/>
          <a:ln w="9525">
            <a:noFill/>
            <a:miter lim="800000"/>
            <a:headEnd/>
            <a:tailEnd/>
          </a:ln>
        </p:spPr>
        <p:txBody>
          <a:bodyPr wrap="none">
            <a:spAutoFit/>
          </a:bodyPr>
          <a:lstStyle/>
          <a:p>
            <a:r>
              <a:rPr lang="ru-RU" sz="1600" b="1">
                <a:solidFill>
                  <a:srgbClr val="FFFF00"/>
                </a:solidFill>
              </a:rPr>
              <a:t>Улицы Кутузова и Раевского в Киеве, Кутузовский проспект в Москве</a:t>
            </a:r>
          </a:p>
        </p:txBody>
      </p:sp>
      <p:sp>
        <p:nvSpPr>
          <p:cNvPr id="23561" name="TextBox 8"/>
          <p:cNvSpPr txBox="1">
            <a:spLocks noChangeArrowheads="1"/>
          </p:cNvSpPr>
          <p:nvPr/>
        </p:nvSpPr>
        <p:spPr bwMode="auto">
          <a:xfrm>
            <a:off x="684213" y="6308725"/>
            <a:ext cx="3700462" cy="339725"/>
          </a:xfrm>
          <a:prstGeom prst="rect">
            <a:avLst/>
          </a:prstGeom>
          <a:noFill/>
          <a:ln w="9525">
            <a:noFill/>
            <a:miter lim="800000"/>
            <a:headEnd/>
            <a:tailEnd/>
          </a:ln>
        </p:spPr>
        <p:txBody>
          <a:bodyPr wrap="none">
            <a:spAutoFit/>
          </a:bodyPr>
          <a:lstStyle/>
          <a:p>
            <a:r>
              <a:rPr lang="ru-RU" sz="1600" b="1">
                <a:solidFill>
                  <a:srgbClr val="FFFF00"/>
                </a:solidFill>
              </a:rPr>
              <a:t>Улица Дениса Давыдова в Москве</a:t>
            </a:r>
          </a:p>
        </p:txBody>
      </p:sp>
      <p:sp>
        <p:nvSpPr>
          <p:cNvPr id="23562" name="TextBox 9"/>
          <p:cNvSpPr txBox="1">
            <a:spLocks noChangeArrowheads="1"/>
          </p:cNvSpPr>
          <p:nvPr/>
        </p:nvSpPr>
        <p:spPr bwMode="auto">
          <a:xfrm>
            <a:off x="4932363" y="6308725"/>
            <a:ext cx="3259137" cy="339725"/>
          </a:xfrm>
          <a:prstGeom prst="rect">
            <a:avLst/>
          </a:prstGeom>
          <a:noFill/>
          <a:ln w="9525">
            <a:noFill/>
            <a:miter lim="800000"/>
            <a:headEnd/>
            <a:tailEnd/>
          </a:ln>
        </p:spPr>
        <p:txBody>
          <a:bodyPr wrap="none">
            <a:spAutoFit/>
          </a:bodyPr>
          <a:lstStyle/>
          <a:p>
            <a:r>
              <a:rPr lang="ru-RU" sz="1600" b="1">
                <a:solidFill>
                  <a:srgbClr val="FFFF00"/>
                </a:solidFill>
              </a:rPr>
              <a:t>Улица Сеславинская в Рязани</a:t>
            </a:r>
          </a:p>
        </p:txBody>
      </p:sp>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0" y="1052513"/>
            <a:ext cx="9144000" cy="461962"/>
          </a:xfrm>
          <a:prstGeom prst="rect">
            <a:avLst/>
          </a:prstGeom>
          <a:noFill/>
          <a:ln w="9525">
            <a:noFill/>
            <a:miter lim="800000"/>
            <a:headEnd/>
            <a:tailEnd/>
          </a:ln>
        </p:spPr>
        <p:txBody>
          <a:bodyPr>
            <a:spAutoFit/>
          </a:bodyPr>
          <a:lstStyle/>
          <a:p>
            <a:r>
              <a:rPr lang="ru-RU" sz="2400" b="1">
                <a:solidFill>
                  <a:srgbClr val="FFFF00"/>
                </a:solidFill>
              </a:rPr>
              <a:t>Художественные фильмы  об Отечественной войне 1812 г.</a:t>
            </a:r>
          </a:p>
        </p:txBody>
      </p:sp>
      <p:sp>
        <p:nvSpPr>
          <p:cNvPr id="24579" name="TextBox 2"/>
          <p:cNvSpPr txBox="1">
            <a:spLocks noChangeArrowheads="1"/>
          </p:cNvSpPr>
          <p:nvPr/>
        </p:nvSpPr>
        <p:spPr bwMode="auto">
          <a:xfrm>
            <a:off x="2484438" y="260350"/>
            <a:ext cx="3536950" cy="708025"/>
          </a:xfrm>
          <a:prstGeom prst="rect">
            <a:avLst/>
          </a:prstGeom>
          <a:noFill/>
          <a:ln w="9525">
            <a:noFill/>
            <a:miter lim="800000"/>
            <a:headEnd/>
            <a:tailEnd/>
          </a:ln>
        </p:spPr>
        <p:txBody>
          <a:bodyPr wrap="none">
            <a:spAutoFit/>
          </a:bodyPr>
          <a:lstStyle/>
          <a:p>
            <a:r>
              <a:rPr lang="ru-RU" sz="4000" b="1">
                <a:solidFill>
                  <a:srgbClr val="FFFF00"/>
                </a:solidFill>
              </a:rPr>
              <a:t>Наша память</a:t>
            </a:r>
          </a:p>
        </p:txBody>
      </p:sp>
      <p:sp>
        <p:nvSpPr>
          <p:cNvPr id="24580" name="TextBox 3"/>
          <p:cNvSpPr txBox="1">
            <a:spLocks noChangeArrowheads="1"/>
          </p:cNvSpPr>
          <p:nvPr/>
        </p:nvSpPr>
        <p:spPr bwMode="auto">
          <a:xfrm>
            <a:off x="2195513" y="1628775"/>
            <a:ext cx="4529137" cy="2524125"/>
          </a:xfrm>
          <a:prstGeom prst="rect">
            <a:avLst/>
          </a:prstGeom>
          <a:noFill/>
          <a:ln w="9525">
            <a:noFill/>
            <a:miter lim="800000"/>
            <a:headEnd/>
            <a:tailEnd/>
          </a:ln>
        </p:spPr>
        <p:txBody>
          <a:bodyPr wrap="none">
            <a:spAutoFit/>
          </a:bodyPr>
          <a:lstStyle/>
          <a:p>
            <a:pPr marL="342900" indent="-342900">
              <a:buFontTx/>
              <a:buAutoNum type="arabicPeriod"/>
            </a:pPr>
            <a:r>
              <a:rPr lang="ru-RU" sz="2000" b="1">
                <a:solidFill>
                  <a:srgbClr val="00B0F0"/>
                </a:solidFill>
              </a:rPr>
              <a:t>«Эскадрон гусар летучих»</a:t>
            </a:r>
          </a:p>
          <a:p>
            <a:pPr marL="342900" indent="-342900">
              <a:buFontTx/>
              <a:buAutoNum type="arabicPeriod"/>
            </a:pPr>
            <a:r>
              <a:rPr lang="ru-RU" sz="2000" b="1">
                <a:solidFill>
                  <a:srgbClr val="00B0F0"/>
                </a:solidFill>
              </a:rPr>
              <a:t>«Гусарская баллада»</a:t>
            </a:r>
          </a:p>
          <a:p>
            <a:pPr marL="342900" indent="-342900">
              <a:buFontTx/>
              <a:buAutoNum type="arabicPeriod"/>
            </a:pPr>
            <a:r>
              <a:rPr lang="ru-RU" sz="2000" b="1">
                <a:solidFill>
                  <a:srgbClr val="00B0F0"/>
                </a:solidFill>
              </a:rPr>
              <a:t>«Война и мир»</a:t>
            </a:r>
          </a:p>
          <a:p>
            <a:pPr marL="342900" indent="-342900"/>
            <a:r>
              <a:rPr lang="ru-RU" sz="2000" b="1">
                <a:solidFill>
                  <a:srgbClr val="00B0F0"/>
                </a:solidFill>
              </a:rPr>
              <a:t>4. «Неизвестная война 1812 года»</a:t>
            </a:r>
          </a:p>
          <a:p>
            <a:pPr marL="342900" indent="-342900"/>
            <a:r>
              <a:rPr lang="ru-RU" sz="2000" b="1">
                <a:solidFill>
                  <a:srgbClr val="00B0F0"/>
                </a:solidFill>
              </a:rPr>
              <a:t>5. «Секретный агент Императора»</a:t>
            </a:r>
          </a:p>
          <a:p>
            <a:pPr marL="342900" indent="-342900"/>
            <a:r>
              <a:rPr lang="ru-RU" sz="2000" b="1">
                <a:solidFill>
                  <a:srgbClr val="00B0F0"/>
                </a:solidFill>
              </a:rPr>
              <a:t>6. «1812. Первая Отечественная»</a:t>
            </a:r>
          </a:p>
          <a:p>
            <a:pPr marL="342900" indent="-342900"/>
            <a:r>
              <a:rPr lang="ru-RU" sz="2000" b="1">
                <a:solidFill>
                  <a:srgbClr val="00B0F0"/>
                </a:solidFill>
              </a:rPr>
              <a:t>7. «1812. Нашествие Наполеона»</a:t>
            </a:r>
          </a:p>
          <a:p>
            <a:pPr marL="342900" indent="-342900">
              <a:buFont typeface="Arial" charset="0"/>
              <a:buChar char="•"/>
            </a:pPr>
            <a:endParaRPr lang="ru-RU"/>
          </a:p>
        </p:txBody>
      </p:sp>
      <p:pic>
        <p:nvPicPr>
          <p:cNvPr id="24581" name="Содержимое 3" descr="durova2"/>
          <p:cNvPicPr>
            <a:picLocks noChangeArrowheads="1"/>
          </p:cNvPicPr>
          <p:nvPr/>
        </p:nvPicPr>
        <p:blipFill>
          <a:blip r:embed="rId2"/>
          <a:srcRect/>
          <a:stretch>
            <a:fillRect/>
          </a:stretch>
        </p:blipFill>
        <p:spPr bwMode="auto">
          <a:xfrm>
            <a:off x="1908175" y="4941888"/>
            <a:ext cx="2787650" cy="1752600"/>
          </a:xfrm>
          <a:prstGeom prst="rect">
            <a:avLst/>
          </a:prstGeom>
          <a:noFill/>
          <a:ln w="9525">
            <a:noFill/>
            <a:miter lim="800000"/>
            <a:headEnd/>
            <a:tailEnd/>
          </a:ln>
        </p:spPr>
      </p:pic>
      <p:pic>
        <p:nvPicPr>
          <p:cNvPr id="24582" name="Picture 2" descr="http://im4-tub-ru.yandex.net/i?id=592234329-46-72&amp;n=21"/>
          <p:cNvPicPr>
            <a:picLocks noChangeAspect="1" noChangeArrowheads="1"/>
          </p:cNvPicPr>
          <p:nvPr/>
        </p:nvPicPr>
        <p:blipFill>
          <a:blip r:embed="rId3"/>
          <a:srcRect/>
          <a:stretch>
            <a:fillRect/>
          </a:stretch>
        </p:blipFill>
        <p:spPr bwMode="auto">
          <a:xfrm>
            <a:off x="250825" y="3860800"/>
            <a:ext cx="2514600" cy="1428750"/>
          </a:xfrm>
          <a:prstGeom prst="rect">
            <a:avLst/>
          </a:prstGeom>
          <a:noFill/>
          <a:ln w="9525">
            <a:noFill/>
            <a:miter lim="800000"/>
            <a:headEnd/>
            <a:tailEnd/>
          </a:ln>
        </p:spPr>
      </p:pic>
      <p:pic>
        <p:nvPicPr>
          <p:cNvPr id="24583" name="Picture 4" descr="http://im8-tub-ru.yandex.net/i?id=522259569-03-72&amp;n=21"/>
          <p:cNvPicPr>
            <a:picLocks noChangeAspect="1" noChangeArrowheads="1"/>
          </p:cNvPicPr>
          <p:nvPr/>
        </p:nvPicPr>
        <p:blipFill>
          <a:blip r:embed="rId4"/>
          <a:srcRect/>
          <a:stretch>
            <a:fillRect/>
          </a:stretch>
        </p:blipFill>
        <p:spPr bwMode="auto">
          <a:xfrm>
            <a:off x="395288" y="1700213"/>
            <a:ext cx="1593850" cy="1944687"/>
          </a:xfrm>
          <a:prstGeom prst="rect">
            <a:avLst/>
          </a:prstGeom>
          <a:noFill/>
          <a:ln w="9525">
            <a:noFill/>
            <a:miter lim="800000"/>
            <a:headEnd/>
            <a:tailEnd/>
          </a:ln>
        </p:spPr>
      </p:pic>
      <p:pic>
        <p:nvPicPr>
          <p:cNvPr id="24584" name="Picture 6" descr="http://im2-tub-ru.yandex.net/i?id=414574644-10-72&amp;n=21"/>
          <p:cNvPicPr>
            <a:picLocks noChangeAspect="1" noChangeArrowheads="1"/>
          </p:cNvPicPr>
          <p:nvPr/>
        </p:nvPicPr>
        <p:blipFill>
          <a:blip r:embed="rId5"/>
          <a:srcRect/>
          <a:stretch>
            <a:fillRect/>
          </a:stretch>
        </p:blipFill>
        <p:spPr bwMode="auto">
          <a:xfrm>
            <a:off x="4805363" y="4941888"/>
            <a:ext cx="2928937" cy="1735137"/>
          </a:xfrm>
          <a:prstGeom prst="rect">
            <a:avLst/>
          </a:prstGeom>
          <a:noFill/>
          <a:ln w="9525">
            <a:noFill/>
            <a:miter lim="800000"/>
            <a:headEnd/>
            <a:tailEnd/>
          </a:ln>
        </p:spPr>
      </p:pic>
      <p:pic>
        <p:nvPicPr>
          <p:cNvPr id="24585" name="Picture 8" descr="http://im6-tub-ru.yandex.net/i?id=102747157-52-72&amp;n=16"/>
          <p:cNvPicPr>
            <a:picLocks noChangeAspect="1" noChangeArrowheads="1"/>
          </p:cNvPicPr>
          <p:nvPr/>
        </p:nvPicPr>
        <p:blipFill>
          <a:blip r:embed="rId6"/>
          <a:srcRect/>
          <a:stretch>
            <a:fillRect/>
          </a:stretch>
        </p:blipFill>
        <p:spPr bwMode="auto">
          <a:xfrm>
            <a:off x="6659563" y="3429000"/>
            <a:ext cx="2227262" cy="1557338"/>
          </a:xfrm>
          <a:prstGeom prst="rect">
            <a:avLst/>
          </a:prstGeom>
          <a:noFill/>
          <a:ln w="9525">
            <a:noFill/>
            <a:miter lim="800000"/>
            <a:headEnd/>
            <a:tailEnd/>
          </a:ln>
        </p:spPr>
      </p:pic>
      <p:pic>
        <p:nvPicPr>
          <p:cNvPr id="24586" name="Picture 10" descr="http://im5-tub-ru.yandex.net/i?id=203290646-02-72&amp;n=16"/>
          <p:cNvPicPr>
            <a:picLocks noChangeAspect="1" noChangeArrowheads="1"/>
          </p:cNvPicPr>
          <p:nvPr/>
        </p:nvPicPr>
        <p:blipFill>
          <a:blip r:embed="rId7"/>
          <a:srcRect/>
          <a:stretch>
            <a:fillRect/>
          </a:stretch>
        </p:blipFill>
        <p:spPr bwMode="auto">
          <a:xfrm>
            <a:off x="6588125" y="1557338"/>
            <a:ext cx="2274888" cy="1709737"/>
          </a:xfrm>
          <a:prstGeom prst="rect">
            <a:avLst/>
          </a:prstGeom>
          <a:noFill/>
          <a:ln w="9525">
            <a:noFill/>
            <a:miter lim="800000"/>
            <a:headEnd/>
            <a:tailEnd/>
          </a:ln>
        </p:spPr>
      </p:pic>
      <p:pic>
        <p:nvPicPr>
          <p:cNvPr id="24587" name="Picture 2" descr="http://im4-tub-ru.yandex.net/i?id=592234329-46-72&amp;n=21"/>
          <p:cNvPicPr>
            <a:picLocks noChangeAspect="1" noChangeArrowheads="1"/>
          </p:cNvPicPr>
          <p:nvPr/>
        </p:nvPicPr>
        <p:blipFill>
          <a:blip r:embed="rId3"/>
          <a:srcRect/>
          <a:stretch>
            <a:fillRect/>
          </a:stretch>
        </p:blipFill>
        <p:spPr bwMode="auto">
          <a:xfrm>
            <a:off x="214313" y="3857625"/>
            <a:ext cx="2514600" cy="142875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1116013" y="115888"/>
            <a:ext cx="6061075" cy="708025"/>
          </a:xfrm>
          <a:prstGeom prst="rect">
            <a:avLst/>
          </a:prstGeom>
          <a:noFill/>
          <a:ln w="9525">
            <a:noFill/>
            <a:miter lim="800000"/>
            <a:headEnd/>
            <a:tailEnd/>
          </a:ln>
        </p:spPr>
        <p:txBody>
          <a:bodyPr wrap="none">
            <a:spAutoFit/>
          </a:bodyPr>
          <a:lstStyle/>
          <a:p>
            <a:r>
              <a:rPr lang="ru-RU" sz="4000" b="1">
                <a:solidFill>
                  <a:srgbClr val="FFFF00"/>
                </a:solidFill>
                <a:latin typeface="Times New Roman" pitchFamily="18" charset="0"/>
                <a:cs typeface="Times New Roman" pitchFamily="18" charset="0"/>
              </a:rPr>
              <a:t>Из архивных документов</a:t>
            </a:r>
          </a:p>
        </p:txBody>
      </p:sp>
      <p:sp>
        <p:nvSpPr>
          <p:cNvPr id="25603" name="TextBox 2"/>
          <p:cNvSpPr txBox="1">
            <a:spLocks noChangeArrowheads="1"/>
          </p:cNvSpPr>
          <p:nvPr/>
        </p:nvSpPr>
        <p:spPr bwMode="auto">
          <a:xfrm>
            <a:off x="827088" y="765175"/>
            <a:ext cx="6813550" cy="461963"/>
          </a:xfrm>
          <a:prstGeom prst="rect">
            <a:avLst/>
          </a:prstGeom>
          <a:noFill/>
          <a:ln w="9525">
            <a:noFill/>
            <a:miter lim="800000"/>
            <a:headEnd/>
            <a:tailEnd/>
          </a:ln>
        </p:spPr>
        <p:txBody>
          <a:bodyPr wrap="none">
            <a:spAutoFit/>
          </a:bodyPr>
          <a:lstStyle/>
          <a:p>
            <a:r>
              <a:rPr lang="ru-RU" sz="2400" b="1">
                <a:solidFill>
                  <a:srgbClr val="FFFF00"/>
                </a:solidFill>
                <a:latin typeface="Times New Roman" pitchFamily="18" charset="0"/>
                <a:cs typeface="Times New Roman" pitchFamily="18" charset="0"/>
              </a:rPr>
              <a:t>Как  тербунцы помогали воевать с Наполеоном</a:t>
            </a:r>
          </a:p>
        </p:txBody>
      </p:sp>
      <p:graphicFrame>
        <p:nvGraphicFramePr>
          <p:cNvPr id="4" name="Таблица 3"/>
          <p:cNvGraphicFramePr>
            <a:graphicFrameLocks noGrp="1"/>
          </p:cNvGraphicFramePr>
          <p:nvPr/>
        </p:nvGraphicFramePr>
        <p:xfrm>
          <a:off x="571500" y="3143250"/>
          <a:ext cx="8208912" cy="3200400"/>
        </p:xfrm>
        <a:graphic>
          <a:graphicData uri="http://schemas.openxmlformats.org/drawingml/2006/table">
            <a:tbl>
              <a:tblPr firstRow="1" bandRow="1">
                <a:tableStyleId>{5C22544A-7EE6-4342-B048-85BDC9FD1C3A}</a:tableStyleId>
              </a:tblPr>
              <a:tblGrid>
                <a:gridCol w="4869693"/>
                <a:gridCol w="1669609"/>
                <a:gridCol w="1669610"/>
              </a:tblGrid>
              <a:tr h="559071">
                <a:tc>
                  <a:txBody>
                    <a:bodyPr/>
                    <a:lstStyle/>
                    <a:p>
                      <a:pPr algn="ctr"/>
                      <a:r>
                        <a:rPr lang="ru-RU" dirty="0" smtClean="0"/>
                        <a:t>Название села, деревни</a:t>
                      </a:r>
                      <a:endParaRPr lang="ru-RU" dirty="0"/>
                    </a:p>
                  </a:txBody>
                  <a:tcPr/>
                </a:tc>
                <a:tc>
                  <a:txBody>
                    <a:bodyPr/>
                    <a:lstStyle/>
                    <a:p>
                      <a:pPr algn="ctr"/>
                      <a:r>
                        <a:rPr lang="ru-RU" dirty="0" smtClean="0"/>
                        <a:t>Кол-во жителей</a:t>
                      </a:r>
                      <a:endParaRPr lang="ru-RU" dirty="0"/>
                    </a:p>
                  </a:txBody>
                  <a:tcPr/>
                </a:tc>
                <a:tc>
                  <a:txBody>
                    <a:bodyPr/>
                    <a:lstStyle/>
                    <a:p>
                      <a:pPr algn="ctr"/>
                      <a:r>
                        <a:rPr lang="ru-RU" dirty="0" smtClean="0"/>
                        <a:t>Кол-во рекрутов</a:t>
                      </a:r>
                      <a:endParaRPr lang="ru-RU" dirty="0"/>
                    </a:p>
                  </a:txBody>
                  <a:tcPr/>
                </a:tc>
              </a:tr>
              <a:tr h="346092">
                <a:tc>
                  <a:txBody>
                    <a:bodyPr/>
                    <a:lstStyle/>
                    <a:p>
                      <a:r>
                        <a:rPr lang="ru-RU" sz="1800" b="1" dirty="0" smtClean="0"/>
                        <a:t>Село Поляна Вислая</a:t>
                      </a:r>
                      <a:endParaRPr lang="ru-RU" sz="1800" b="1" dirty="0"/>
                    </a:p>
                  </a:txBody>
                  <a:tcPr/>
                </a:tc>
                <a:tc>
                  <a:txBody>
                    <a:bodyPr/>
                    <a:lstStyle/>
                    <a:p>
                      <a:pPr algn="ctr"/>
                      <a:r>
                        <a:rPr lang="ru-RU" sz="1800" b="1" dirty="0" smtClean="0"/>
                        <a:t>761</a:t>
                      </a:r>
                      <a:endParaRPr lang="ru-RU" sz="1800" b="1" dirty="0"/>
                    </a:p>
                  </a:txBody>
                  <a:tcPr/>
                </a:tc>
                <a:tc>
                  <a:txBody>
                    <a:bodyPr/>
                    <a:lstStyle/>
                    <a:p>
                      <a:pPr algn="ctr"/>
                      <a:r>
                        <a:rPr lang="ru-RU" sz="1800" b="1" dirty="0" smtClean="0"/>
                        <a:t>15</a:t>
                      </a:r>
                      <a:endParaRPr lang="ru-RU" sz="1800" b="1" dirty="0"/>
                    </a:p>
                  </a:txBody>
                  <a:tcPr/>
                </a:tc>
              </a:tr>
              <a:tr h="346092">
                <a:tc>
                  <a:txBody>
                    <a:bodyPr/>
                    <a:lstStyle/>
                    <a:p>
                      <a:r>
                        <a:rPr lang="ru-RU" sz="1800" b="1" dirty="0" smtClean="0"/>
                        <a:t>Деревня </a:t>
                      </a:r>
                      <a:r>
                        <a:rPr lang="ru-RU" sz="1800" b="1" dirty="0" err="1" smtClean="0"/>
                        <a:t>Голопузовка</a:t>
                      </a:r>
                      <a:endParaRPr lang="ru-RU" sz="1800" b="1" dirty="0"/>
                    </a:p>
                  </a:txBody>
                  <a:tcPr/>
                </a:tc>
                <a:tc>
                  <a:txBody>
                    <a:bodyPr/>
                    <a:lstStyle/>
                    <a:p>
                      <a:pPr algn="ctr"/>
                      <a:r>
                        <a:rPr lang="ru-RU" sz="1800" b="1" dirty="0" smtClean="0"/>
                        <a:t>160</a:t>
                      </a:r>
                      <a:endParaRPr lang="ru-RU" sz="1800" b="1" dirty="0"/>
                    </a:p>
                  </a:txBody>
                  <a:tcPr/>
                </a:tc>
                <a:tc>
                  <a:txBody>
                    <a:bodyPr/>
                    <a:lstStyle/>
                    <a:p>
                      <a:pPr algn="ctr"/>
                      <a:r>
                        <a:rPr lang="ru-RU" sz="1800" b="1" dirty="0" smtClean="0"/>
                        <a:t>3</a:t>
                      </a:r>
                      <a:endParaRPr lang="ru-RU" sz="1800" b="1" dirty="0"/>
                    </a:p>
                  </a:txBody>
                  <a:tcPr/>
                </a:tc>
              </a:tr>
              <a:tr h="346092">
                <a:tc>
                  <a:txBody>
                    <a:bodyPr/>
                    <a:lstStyle/>
                    <a:p>
                      <a:r>
                        <a:rPr lang="ru-RU" sz="1800" b="1" dirty="0" smtClean="0"/>
                        <a:t>Слободы Покровской</a:t>
                      </a:r>
                      <a:endParaRPr lang="ru-RU" sz="1800" b="1" dirty="0"/>
                    </a:p>
                  </a:txBody>
                  <a:tcPr/>
                </a:tc>
                <a:tc>
                  <a:txBody>
                    <a:bodyPr/>
                    <a:lstStyle/>
                    <a:p>
                      <a:pPr algn="ctr"/>
                      <a:r>
                        <a:rPr lang="ru-RU" sz="1800" b="1" dirty="0" smtClean="0"/>
                        <a:t>367</a:t>
                      </a:r>
                      <a:endParaRPr lang="ru-RU" sz="1800" b="1" dirty="0"/>
                    </a:p>
                  </a:txBody>
                  <a:tcPr/>
                </a:tc>
                <a:tc>
                  <a:txBody>
                    <a:bodyPr/>
                    <a:lstStyle/>
                    <a:p>
                      <a:pPr algn="ctr"/>
                      <a:r>
                        <a:rPr lang="ru-RU" sz="1800" b="1" dirty="0" smtClean="0"/>
                        <a:t>3</a:t>
                      </a:r>
                      <a:endParaRPr lang="ru-RU" sz="1800" b="1" dirty="0"/>
                    </a:p>
                  </a:txBody>
                  <a:tcPr/>
                </a:tc>
              </a:tr>
              <a:tr h="346092">
                <a:tc>
                  <a:txBody>
                    <a:bodyPr/>
                    <a:lstStyle/>
                    <a:p>
                      <a:r>
                        <a:rPr lang="ru-RU" sz="1800" b="1" dirty="0" smtClean="0"/>
                        <a:t>Село Поляна Малиновая</a:t>
                      </a:r>
                      <a:endParaRPr lang="ru-RU" sz="1800" b="1" dirty="0"/>
                    </a:p>
                  </a:txBody>
                  <a:tcPr/>
                </a:tc>
                <a:tc>
                  <a:txBody>
                    <a:bodyPr/>
                    <a:lstStyle/>
                    <a:p>
                      <a:pPr algn="ctr"/>
                      <a:r>
                        <a:rPr lang="ru-RU" sz="1800" b="1" dirty="0" smtClean="0"/>
                        <a:t>432</a:t>
                      </a:r>
                      <a:endParaRPr lang="ru-RU" sz="1800" b="1" dirty="0"/>
                    </a:p>
                  </a:txBody>
                  <a:tcPr/>
                </a:tc>
                <a:tc>
                  <a:txBody>
                    <a:bodyPr/>
                    <a:lstStyle/>
                    <a:p>
                      <a:pPr algn="ctr"/>
                      <a:r>
                        <a:rPr lang="ru-RU" sz="1800" b="1" dirty="0" smtClean="0"/>
                        <a:t>9</a:t>
                      </a:r>
                      <a:endParaRPr lang="ru-RU" sz="1800" b="1" dirty="0"/>
                    </a:p>
                  </a:txBody>
                  <a:tcPr/>
                </a:tc>
              </a:tr>
              <a:tr h="346092">
                <a:tc>
                  <a:txBody>
                    <a:bodyPr/>
                    <a:lstStyle/>
                    <a:p>
                      <a:r>
                        <a:rPr lang="ru-RU" sz="1800" b="1" dirty="0" smtClean="0"/>
                        <a:t>Слободы Солдатской</a:t>
                      </a:r>
                      <a:endParaRPr lang="ru-RU" sz="1800" b="1" dirty="0"/>
                    </a:p>
                  </a:txBody>
                  <a:tcPr/>
                </a:tc>
                <a:tc>
                  <a:txBody>
                    <a:bodyPr/>
                    <a:lstStyle/>
                    <a:p>
                      <a:pPr algn="ctr"/>
                      <a:r>
                        <a:rPr lang="ru-RU" sz="1800" b="1" dirty="0" smtClean="0"/>
                        <a:t>757</a:t>
                      </a:r>
                      <a:endParaRPr lang="ru-RU" sz="1800" b="1" dirty="0"/>
                    </a:p>
                  </a:txBody>
                  <a:tcPr/>
                </a:tc>
                <a:tc>
                  <a:txBody>
                    <a:bodyPr/>
                    <a:lstStyle/>
                    <a:p>
                      <a:pPr algn="ctr"/>
                      <a:r>
                        <a:rPr lang="ru-RU" sz="1800" b="1" dirty="0" smtClean="0"/>
                        <a:t>15</a:t>
                      </a:r>
                      <a:endParaRPr lang="ru-RU" sz="1800" b="1" dirty="0"/>
                    </a:p>
                  </a:txBody>
                  <a:tcPr/>
                </a:tc>
              </a:tr>
              <a:tr h="346092">
                <a:tc>
                  <a:txBody>
                    <a:bodyPr/>
                    <a:lstStyle/>
                    <a:p>
                      <a:r>
                        <a:rPr lang="ru-RU" sz="1800" b="1" dirty="0" smtClean="0"/>
                        <a:t>Село </a:t>
                      </a:r>
                      <a:r>
                        <a:rPr lang="ru-RU" sz="1800" b="1" dirty="0" err="1" smtClean="0"/>
                        <a:t>Гудовка</a:t>
                      </a:r>
                      <a:endParaRPr lang="ru-RU" sz="1800" b="1" dirty="0"/>
                    </a:p>
                  </a:txBody>
                  <a:tcPr/>
                </a:tc>
                <a:tc>
                  <a:txBody>
                    <a:bodyPr/>
                    <a:lstStyle/>
                    <a:p>
                      <a:pPr algn="ctr"/>
                      <a:r>
                        <a:rPr lang="ru-RU" sz="1800" b="1" dirty="0" smtClean="0"/>
                        <a:t>200</a:t>
                      </a:r>
                      <a:endParaRPr lang="ru-RU" sz="1800" b="1" dirty="0"/>
                    </a:p>
                  </a:txBody>
                  <a:tcPr/>
                </a:tc>
                <a:tc>
                  <a:txBody>
                    <a:bodyPr/>
                    <a:lstStyle/>
                    <a:p>
                      <a:pPr algn="ctr"/>
                      <a:r>
                        <a:rPr lang="ru-RU" sz="1800" b="1" dirty="0" smtClean="0"/>
                        <a:t>4</a:t>
                      </a:r>
                      <a:endParaRPr lang="ru-RU" sz="1800" b="1" dirty="0"/>
                    </a:p>
                  </a:txBody>
                  <a:tcPr/>
                </a:tc>
              </a:tr>
              <a:tr h="346092">
                <a:tc>
                  <a:txBody>
                    <a:bodyPr/>
                    <a:lstStyle/>
                    <a:p>
                      <a:r>
                        <a:rPr lang="ru-RU" sz="1800" b="1" dirty="0" smtClean="0"/>
                        <a:t>Село Новосильское</a:t>
                      </a:r>
                      <a:endParaRPr lang="ru-RU" sz="1800" b="1" dirty="0"/>
                    </a:p>
                  </a:txBody>
                  <a:tcPr/>
                </a:tc>
                <a:tc>
                  <a:txBody>
                    <a:bodyPr/>
                    <a:lstStyle/>
                    <a:p>
                      <a:pPr algn="ctr"/>
                      <a:r>
                        <a:rPr lang="ru-RU" sz="1800" b="1" dirty="0" smtClean="0"/>
                        <a:t>567</a:t>
                      </a:r>
                      <a:endParaRPr lang="ru-RU" sz="1800" b="1" dirty="0"/>
                    </a:p>
                  </a:txBody>
                  <a:tcPr/>
                </a:tc>
                <a:tc>
                  <a:txBody>
                    <a:bodyPr/>
                    <a:lstStyle/>
                    <a:p>
                      <a:pPr algn="ctr"/>
                      <a:r>
                        <a:rPr lang="ru-RU" sz="1800" b="1" dirty="0" smtClean="0"/>
                        <a:t>11</a:t>
                      </a:r>
                      <a:endParaRPr lang="ru-RU" sz="1800" b="1" dirty="0"/>
                    </a:p>
                  </a:txBody>
                  <a:tcPr/>
                </a:tc>
              </a:tr>
            </a:tbl>
          </a:graphicData>
        </a:graphic>
      </p:graphicFrame>
      <p:sp>
        <p:nvSpPr>
          <p:cNvPr id="26666" name="TextBox 4"/>
          <p:cNvSpPr txBox="1">
            <a:spLocks noChangeArrowheads="1"/>
          </p:cNvSpPr>
          <p:nvPr/>
        </p:nvSpPr>
        <p:spPr bwMode="auto">
          <a:xfrm>
            <a:off x="179388" y="1125538"/>
            <a:ext cx="8640762" cy="1938337"/>
          </a:xfrm>
          <a:prstGeom prst="rect">
            <a:avLst/>
          </a:prstGeom>
          <a:noFill/>
          <a:ln w="9525">
            <a:noFill/>
            <a:miter lim="800000"/>
            <a:headEnd/>
            <a:tailEnd/>
          </a:ln>
        </p:spPr>
        <p:txBody>
          <a:bodyPr>
            <a:spAutoFit/>
          </a:bodyPr>
          <a:lstStyle/>
          <a:p>
            <a:pPr>
              <a:defRPr/>
            </a:pPr>
            <a:r>
              <a:rPr lang="ru-RU" sz="2000" b="1" dirty="0" err="1">
                <a:solidFill>
                  <a:srgbClr val="00B0F0"/>
                </a:solidFill>
                <a:latin typeface="+mn-lt"/>
                <a:cs typeface="Times New Roman" pitchFamily="18" charset="0"/>
              </a:rPr>
              <a:t>Тербунские</a:t>
            </a:r>
            <a:r>
              <a:rPr lang="ru-RU" sz="2000" b="1" dirty="0">
                <a:solidFill>
                  <a:srgbClr val="00B0F0"/>
                </a:solidFill>
                <a:latin typeface="+mn-lt"/>
                <a:cs typeface="Times New Roman" pitchFamily="18" charset="0"/>
              </a:rPr>
              <a:t> купцы и мещане готовили для нашей армии полушубки, сапоги,  лапти, конное снаряжение. Дворяне и купцы совершали щедрые пожертвования .  Дворяне братья </a:t>
            </a:r>
            <a:r>
              <a:rPr lang="ru-RU" sz="2000" b="1" dirty="0" err="1">
                <a:solidFill>
                  <a:srgbClr val="00B0F0"/>
                </a:solidFill>
                <a:latin typeface="+mn-lt"/>
                <a:cs typeface="Times New Roman" pitchFamily="18" charset="0"/>
              </a:rPr>
              <a:t>Воейковы</a:t>
            </a:r>
            <a:r>
              <a:rPr lang="ru-RU" sz="2000" b="1" dirty="0">
                <a:solidFill>
                  <a:srgbClr val="00B0F0"/>
                </a:solidFill>
                <a:latin typeface="+mn-lt"/>
                <a:cs typeface="Times New Roman" pitchFamily="18" charset="0"/>
              </a:rPr>
              <a:t>, Давыдовы, Головины, а также Е.Г.Васильев,  </a:t>
            </a:r>
            <a:r>
              <a:rPr lang="ru-RU" sz="2000" b="1" dirty="0" err="1">
                <a:solidFill>
                  <a:srgbClr val="00B0F0"/>
                </a:solidFill>
                <a:latin typeface="+mn-lt"/>
                <a:cs typeface="Times New Roman" pitchFamily="18" charset="0"/>
              </a:rPr>
              <a:t>П.М.Апухтин</a:t>
            </a:r>
            <a:r>
              <a:rPr lang="ru-RU" sz="2000" b="1" dirty="0">
                <a:solidFill>
                  <a:srgbClr val="00B0F0"/>
                </a:solidFill>
                <a:latin typeface="+mn-lt"/>
                <a:cs typeface="Times New Roman" pitchFamily="18" charset="0"/>
              </a:rPr>
              <a:t> были награждены памятной бронзовой «Владимирской» медалью за вклад в победу над Наполеоном</a:t>
            </a:r>
          </a:p>
        </p:txBody>
      </p:sp>
      <p:sp>
        <p:nvSpPr>
          <p:cNvPr id="25643" name="TextBox 5"/>
          <p:cNvSpPr txBox="1">
            <a:spLocks noChangeArrowheads="1"/>
          </p:cNvSpPr>
          <p:nvPr/>
        </p:nvSpPr>
        <p:spPr bwMode="auto">
          <a:xfrm>
            <a:off x="3486150" y="6357938"/>
            <a:ext cx="5657850" cy="338137"/>
          </a:xfrm>
          <a:prstGeom prst="rect">
            <a:avLst/>
          </a:prstGeom>
          <a:noFill/>
          <a:ln w="9525">
            <a:noFill/>
            <a:miter lim="800000"/>
            <a:headEnd/>
            <a:tailEnd/>
          </a:ln>
        </p:spPr>
        <p:txBody>
          <a:bodyPr wrap="none">
            <a:spAutoFit/>
          </a:bodyPr>
          <a:lstStyle/>
          <a:p>
            <a:r>
              <a:rPr lang="ru-RU" sz="1600" b="1">
                <a:latin typeface="Times New Roman" pitchFamily="18" charset="0"/>
                <a:cs typeface="Times New Roman" pitchFamily="18" charset="0"/>
              </a:rPr>
              <a:t>Данные по Землянскому уезду по сост. на 24 августа 1812 г.</a:t>
            </a:r>
          </a:p>
        </p:txBody>
      </p:sp>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1" descr="илларион васильчиков"/>
          <p:cNvPicPr>
            <a:picLocks noChangeAspect="1" noChangeArrowheads="1"/>
          </p:cNvPicPr>
          <p:nvPr/>
        </p:nvPicPr>
        <p:blipFill>
          <a:blip r:embed="rId3">
            <a:lum bright="-10000" contrast="10000"/>
          </a:blip>
          <a:srcRect/>
          <a:stretch>
            <a:fillRect/>
          </a:stretch>
        </p:blipFill>
        <p:spPr bwMode="auto">
          <a:xfrm>
            <a:off x="323850" y="908050"/>
            <a:ext cx="1771650" cy="2520950"/>
          </a:xfrm>
          <a:prstGeom prst="rect">
            <a:avLst/>
          </a:prstGeom>
          <a:noFill/>
          <a:ln w="9525">
            <a:noFill/>
            <a:miter lim="800000"/>
            <a:headEnd/>
            <a:tailEnd/>
          </a:ln>
        </p:spPr>
      </p:pic>
      <p:pic>
        <p:nvPicPr>
          <p:cNvPr id="26627" name="Рисунок 3" descr="петр витгенштейн"/>
          <p:cNvPicPr>
            <a:picLocks noChangeAspect="1" noChangeArrowheads="1"/>
          </p:cNvPicPr>
          <p:nvPr/>
        </p:nvPicPr>
        <p:blipFill>
          <a:blip r:embed="rId4">
            <a:lum bright="-10000" contrast="10000"/>
          </a:blip>
          <a:srcRect/>
          <a:stretch>
            <a:fillRect/>
          </a:stretch>
        </p:blipFill>
        <p:spPr bwMode="auto">
          <a:xfrm>
            <a:off x="2627313" y="908050"/>
            <a:ext cx="1771650" cy="2520950"/>
          </a:xfrm>
          <a:prstGeom prst="rect">
            <a:avLst/>
          </a:prstGeom>
          <a:noFill/>
          <a:ln w="9525">
            <a:noFill/>
            <a:miter lim="800000"/>
            <a:headEnd/>
            <a:tailEnd/>
          </a:ln>
        </p:spPr>
      </p:pic>
      <p:sp>
        <p:nvSpPr>
          <p:cNvPr id="26628" name="TextBox 5"/>
          <p:cNvSpPr txBox="1">
            <a:spLocks noChangeArrowheads="1"/>
          </p:cNvSpPr>
          <p:nvPr/>
        </p:nvSpPr>
        <p:spPr bwMode="auto">
          <a:xfrm>
            <a:off x="1403350" y="188913"/>
            <a:ext cx="5446713" cy="708025"/>
          </a:xfrm>
          <a:prstGeom prst="rect">
            <a:avLst/>
          </a:prstGeom>
          <a:noFill/>
          <a:ln w="9525">
            <a:noFill/>
            <a:miter lim="800000"/>
            <a:headEnd/>
            <a:tailEnd/>
          </a:ln>
        </p:spPr>
        <p:txBody>
          <a:bodyPr wrap="none">
            <a:spAutoFit/>
          </a:bodyPr>
          <a:lstStyle/>
          <a:p>
            <a:r>
              <a:rPr lang="ru-RU" sz="4000" b="1">
                <a:solidFill>
                  <a:srgbClr val="FFFF00"/>
                </a:solidFill>
                <a:latin typeface="Times New Roman" pitchFamily="18" charset="0"/>
                <a:cs typeface="Times New Roman" pitchFamily="18" charset="0"/>
              </a:rPr>
              <a:t>Герои войны 1812 года</a:t>
            </a:r>
          </a:p>
        </p:txBody>
      </p:sp>
      <p:pic>
        <p:nvPicPr>
          <p:cNvPr id="26629" name="Рисунок 8" descr="сергей волконский"/>
          <p:cNvPicPr>
            <a:picLocks noChangeAspect="1" noChangeArrowheads="1"/>
          </p:cNvPicPr>
          <p:nvPr/>
        </p:nvPicPr>
        <p:blipFill>
          <a:blip r:embed="rId5">
            <a:lum bright="-10000" contrast="10000"/>
          </a:blip>
          <a:srcRect/>
          <a:stretch>
            <a:fillRect/>
          </a:stretch>
        </p:blipFill>
        <p:spPr bwMode="auto">
          <a:xfrm>
            <a:off x="4932363" y="908050"/>
            <a:ext cx="1728787" cy="2459038"/>
          </a:xfrm>
          <a:prstGeom prst="rect">
            <a:avLst/>
          </a:prstGeom>
          <a:noFill/>
          <a:ln w="9525">
            <a:noFill/>
            <a:miter lim="800000"/>
            <a:headEnd/>
            <a:tailEnd/>
          </a:ln>
        </p:spPr>
      </p:pic>
      <p:pic>
        <p:nvPicPr>
          <p:cNvPr id="26630" name="Рисунок 13" descr="дмитрий голицын"/>
          <p:cNvPicPr>
            <a:picLocks noChangeAspect="1" noChangeArrowheads="1"/>
          </p:cNvPicPr>
          <p:nvPr/>
        </p:nvPicPr>
        <p:blipFill>
          <a:blip r:embed="rId6">
            <a:lum bright="-10000" contrast="10000"/>
          </a:blip>
          <a:srcRect/>
          <a:stretch>
            <a:fillRect/>
          </a:stretch>
        </p:blipFill>
        <p:spPr bwMode="auto">
          <a:xfrm>
            <a:off x="7067550" y="908050"/>
            <a:ext cx="1736725" cy="2449513"/>
          </a:xfrm>
          <a:prstGeom prst="rect">
            <a:avLst/>
          </a:prstGeom>
          <a:noFill/>
          <a:ln w="9525">
            <a:noFill/>
            <a:miter lim="800000"/>
            <a:headEnd/>
            <a:tailEnd/>
          </a:ln>
        </p:spPr>
      </p:pic>
      <p:pic>
        <p:nvPicPr>
          <p:cNvPr id="26631" name="Рисунок 38" descr="надежда дурова"/>
          <p:cNvPicPr>
            <a:picLocks noChangeAspect="1" noChangeArrowheads="1"/>
          </p:cNvPicPr>
          <p:nvPr/>
        </p:nvPicPr>
        <p:blipFill>
          <a:blip r:embed="rId7">
            <a:lum bright="-10000" contrast="10000"/>
          </a:blip>
          <a:srcRect/>
          <a:stretch>
            <a:fillRect/>
          </a:stretch>
        </p:blipFill>
        <p:spPr bwMode="auto">
          <a:xfrm>
            <a:off x="250825" y="3860800"/>
            <a:ext cx="1681163" cy="2376488"/>
          </a:xfrm>
          <a:prstGeom prst="rect">
            <a:avLst/>
          </a:prstGeom>
          <a:noFill/>
          <a:ln w="9525">
            <a:noFill/>
            <a:miter lim="800000"/>
            <a:headEnd/>
            <a:tailEnd/>
          </a:ln>
        </p:spPr>
      </p:pic>
      <p:pic>
        <p:nvPicPr>
          <p:cNvPr id="26632" name="Рисунок 132" descr="матвей храповицкий"/>
          <p:cNvPicPr>
            <a:picLocks noChangeAspect="1" noChangeArrowheads="1"/>
          </p:cNvPicPr>
          <p:nvPr/>
        </p:nvPicPr>
        <p:blipFill>
          <a:blip r:embed="rId8">
            <a:lum bright="-10000" contrast="10000"/>
          </a:blip>
          <a:srcRect/>
          <a:stretch>
            <a:fillRect/>
          </a:stretch>
        </p:blipFill>
        <p:spPr bwMode="auto">
          <a:xfrm>
            <a:off x="2447925" y="3860800"/>
            <a:ext cx="1744663" cy="2376488"/>
          </a:xfrm>
          <a:prstGeom prst="rect">
            <a:avLst/>
          </a:prstGeom>
          <a:noFill/>
          <a:ln w="9525">
            <a:noFill/>
            <a:miter lim="800000"/>
            <a:headEnd/>
            <a:tailEnd/>
          </a:ln>
        </p:spPr>
      </p:pic>
      <p:pic>
        <p:nvPicPr>
          <p:cNvPr id="26633" name="Рисунок 18" descr="андрей горчаков"/>
          <p:cNvPicPr>
            <a:picLocks noChangeAspect="1" noChangeArrowheads="1"/>
          </p:cNvPicPr>
          <p:nvPr/>
        </p:nvPicPr>
        <p:blipFill>
          <a:blip r:embed="rId9">
            <a:lum bright="-10000" contrast="10000"/>
          </a:blip>
          <a:srcRect/>
          <a:stretch>
            <a:fillRect/>
          </a:stretch>
        </p:blipFill>
        <p:spPr bwMode="auto">
          <a:xfrm>
            <a:off x="4932363" y="3860800"/>
            <a:ext cx="1724025" cy="2447925"/>
          </a:xfrm>
          <a:prstGeom prst="rect">
            <a:avLst/>
          </a:prstGeom>
          <a:noFill/>
          <a:ln w="9525">
            <a:noFill/>
            <a:miter lim="800000"/>
            <a:headEnd/>
            <a:tailEnd/>
          </a:ln>
        </p:spPr>
      </p:pic>
      <p:pic>
        <p:nvPicPr>
          <p:cNvPr id="26634" name="Рисунок 23" descr="денис давыдов"/>
          <p:cNvPicPr>
            <a:picLocks noChangeAspect="1" noChangeArrowheads="1"/>
          </p:cNvPicPr>
          <p:nvPr/>
        </p:nvPicPr>
        <p:blipFill>
          <a:blip r:embed="rId10">
            <a:lum bright="-10000" contrast="10000"/>
          </a:blip>
          <a:srcRect/>
          <a:stretch>
            <a:fillRect/>
          </a:stretch>
        </p:blipFill>
        <p:spPr bwMode="auto">
          <a:xfrm>
            <a:off x="7092950" y="3860800"/>
            <a:ext cx="1720850" cy="2449513"/>
          </a:xfrm>
          <a:prstGeom prst="rect">
            <a:avLst/>
          </a:prstGeom>
          <a:noFill/>
          <a:ln w="9525">
            <a:noFill/>
            <a:miter lim="800000"/>
            <a:headEnd/>
            <a:tailEnd/>
          </a:ln>
        </p:spPr>
      </p:pic>
      <p:sp>
        <p:nvSpPr>
          <p:cNvPr id="26635" name="TextBox 13"/>
          <p:cNvSpPr txBox="1">
            <a:spLocks noChangeArrowheads="1"/>
          </p:cNvSpPr>
          <p:nvPr/>
        </p:nvSpPr>
        <p:spPr bwMode="auto">
          <a:xfrm>
            <a:off x="179388" y="3429000"/>
            <a:ext cx="8713787" cy="338138"/>
          </a:xfrm>
          <a:prstGeom prst="rect">
            <a:avLst/>
          </a:prstGeom>
          <a:noFill/>
          <a:ln w="9525">
            <a:noFill/>
            <a:miter lim="800000"/>
            <a:headEnd/>
            <a:tailEnd/>
          </a:ln>
        </p:spPr>
        <p:txBody>
          <a:bodyPr>
            <a:spAutoFit/>
          </a:bodyPr>
          <a:lstStyle/>
          <a:p>
            <a:r>
              <a:rPr lang="ru-RU" sz="1600" b="1">
                <a:solidFill>
                  <a:srgbClr val="FFFF00"/>
                </a:solidFill>
                <a:latin typeface="Times New Roman" pitchFamily="18" charset="0"/>
                <a:cs typeface="Times New Roman" pitchFamily="18" charset="0"/>
              </a:rPr>
              <a:t>И.В.Васильчиков               П.Х.Виттенштейн              С.Г.Волконский                Д.В.Голицын</a:t>
            </a:r>
          </a:p>
        </p:txBody>
      </p:sp>
      <p:sp>
        <p:nvSpPr>
          <p:cNvPr id="26636" name="TextBox 15"/>
          <p:cNvSpPr txBox="1">
            <a:spLocks noChangeArrowheads="1"/>
          </p:cNvSpPr>
          <p:nvPr/>
        </p:nvSpPr>
        <p:spPr bwMode="auto">
          <a:xfrm>
            <a:off x="468313" y="6308725"/>
            <a:ext cx="8228012" cy="339725"/>
          </a:xfrm>
          <a:prstGeom prst="rect">
            <a:avLst/>
          </a:prstGeom>
          <a:noFill/>
          <a:ln w="9525">
            <a:noFill/>
            <a:miter lim="800000"/>
            <a:headEnd/>
            <a:tailEnd/>
          </a:ln>
        </p:spPr>
        <p:txBody>
          <a:bodyPr wrap="none">
            <a:spAutoFit/>
          </a:bodyPr>
          <a:lstStyle/>
          <a:p>
            <a:r>
              <a:rPr lang="ru-RU" sz="1600" b="1">
                <a:solidFill>
                  <a:srgbClr val="FFFF00"/>
                </a:solidFill>
                <a:latin typeface="Times New Roman" pitchFamily="18" charset="0"/>
                <a:cs typeface="Times New Roman" pitchFamily="18" charset="0"/>
              </a:rPr>
              <a:t>Н.А.Дурова                М.Е. Храповицкий                 А.И.Горчаков                   Д.В. Давыдов</a:t>
            </a:r>
          </a:p>
        </p:txBody>
      </p:sp>
      <p:pic>
        <p:nvPicPr>
          <p:cNvPr id="36878" name="Andrej_Petrov_-_Marina_Cvetaeva-Romans_Nastenki_iz_k_f_Generalam_1812_goda.mp3">
            <a:hlinkClick r:id="" action="ppaction://media"/>
          </p:cNvPr>
          <p:cNvPicPr>
            <a:picLocks noRot="1" noChangeAspect="1" noChangeArrowheads="1"/>
          </p:cNvPicPr>
          <p:nvPr>
            <a:audioFile r:link="rId1"/>
          </p:nvPr>
        </p:nvPicPr>
        <p:blipFill>
          <a:blip r:embed="rId11"/>
          <a:srcRect/>
          <a:stretch>
            <a:fillRect/>
          </a:stretch>
        </p:blipFill>
        <p:spPr bwMode="auto">
          <a:xfrm>
            <a:off x="4427538" y="5949950"/>
            <a:ext cx="304800" cy="30480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restart="whenNotActive" fill="hold" evtFilter="cancelBubble" nodeType="interactiveSeq">
                <p:stCondLst>
                  <p:cond evt="onClick" delay="0">
                    <p:tgtEl>
                      <p:spTgt spid="3687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828" fill="hold"/>
                                        <p:tgtEl>
                                          <p:spTgt spid="36878"/>
                                        </p:tgtEl>
                                      </p:cBhvr>
                                    </p:cmd>
                                  </p:childTnLst>
                                </p:cTn>
                              </p:par>
                            </p:childTnLst>
                          </p:cTn>
                        </p:par>
                      </p:childTnLst>
                    </p:cTn>
                  </p:par>
                </p:childTnLst>
              </p:cTn>
              <p:nextCondLst>
                <p:cond evt="onClick" delay="0">
                  <p:tgtEl>
                    <p:spTgt spid="3687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687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3059113" y="692150"/>
            <a:ext cx="2103437" cy="708025"/>
          </a:xfrm>
          <a:prstGeom prst="rect">
            <a:avLst/>
          </a:prstGeom>
          <a:noFill/>
          <a:ln w="9525">
            <a:noFill/>
            <a:miter lim="800000"/>
            <a:headEnd/>
            <a:tailEnd/>
          </a:ln>
        </p:spPr>
        <p:txBody>
          <a:bodyPr wrap="none">
            <a:spAutoFit/>
          </a:bodyPr>
          <a:lstStyle/>
          <a:p>
            <a:r>
              <a:rPr lang="ru-RU" sz="4000" b="1">
                <a:solidFill>
                  <a:srgbClr val="FFFF00"/>
                </a:solidFill>
                <a:latin typeface="Times New Roman" pitchFamily="18" charset="0"/>
                <a:cs typeface="Times New Roman" pitchFamily="18" charset="0"/>
              </a:rPr>
              <a:t>Выводы</a:t>
            </a:r>
          </a:p>
        </p:txBody>
      </p:sp>
      <p:sp>
        <p:nvSpPr>
          <p:cNvPr id="3" name="TextBox 2"/>
          <p:cNvSpPr txBox="1"/>
          <p:nvPr/>
        </p:nvSpPr>
        <p:spPr>
          <a:xfrm>
            <a:off x="684213" y="1484313"/>
            <a:ext cx="8135937" cy="4062412"/>
          </a:xfrm>
          <a:prstGeom prst="rect">
            <a:avLst/>
          </a:prstGeom>
          <a:noFill/>
        </p:spPr>
        <p:txBody>
          <a:bodyPr>
            <a:spAutoFit/>
          </a:bodyPr>
          <a:lstStyle/>
          <a:p>
            <a:pPr>
              <a:defRPr/>
            </a:pPr>
            <a:r>
              <a:rPr lang="en-US" sz="2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a:t>
            </a:r>
            <a:r>
              <a:rPr lang="ru-RU" sz="24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овременное</a:t>
            </a:r>
            <a:r>
              <a:rPr lang="ru-RU" sz="2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общество хранит память об Отечественной войне 1812 года, её героях. Доказательства тому в литературе и искусстве, в изучении истории, в многочисленных памятниках, в названиях улиц, площадей, городов именами героев.</a:t>
            </a:r>
          </a:p>
          <a:p>
            <a:pPr>
              <a:defRPr/>
            </a:pPr>
            <a:endParaRPr lang="ru-RU" sz="2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a:p>
            <a:pPr>
              <a:defRPr/>
            </a:pPr>
            <a:r>
              <a:rPr lang="ru-RU" sz="2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Мы должны знать свою историю. Нам есть чем гордиться. Эта память делает нас сильными, непобедимыми, любящими своё Отечество и готовыми стоять за него, как стояли </a:t>
            </a:r>
            <a:r>
              <a:rPr lang="ru-RU" sz="2400" b="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наши предки.</a:t>
            </a:r>
            <a:endParaRPr lang="ru-RU" sz="2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a:p>
            <a:pPr>
              <a:defRPr/>
            </a:pPr>
            <a:endParaRPr lang="ru-RU" dirty="0"/>
          </a:p>
        </p:txBody>
      </p:sp>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Текст 2"/>
          <p:cNvSpPr>
            <a:spLocks noGrp="1"/>
          </p:cNvSpPr>
          <p:nvPr>
            <p:ph type="body" idx="1"/>
          </p:nvPr>
        </p:nvSpPr>
        <p:spPr>
          <a:xfrm>
            <a:off x="539750" y="3933825"/>
            <a:ext cx="8353425" cy="2663825"/>
          </a:xfrm>
        </p:spPr>
        <p:txBody>
          <a:bodyPr/>
          <a:lstStyle/>
          <a:p>
            <a:pPr marL="742950" indent="-742950" eaLnBrk="1" hangingPunct="1">
              <a:defRPr/>
            </a:pPr>
            <a:r>
              <a:rPr lang="ru-RU" sz="4000" b="1" dirty="0" smtClean="0">
                <a:solidFill>
                  <a:srgbClr val="FFFF00"/>
                </a:solidFill>
              </a:rPr>
              <a:t>           </a:t>
            </a:r>
          </a:p>
          <a:p>
            <a:pPr marL="742950" indent="-742950" eaLnBrk="1" hangingPunct="1">
              <a:defRPr/>
            </a:pPr>
            <a:endParaRPr lang="ru-RU" sz="4000" b="1" dirty="0" smtClean="0">
              <a:solidFill>
                <a:srgbClr val="FFFF00"/>
              </a:solidFill>
            </a:endParaRPr>
          </a:p>
          <a:p>
            <a:pPr marL="742950" indent="-742950" eaLnBrk="1" hangingPunct="1">
              <a:defRPr/>
            </a:pPr>
            <a:endParaRPr lang="ru-RU" sz="4000" b="1" dirty="0" smtClean="0">
              <a:solidFill>
                <a:srgbClr val="FFFF00"/>
              </a:solidFill>
            </a:endParaRPr>
          </a:p>
          <a:p>
            <a:pPr marL="742950" indent="-742950" eaLnBrk="1" hangingPunct="1">
              <a:defRPr/>
            </a:pPr>
            <a:endParaRPr lang="ru-RU" sz="4000" b="1" dirty="0" smtClean="0">
              <a:solidFill>
                <a:srgbClr val="FFFF00"/>
              </a:solidFill>
            </a:endParaRPr>
          </a:p>
          <a:p>
            <a:pPr marL="742950" indent="-742950" eaLnBrk="1" hangingPunct="1">
              <a:defRPr/>
            </a:pPr>
            <a:endParaRPr lang="ru-RU" sz="4000" b="1" dirty="0" smtClean="0">
              <a:solidFill>
                <a:srgbClr val="FFFF00"/>
              </a:solidFill>
            </a:endParaRPr>
          </a:p>
          <a:p>
            <a:pPr marL="742950" indent="-742950" eaLnBrk="1" hangingPunct="1">
              <a:defRPr/>
            </a:pPr>
            <a:endParaRPr lang="ru-RU" sz="4000" b="1" dirty="0" smtClean="0">
              <a:solidFill>
                <a:srgbClr val="FFFF00"/>
              </a:solidFill>
            </a:endParaRPr>
          </a:p>
          <a:p>
            <a:pPr marL="742950" indent="-742950" eaLnBrk="1" hangingPunct="1">
              <a:defRPr/>
            </a:pPr>
            <a:endParaRPr lang="ru-RU" sz="4000" b="1" dirty="0" smtClean="0">
              <a:solidFill>
                <a:srgbClr val="FFFF00"/>
              </a:solidFill>
            </a:endParaRPr>
          </a:p>
          <a:p>
            <a:pPr marL="742950" indent="-742950" eaLnBrk="1" hangingPunct="1">
              <a:defRPr/>
            </a:pPr>
            <a:endParaRPr lang="ru-RU" sz="4000" b="1" dirty="0" smtClean="0">
              <a:solidFill>
                <a:srgbClr val="FFFF00"/>
              </a:solidFill>
            </a:endParaRPr>
          </a:p>
          <a:p>
            <a:pPr marL="742950" indent="-742950" eaLnBrk="1" hangingPunct="1">
              <a:defRPr/>
            </a:pPr>
            <a:endParaRPr lang="ru-RU" sz="4000" b="1" dirty="0" smtClean="0">
              <a:solidFill>
                <a:srgbClr val="FFFF00"/>
              </a:solidFill>
            </a:endParaRPr>
          </a:p>
          <a:p>
            <a:pPr marL="742950" indent="-742950" eaLnBrk="1" hangingPunct="1">
              <a:defRPr/>
            </a:pPr>
            <a:r>
              <a:rPr lang="ru-RU" sz="3600" b="1" dirty="0" smtClean="0">
                <a:solidFill>
                  <a:srgbClr val="FFFF00"/>
                </a:solidFill>
              </a:rPr>
              <a:t>             </a:t>
            </a:r>
          </a:p>
          <a:p>
            <a:pPr marL="742950" indent="-742950" eaLnBrk="1" hangingPunct="1">
              <a:defRPr/>
            </a:pPr>
            <a:endParaRPr lang="ru-RU" sz="3600" b="1" dirty="0" smtClean="0">
              <a:solidFill>
                <a:srgbClr val="FFFF00"/>
              </a:solidFill>
            </a:endParaRPr>
          </a:p>
          <a:p>
            <a:pPr marL="742950" indent="-742950" eaLnBrk="1" hangingPunct="1">
              <a:defRPr/>
            </a:pPr>
            <a:endParaRPr lang="ru-RU" sz="3600" b="1" dirty="0" smtClean="0">
              <a:solidFill>
                <a:srgbClr val="FFFF00"/>
              </a:solidFill>
            </a:endParaRPr>
          </a:p>
          <a:p>
            <a:pPr marL="742950" indent="-742950" eaLnBrk="1" hangingPunct="1">
              <a:defRPr/>
            </a:pPr>
            <a:endParaRPr lang="ru-RU" sz="3600" b="1" dirty="0" smtClean="0">
              <a:solidFill>
                <a:srgbClr val="FFFF00"/>
              </a:solidFill>
            </a:endParaRPr>
          </a:p>
          <a:p>
            <a:pPr marL="742950" indent="-742950" eaLnBrk="1" hangingPunct="1">
              <a:defRPr/>
            </a:pPr>
            <a:r>
              <a:rPr lang="ru-RU" sz="3600" b="1" dirty="0" smtClean="0">
                <a:solidFill>
                  <a:srgbClr val="FFFF00"/>
                </a:solidFill>
              </a:rPr>
              <a:t>.</a:t>
            </a:r>
          </a:p>
          <a:p>
            <a:pPr marL="742950" indent="-742950" eaLnBrk="1" hangingPunct="1">
              <a:defRPr/>
            </a:pPr>
            <a:endParaRPr lang="ru-RU" sz="3600" b="1" dirty="0" smtClean="0"/>
          </a:p>
          <a:p>
            <a:pPr marL="742950" indent="-742950" eaLnBrk="1" hangingPunct="1">
              <a:defRPr/>
            </a:pPr>
            <a:r>
              <a:rPr lang="ru-RU" b="1" dirty="0" smtClean="0">
                <a:solidFill>
                  <a:srgbClr val="00B0F0"/>
                </a:solidFill>
                <a:effectLst>
                  <a:outerShdw blurRad="38100" dist="38100" dir="2700000" algn="tl">
                    <a:srgbClr val="000000">
                      <a:alpha val="43137"/>
                    </a:srgbClr>
                  </a:outerShdw>
                </a:effectLst>
                <a:latin typeface="+mj-lt"/>
              </a:rPr>
              <a:t>1.Помнит ли современное поколение Отечественную войну 1812года, её героев?</a:t>
            </a:r>
          </a:p>
          <a:p>
            <a:pPr marL="742950" indent="-742950" eaLnBrk="1" hangingPunct="1">
              <a:buFont typeface="Wingdings 2" pitchFamily="18" charset="2"/>
              <a:buAutoNum type="arabicPeriod"/>
              <a:defRPr/>
            </a:pPr>
            <a:endParaRPr lang="ru-RU" b="1" dirty="0" smtClean="0">
              <a:solidFill>
                <a:srgbClr val="00B0F0"/>
              </a:solidFill>
              <a:effectLst>
                <a:outerShdw blurRad="38100" dist="38100" dir="2700000" algn="tl">
                  <a:srgbClr val="000000">
                    <a:alpha val="43137"/>
                  </a:srgbClr>
                </a:outerShdw>
              </a:effectLst>
              <a:latin typeface="+mj-lt"/>
            </a:endParaRPr>
          </a:p>
          <a:p>
            <a:pPr eaLnBrk="1" hangingPunct="1">
              <a:defRPr/>
            </a:pPr>
            <a:r>
              <a:rPr lang="ru-RU" b="1" dirty="0" smtClean="0">
                <a:solidFill>
                  <a:srgbClr val="00B0F0"/>
                </a:solidFill>
                <a:effectLst>
                  <a:outerShdw blurRad="38100" dist="38100" dir="2700000" algn="tl">
                    <a:srgbClr val="000000">
                      <a:alpha val="43137"/>
                    </a:srgbClr>
                  </a:outerShdw>
                </a:effectLst>
                <a:latin typeface="+mj-lt"/>
              </a:rPr>
              <a:t>2. Что сегодня напоминает нам об   этой войне?</a:t>
            </a:r>
          </a:p>
          <a:p>
            <a:pPr eaLnBrk="1" hangingPunct="1">
              <a:defRPr/>
            </a:pPr>
            <a:endParaRPr lang="ru-RU" b="1" dirty="0" smtClean="0">
              <a:solidFill>
                <a:srgbClr val="00B0F0"/>
              </a:solidFill>
              <a:effectLst>
                <a:outerShdw blurRad="38100" dist="38100" dir="2700000" algn="tl">
                  <a:srgbClr val="000000">
                    <a:alpha val="43137"/>
                  </a:srgbClr>
                </a:outerShdw>
              </a:effectLst>
              <a:latin typeface="+mj-lt"/>
            </a:endParaRPr>
          </a:p>
          <a:p>
            <a:pPr eaLnBrk="1" hangingPunct="1">
              <a:defRPr/>
            </a:pPr>
            <a:r>
              <a:rPr lang="ru-RU" b="1" dirty="0" smtClean="0">
                <a:solidFill>
                  <a:srgbClr val="00B0F0"/>
                </a:solidFill>
                <a:effectLst>
                  <a:outerShdw blurRad="38100" dist="38100" dir="2700000" algn="tl">
                    <a:srgbClr val="000000">
                      <a:alpha val="43137"/>
                    </a:srgbClr>
                  </a:outerShdw>
                </a:effectLst>
                <a:latin typeface="+mj-lt"/>
              </a:rPr>
              <a:t>3. Нужна ли нам сегодня информация о тех далёких событиях?    </a:t>
            </a:r>
          </a:p>
          <a:p>
            <a:pPr eaLnBrk="1" hangingPunct="1">
              <a:defRPr/>
            </a:pPr>
            <a:r>
              <a:rPr lang="ru-RU" b="1" dirty="0" smtClean="0">
                <a:solidFill>
                  <a:srgbClr val="00B0F0"/>
                </a:solidFill>
                <a:effectLst>
                  <a:outerShdw blurRad="38100" dist="38100" dir="2700000" algn="tl">
                    <a:srgbClr val="000000">
                      <a:alpha val="43137"/>
                    </a:srgbClr>
                  </a:outerShdw>
                </a:effectLst>
                <a:latin typeface="+mj-lt"/>
              </a:rPr>
              <a:t>            Для чего?</a:t>
            </a:r>
          </a:p>
        </p:txBody>
      </p:sp>
      <p:pic>
        <p:nvPicPr>
          <p:cNvPr id="8195" name="Рисунок 3" descr="main.jpg"/>
          <p:cNvPicPr>
            <a:picLocks noChangeAspect="1" noChangeArrowheads="1"/>
          </p:cNvPicPr>
          <p:nvPr/>
        </p:nvPicPr>
        <p:blipFill>
          <a:blip r:embed="rId2"/>
          <a:srcRect/>
          <a:stretch>
            <a:fillRect/>
          </a:stretch>
        </p:blipFill>
        <p:spPr bwMode="auto">
          <a:xfrm>
            <a:off x="0" y="0"/>
            <a:ext cx="9156700" cy="3429000"/>
          </a:xfrm>
          <a:prstGeom prst="rect">
            <a:avLst/>
          </a:prstGeom>
          <a:noFill/>
          <a:ln w="9525">
            <a:noFill/>
            <a:miter lim="800000"/>
            <a:headEnd/>
            <a:tailEnd/>
          </a:ln>
        </p:spPr>
      </p:pic>
      <p:sp>
        <p:nvSpPr>
          <p:cNvPr id="8196" name="Прямоугольник 4"/>
          <p:cNvSpPr>
            <a:spLocks noChangeArrowheads="1"/>
          </p:cNvSpPr>
          <p:nvPr/>
        </p:nvSpPr>
        <p:spPr bwMode="auto">
          <a:xfrm>
            <a:off x="1258888" y="3284538"/>
            <a:ext cx="6488112" cy="769937"/>
          </a:xfrm>
          <a:prstGeom prst="rect">
            <a:avLst/>
          </a:prstGeom>
          <a:noFill/>
          <a:ln w="9525">
            <a:noFill/>
            <a:miter lim="800000"/>
            <a:headEnd/>
            <a:tailEnd/>
          </a:ln>
        </p:spPr>
        <p:txBody>
          <a:bodyPr wrap="none">
            <a:spAutoFit/>
          </a:bodyPr>
          <a:lstStyle/>
          <a:p>
            <a:r>
              <a:rPr lang="ru-RU" sz="4400" b="1">
                <a:solidFill>
                  <a:srgbClr val="FFFF00"/>
                </a:solidFill>
              </a:rPr>
              <a:t>Проблемные вопросы</a:t>
            </a:r>
            <a:endParaRPr lang="ru-RU" sz="4400"/>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5229225"/>
            <a:ext cx="8434387" cy="1484313"/>
          </a:xfrm>
        </p:spPr>
        <p:txBody>
          <a:bodyPr>
            <a:normAutofit fontScale="90000"/>
          </a:bodyPr>
          <a:lstStyle/>
          <a:p>
            <a:pPr algn="just" eaLnBrk="1" fontAlgn="auto" hangingPunct="1">
              <a:spcAft>
                <a:spcPts val="0"/>
              </a:spcAft>
              <a:defRPr/>
            </a:pPr>
            <a:r>
              <a:rPr lang="ru-RU" sz="1600" dirty="0" smtClean="0">
                <a:solidFill>
                  <a:srgbClr val="C00000"/>
                </a:solidFill>
                <a:latin typeface="Book Antiqua" pitchFamily="18" charset="0"/>
              </a:rPr>
              <a:t>	</a:t>
            </a:r>
            <a:r>
              <a:rPr lang="ru-RU" sz="2200" b="1" dirty="0" smtClean="0">
                <a:solidFill>
                  <a:srgbClr val="FFFF00"/>
                </a:solidFill>
                <a:latin typeface="Times New Roman" pitchFamily="18" charset="0"/>
                <a:cs typeface="Times New Roman" pitchFamily="18" charset="0"/>
              </a:rPr>
              <a:t>Отечественная война 1812г. остаётся в общественном сознании России важным событием истории, показавшим силу народного духа, военный и дипломатический талант руководителей, отдавших неприятелю Москву, но приведших Русскую армию с победой в Париж</a:t>
            </a:r>
            <a:r>
              <a:rPr lang="ru-RU" sz="1800" b="1" dirty="0" smtClean="0">
                <a:solidFill>
                  <a:srgbClr val="C00000"/>
                </a:solidFill>
                <a:latin typeface="Book Antiqua" pitchFamily="18" charset="0"/>
              </a:rPr>
              <a:t>.</a:t>
            </a:r>
            <a:br>
              <a:rPr lang="ru-RU" sz="1800" b="1" dirty="0" smtClean="0">
                <a:solidFill>
                  <a:srgbClr val="C00000"/>
                </a:solidFill>
                <a:latin typeface="Book Antiqua" pitchFamily="18" charset="0"/>
              </a:rPr>
            </a:br>
            <a:r>
              <a:rPr lang="ru-RU" sz="1800" b="1" dirty="0" smtClean="0">
                <a:solidFill>
                  <a:srgbClr val="C00000"/>
                </a:solidFill>
                <a:latin typeface="Book Antiqua" pitchFamily="18" charset="0"/>
              </a:rPr>
              <a:t>	</a:t>
            </a:r>
            <a:endParaRPr lang="ru-RU" sz="1800" b="1" dirty="0">
              <a:solidFill>
                <a:srgbClr val="C00000"/>
              </a:solidFill>
              <a:latin typeface="Book Antiqua" pitchFamily="18" charset="0"/>
            </a:endParaRPr>
          </a:p>
        </p:txBody>
      </p:sp>
      <p:pic>
        <p:nvPicPr>
          <p:cNvPr id="30723" name="Picture 2" descr="C:\Documents and Settings\Shipuhova L\Рабочий стол\КАРТИНКИ\Kutuzovborodino.jpg"/>
          <p:cNvPicPr>
            <a:picLocks noGrp="1" noChangeAspect="1" noChangeArrowheads="1"/>
          </p:cNvPicPr>
          <p:nvPr>
            <p:ph idx="1"/>
          </p:nvPr>
        </p:nvPicPr>
        <p:blipFill>
          <a:blip r:embed="rId2"/>
          <a:srcRect/>
          <a:stretch>
            <a:fillRect/>
          </a:stretch>
        </p:blipFill>
        <p:spPr>
          <a:xfrm>
            <a:off x="1692275" y="1268413"/>
            <a:ext cx="6119813" cy="3841750"/>
          </a:xfrm>
        </p:spPr>
      </p:pic>
      <p:sp>
        <p:nvSpPr>
          <p:cNvPr id="30724" name="TextBox 4"/>
          <p:cNvSpPr txBox="1">
            <a:spLocks noChangeArrowheads="1"/>
          </p:cNvSpPr>
          <p:nvPr/>
        </p:nvSpPr>
        <p:spPr bwMode="auto">
          <a:xfrm>
            <a:off x="1116013" y="188913"/>
            <a:ext cx="6946900" cy="830262"/>
          </a:xfrm>
          <a:prstGeom prst="rect">
            <a:avLst/>
          </a:prstGeom>
          <a:noFill/>
          <a:ln w="9525">
            <a:noFill/>
            <a:miter lim="800000"/>
            <a:headEnd/>
            <a:tailEnd/>
          </a:ln>
        </p:spPr>
        <p:txBody>
          <a:bodyPr wrap="none">
            <a:spAutoFit/>
          </a:bodyPr>
          <a:lstStyle/>
          <a:p>
            <a:r>
              <a:rPr lang="ru-RU" sz="2400" b="1">
                <a:solidFill>
                  <a:srgbClr val="FFFF00"/>
                </a:solidFill>
              </a:rPr>
              <a:t>7 сентября – День Бородинского сражения, </a:t>
            </a:r>
          </a:p>
          <a:p>
            <a:r>
              <a:rPr lang="ru-RU" sz="2400" b="1">
                <a:solidFill>
                  <a:srgbClr val="FFFF00"/>
                </a:solidFill>
              </a:rPr>
              <a:t>              День воинской славы России</a:t>
            </a:r>
          </a:p>
        </p:txBody>
      </p:sp>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Текст 2"/>
          <p:cNvSpPr>
            <a:spLocks noGrp="1"/>
          </p:cNvSpPr>
          <p:nvPr>
            <p:ph type="body" idx="1"/>
          </p:nvPr>
        </p:nvSpPr>
        <p:spPr>
          <a:xfrm>
            <a:off x="1042988" y="3429000"/>
            <a:ext cx="6629400" cy="503238"/>
          </a:xfrm>
        </p:spPr>
        <p:txBody>
          <a:bodyPr/>
          <a:lstStyle/>
          <a:p>
            <a:pPr eaLnBrk="1" hangingPunct="1"/>
            <a:r>
              <a:rPr lang="ru-RU" sz="4000" b="1" smtClean="0">
                <a:solidFill>
                  <a:srgbClr val="FFFF00"/>
                </a:solidFill>
              </a:rPr>
              <a:t>           </a:t>
            </a:r>
            <a:r>
              <a:rPr lang="ru-RU" sz="4400" b="1" smtClean="0">
                <a:solidFill>
                  <a:srgbClr val="FFFF00"/>
                </a:solidFill>
                <a:cs typeface="Arial" charset="0"/>
              </a:rPr>
              <a:t>Задачи:</a:t>
            </a:r>
          </a:p>
        </p:txBody>
      </p:sp>
      <p:sp>
        <p:nvSpPr>
          <p:cNvPr id="4" name="Заголовок 3"/>
          <p:cNvSpPr>
            <a:spLocks noGrp="1"/>
          </p:cNvSpPr>
          <p:nvPr>
            <p:ph type="title"/>
          </p:nvPr>
        </p:nvSpPr>
        <p:spPr>
          <a:xfrm>
            <a:off x="1043608" y="3933056"/>
            <a:ext cx="6629400" cy="2520280"/>
          </a:xfrm>
        </p:spPr>
        <p:txBody>
          <a:bodyPr/>
          <a:lstStyle/>
          <a:p>
            <a:pPr eaLnBrk="1" hangingPunct="1">
              <a:defRPr/>
            </a:pPr>
            <a:r>
              <a:rPr lang="ru-RU" sz="2000" dirty="0" smtClean="0">
                <a:solidFill>
                  <a:srgbClr val="00B0F0"/>
                </a:solidFill>
              </a:rPr>
              <a:t>-провести анкетирование школьников и взрослого населения;</a:t>
            </a:r>
            <a:br>
              <a:rPr lang="ru-RU" sz="2000" dirty="0" smtClean="0">
                <a:solidFill>
                  <a:srgbClr val="00B0F0"/>
                </a:solidFill>
              </a:rPr>
            </a:br>
            <a:r>
              <a:rPr lang="ru-RU" sz="2000" dirty="0" smtClean="0">
                <a:solidFill>
                  <a:srgbClr val="00B0F0"/>
                </a:solidFill>
              </a:rPr>
              <a:t/>
            </a:r>
            <a:br>
              <a:rPr lang="ru-RU" sz="2000" dirty="0" smtClean="0">
                <a:solidFill>
                  <a:srgbClr val="00B0F0"/>
                </a:solidFill>
              </a:rPr>
            </a:br>
            <a:r>
              <a:rPr lang="ru-RU" sz="2000" dirty="0" smtClean="0">
                <a:solidFill>
                  <a:srgbClr val="00B0F0"/>
                </a:solidFill>
              </a:rPr>
              <a:t>-найти подтверждение тому, что память о войне 1812 года представлена достаточно или недостаточно;</a:t>
            </a:r>
            <a:br>
              <a:rPr lang="ru-RU" sz="2000" dirty="0" smtClean="0">
                <a:solidFill>
                  <a:srgbClr val="00B0F0"/>
                </a:solidFill>
              </a:rPr>
            </a:br>
            <a:r>
              <a:rPr lang="ru-RU" sz="2000" dirty="0" smtClean="0">
                <a:solidFill>
                  <a:srgbClr val="00B0F0"/>
                </a:solidFill>
              </a:rPr>
              <a:t/>
            </a:r>
            <a:br>
              <a:rPr lang="ru-RU" sz="2000" dirty="0" smtClean="0">
                <a:solidFill>
                  <a:srgbClr val="00B0F0"/>
                </a:solidFill>
              </a:rPr>
            </a:br>
            <a:r>
              <a:rPr lang="ru-RU" sz="2000" dirty="0" smtClean="0">
                <a:solidFill>
                  <a:srgbClr val="00B0F0"/>
                </a:solidFill>
              </a:rPr>
              <a:t>-найти архивные документы, касающиеся войны 1812 года и нашего района.</a:t>
            </a:r>
            <a:r>
              <a:rPr lang="ru-RU" dirty="0" smtClean="0"/>
              <a:t/>
            </a:r>
            <a:br>
              <a:rPr lang="ru-RU" dirty="0" smtClean="0"/>
            </a:br>
            <a:endParaRPr lang="ru-RU" dirty="0"/>
          </a:p>
        </p:txBody>
      </p:sp>
      <p:pic>
        <p:nvPicPr>
          <p:cNvPr id="9220" name="Рисунок 5" descr="main.jpg"/>
          <p:cNvPicPr>
            <a:picLocks noChangeAspect="1" noChangeArrowheads="1"/>
          </p:cNvPicPr>
          <p:nvPr/>
        </p:nvPicPr>
        <p:blipFill>
          <a:blip r:embed="rId2"/>
          <a:srcRect/>
          <a:stretch>
            <a:fillRect/>
          </a:stretch>
        </p:blipFill>
        <p:spPr bwMode="auto">
          <a:xfrm>
            <a:off x="0" y="0"/>
            <a:ext cx="9156700" cy="342900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2339975" y="3860800"/>
            <a:ext cx="3881438" cy="708025"/>
          </a:xfrm>
          <a:prstGeom prst="rect">
            <a:avLst/>
          </a:prstGeom>
          <a:noFill/>
          <a:ln w="9525">
            <a:noFill/>
            <a:miter lim="800000"/>
            <a:headEnd/>
            <a:tailEnd/>
          </a:ln>
        </p:spPr>
        <p:txBody>
          <a:bodyPr wrap="none">
            <a:spAutoFit/>
          </a:bodyPr>
          <a:lstStyle/>
          <a:p>
            <a:r>
              <a:rPr lang="ru-RU" sz="4000" b="1">
                <a:solidFill>
                  <a:srgbClr val="FFFF00"/>
                </a:solidFill>
              </a:rPr>
              <a:t>Этапы работы</a:t>
            </a:r>
          </a:p>
        </p:txBody>
      </p:sp>
      <p:sp>
        <p:nvSpPr>
          <p:cNvPr id="3" name="TextBox 2"/>
          <p:cNvSpPr txBox="1"/>
          <p:nvPr/>
        </p:nvSpPr>
        <p:spPr>
          <a:xfrm>
            <a:off x="2411413" y="4508500"/>
            <a:ext cx="3540125" cy="1939925"/>
          </a:xfrm>
          <a:prstGeom prst="rect">
            <a:avLst/>
          </a:prstGeom>
          <a:noFill/>
        </p:spPr>
        <p:txBody>
          <a:bodyPr>
            <a:spAutoFit/>
          </a:bodyPr>
          <a:lstStyle/>
          <a:p>
            <a:pPr>
              <a:defRPr/>
            </a:pPr>
            <a:endParaRPr lang="ru-RU" sz="2000" b="1" dirty="0">
              <a:solidFill>
                <a:srgbClr val="00B0F0"/>
              </a:solidFill>
            </a:endParaRPr>
          </a:p>
          <a:p>
            <a:pPr>
              <a:defRPr/>
            </a:pPr>
            <a:r>
              <a:rPr lang="ru-RU" sz="2000" b="1" dirty="0">
                <a:solidFill>
                  <a:srgbClr val="00B0F0"/>
                </a:solidFill>
                <a:effectLst>
                  <a:outerShdw blurRad="38100" dist="38100" dir="2700000" algn="tl">
                    <a:srgbClr val="000000">
                      <a:alpha val="43137"/>
                    </a:srgbClr>
                  </a:outerShdw>
                </a:effectLst>
                <a:latin typeface="+mj-lt"/>
              </a:rPr>
              <a:t>1.Анкетирование</a:t>
            </a:r>
          </a:p>
          <a:p>
            <a:pPr>
              <a:defRPr/>
            </a:pPr>
            <a:r>
              <a:rPr lang="ru-RU" sz="2000" b="1" dirty="0">
                <a:solidFill>
                  <a:srgbClr val="00B0F0"/>
                </a:solidFill>
                <a:effectLst>
                  <a:outerShdw blurRad="38100" dist="38100" dir="2700000" algn="tl">
                    <a:srgbClr val="000000">
                      <a:alpha val="43137"/>
                    </a:srgbClr>
                  </a:outerShdw>
                </a:effectLst>
                <a:latin typeface="+mj-lt"/>
              </a:rPr>
              <a:t>2.Работа со СМИ, архивом</a:t>
            </a:r>
          </a:p>
          <a:p>
            <a:pPr>
              <a:defRPr/>
            </a:pPr>
            <a:r>
              <a:rPr lang="ru-RU" sz="2000" b="1" dirty="0">
                <a:solidFill>
                  <a:srgbClr val="00B0F0"/>
                </a:solidFill>
                <a:effectLst>
                  <a:outerShdw blurRad="38100" dist="38100" dir="2700000" algn="tl">
                    <a:srgbClr val="000000">
                      <a:alpha val="43137"/>
                    </a:srgbClr>
                  </a:outerShdw>
                </a:effectLst>
                <a:latin typeface="+mj-lt"/>
              </a:rPr>
              <a:t>3.Обработка результатов</a:t>
            </a:r>
          </a:p>
          <a:p>
            <a:pPr>
              <a:defRPr/>
            </a:pPr>
            <a:r>
              <a:rPr lang="ru-RU" sz="2000" b="1" dirty="0">
                <a:solidFill>
                  <a:srgbClr val="00B0F0"/>
                </a:solidFill>
                <a:effectLst>
                  <a:outerShdw blurRad="38100" dist="38100" dir="2700000" algn="tl">
                    <a:srgbClr val="000000">
                      <a:alpha val="43137"/>
                    </a:srgbClr>
                  </a:outerShdw>
                </a:effectLst>
                <a:latin typeface="+mj-lt"/>
              </a:rPr>
              <a:t>4.Подготовка проекта</a:t>
            </a:r>
          </a:p>
          <a:p>
            <a:pPr>
              <a:defRPr/>
            </a:pPr>
            <a:r>
              <a:rPr lang="ru-RU" sz="2000" b="1" dirty="0">
                <a:solidFill>
                  <a:srgbClr val="00B0F0"/>
                </a:solidFill>
                <a:effectLst>
                  <a:outerShdw blurRad="38100" dist="38100" dir="2700000" algn="tl">
                    <a:srgbClr val="000000">
                      <a:alpha val="43137"/>
                    </a:srgbClr>
                  </a:outerShdw>
                </a:effectLst>
                <a:latin typeface="+mj-lt"/>
              </a:rPr>
              <a:t>5.Предложение</a:t>
            </a:r>
          </a:p>
        </p:txBody>
      </p:sp>
      <p:pic>
        <p:nvPicPr>
          <p:cNvPr id="10244" name="Рисунок 3" descr="main.jpg"/>
          <p:cNvPicPr>
            <a:picLocks noChangeAspect="1" noChangeArrowheads="1"/>
          </p:cNvPicPr>
          <p:nvPr/>
        </p:nvPicPr>
        <p:blipFill>
          <a:blip r:embed="rId2"/>
          <a:srcRect/>
          <a:stretch>
            <a:fillRect/>
          </a:stretch>
        </p:blipFill>
        <p:spPr bwMode="auto">
          <a:xfrm>
            <a:off x="0" y="0"/>
            <a:ext cx="9156700" cy="3429000"/>
          </a:xfrm>
          <a:prstGeom prst="rect">
            <a:avLst/>
          </a:prstGeom>
          <a:noFill/>
          <a:ln w="9525">
            <a:noFill/>
            <a:miter lim="800000"/>
            <a:headEnd/>
            <a:tailEnd/>
          </a:ln>
        </p:spPr>
      </p:pic>
      <p:sp>
        <p:nvSpPr>
          <p:cNvPr id="10245" name="TextBox 4"/>
          <p:cNvSpPr txBox="1">
            <a:spLocks noChangeArrowheads="1"/>
          </p:cNvSpPr>
          <p:nvPr/>
        </p:nvSpPr>
        <p:spPr bwMode="auto">
          <a:xfrm>
            <a:off x="1979613" y="3500438"/>
            <a:ext cx="5130800" cy="369887"/>
          </a:xfrm>
          <a:prstGeom prst="rect">
            <a:avLst/>
          </a:prstGeom>
          <a:noFill/>
          <a:ln w="9525">
            <a:noFill/>
            <a:miter lim="800000"/>
            <a:headEnd/>
            <a:tailEnd/>
          </a:ln>
        </p:spPr>
        <p:txBody>
          <a:bodyPr wrap="none">
            <a:spAutoFit/>
          </a:bodyPr>
          <a:lstStyle/>
          <a:p>
            <a:r>
              <a:rPr lang="ru-RU" b="1">
                <a:solidFill>
                  <a:srgbClr val="00B0F0"/>
                </a:solidFill>
              </a:rPr>
              <a:t>УЧАСТНИКИ ПРОЕКТА УЧЕНИКИ 7 КЛАССА</a:t>
            </a:r>
          </a:p>
        </p:txBody>
      </p:sp>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Shipuhova L\Рабочий стол\Исслед.  папка\IMG_1711.jpg"/>
          <p:cNvPicPr>
            <a:picLocks noChangeAspect="1" noChangeArrowheads="1"/>
          </p:cNvPicPr>
          <p:nvPr/>
        </p:nvPicPr>
        <p:blipFill>
          <a:blip r:embed="rId2"/>
          <a:srcRect/>
          <a:stretch>
            <a:fillRect/>
          </a:stretch>
        </p:blipFill>
        <p:spPr bwMode="auto">
          <a:xfrm>
            <a:off x="0" y="0"/>
            <a:ext cx="9051925" cy="6694488"/>
          </a:xfrm>
          <a:prstGeom prst="rect">
            <a:avLst/>
          </a:prstGeom>
          <a:noFill/>
          <a:ln w="9525">
            <a:noFill/>
            <a:miter lim="800000"/>
            <a:headEnd/>
            <a:tailEnd/>
          </a:ln>
        </p:spPr>
      </p:pic>
      <p:sp>
        <p:nvSpPr>
          <p:cNvPr id="11267" name="Прямоугольник 4"/>
          <p:cNvSpPr>
            <a:spLocks noChangeArrowheads="1"/>
          </p:cNvSpPr>
          <p:nvPr/>
        </p:nvSpPr>
        <p:spPr bwMode="auto">
          <a:xfrm>
            <a:off x="179388" y="404813"/>
            <a:ext cx="8785225" cy="1323975"/>
          </a:xfrm>
          <a:prstGeom prst="rect">
            <a:avLst/>
          </a:prstGeom>
          <a:noFill/>
          <a:ln w="9525">
            <a:noFill/>
            <a:miter lim="800000"/>
            <a:headEnd/>
            <a:tailEnd/>
          </a:ln>
        </p:spPr>
        <p:txBody>
          <a:bodyPr>
            <a:spAutoFit/>
          </a:bodyPr>
          <a:lstStyle/>
          <a:p>
            <a:pPr algn="ctr"/>
            <a:r>
              <a:rPr lang="ru-RU" sz="4000" b="1">
                <a:solidFill>
                  <a:srgbClr val="FFFF00"/>
                </a:solidFill>
                <a:latin typeface="Times New Roman" pitchFamily="18" charset="0"/>
                <a:cs typeface="Times New Roman" pitchFamily="18" charset="0"/>
              </a:rPr>
              <a:t>Распределение обязанностей между участниками проекта</a:t>
            </a:r>
          </a:p>
        </p:txBody>
      </p:sp>
      <p:sp>
        <p:nvSpPr>
          <p:cNvPr id="6" name="Прямоугольник 5"/>
          <p:cNvSpPr/>
          <p:nvPr/>
        </p:nvSpPr>
        <p:spPr>
          <a:xfrm>
            <a:off x="395288" y="1989138"/>
            <a:ext cx="8748712" cy="4524375"/>
          </a:xfrm>
          <a:prstGeom prst="rect">
            <a:avLst/>
          </a:prstGeom>
        </p:spPr>
        <p:txBody>
          <a:bodyPr>
            <a:spAutoFit/>
          </a:bodyPr>
          <a:lstStyle/>
          <a:p>
            <a:pPr marL="342900" indent="-342900">
              <a:buFontTx/>
              <a:buAutoNum type="arabicPeriod"/>
              <a:defRPr/>
            </a:pPr>
            <a:r>
              <a:rPr lang="ru-RU" b="1" dirty="0">
                <a:solidFill>
                  <a:srgbClr val="00B0F0"/>
                </a:solidFill>
                <a:effectLst>
                  <a:outerShdw blurRad="38100" dist="38100" dir="2700000" algn="tl">
                    <a:srgbClr val="000000">
                      <a:alpha val="43137"/>
                    </a:srgbClr>
                  </a:outerShdw>
                </a:effectLst>
                <a:cs typeface="Times New Roman" pitchFamily="18" charset="0"/>
              </a:rPr>
              <a:t>Анкетирование учеников 7 класса – </a:t>
            </a:r>
            <a:r>
              <a:rPr lang="ru-RU" b="1" dirty="0" err="1">
                <a:solidFill>
                  <a:srgbClr val="00B0F0"/>
                </a:solidFill>
                <a:effectLst>
                  <a:outerShdw blurRad="38100" dist="38100" dir="2700000" algn="tl">
                    <a:srgbClr val="000000">
                      <a:alpha val="43137"/>
                    </a:srgbClr>
                  </a:outerShdw>
                </a:effectLst>
                <a:cs typeface="Times New Roman" pitchFamily="18" charset="0"/>
              </a:rPr>
              <a:t>Быстрицкая</a:t>
            </a:r>
            <a:r>
              <a:rPr lang="ru-RU" b="1" dirty="0">
                <a:solidFill>
                  <a:srgbClr val="00B0F0"/>
                </a:solidFill>
                <a:effectLst>
                  <a:outerShdw blurRad="38100" dist="38100" dir="2700000" algn="tl">
                    <a:srgbClr val="000000">
                      <a:alpha val="43137"/>
                    </a:srgbClr>
                  </a:outerShdw>
                </a:effectLst>
                <a:cs typeface="Times New Roman" pitchFamily="18" charset="0"/>
              </a:rPr>
              <a:t> В.;</a:t>
            </a:r>
          </a:p>
          <a:p>
            <a:pPr marL="342900" indent="-342900">
              <a:buFontTx/>
              <a:buAutoNum type="arabicPeriod"/>
              <a:defRPr/>
            </a:pPr>
            <a:endParaRPr lang="ru-RU" b="1" dirty="0">
              <a:solidFill>
                <a:srgbClr val="00B0F0"/>
              </a:solidFill>
              <a:effectLst>
                <a:outerShdw blurRad="38100" dist="38100" dir="2700000" algn="tl">
                  <a:srgbClr val="000000">
                    <a:alpha val="43137"/>
                  </a:srgbClr>
                </a:outerShdw>
              </a:effectLst>
              <a:cs typeface="Times New Roman" pitchFamily="18" charset="0"/>
            </a:endParaRPr>
          </a:p>
          <a:p>
            <a:pPr>
              <a:defRPr/>
            </a:pPr>
            <a:r>
              <a:rPr lang="ru-RU" b="1" dirty="0">
                <a:solidFill>
                  <a:srgbClr val="00B0F0"/>
                </a:solidFill>
                <a:effectLst>
                  <a:outerShdw blurRad="38100" dist="38100" dir="2700000" algn="tl">
                    <a:srgbClr val="000000">
                      <a:alpha val="43137"/>
                    </a:srgbClr>
                  </a:outerShdw>
                </a:effectLst>
                <a:cs typeface="Times New Roman" pitchFamily="18" charset="0"/>
              </a:rPr>
              <a:t>2. Анкетирование учеников 8 класса – </a:t>
            </a:r>
            <a:r>
              <a:rPr lang="ru-RU" b="1" dirty="0" err="1">
                <a:solidFill>
                  <a:srgbClr val="00B0F0"/>
                </a:solidFill>
                <a:effectLst>
                  <a:outerShdw blurRad="38100" dist="38100" dir="2700000" algn="tl">
                    <a:srgbClr val="000000">
                      <a:alpha val="43137"/>
                    </a:srgbClr>
                  </a:outerShdw>
                </a:effectLst>
                <a:cs typeface="Times New Roman" pitchFamily="18" charset="0"/>
              </a:rPr>
              <a:t>Сулохина</a:t>
            </a:r>
            <a:r>
              <a:rPr lang="ru-RU" b="1" dirty="0">
                <a:solidFill>
                  <a:srgbClr val="00B0F0"/>
                </a:solidFill>
                <a:effectLst>
                  <a:outerShdw blurRad="38100" dist="38100" dir="2700000" algn="tl">
                    <a:srgbClr val="000000">
                      <a:alpha val="43137"/>
                    </a:srgbClr>
                  </a:outerShdw>
                </a:effectLst>
                <a:cs typeface="Times New Roman" pitchFamily="18" charset="0"/>
              </a:rPr>
              <a:t> Д.;</a:t>
            </a:r>
          </a:p>
          <a:p>
            <a:pPr>
              <a:defRPr/>
            </a:pPr>
            <a:endParaRPr lang="ru-RU" b="1" dirty="0">
              <a:solidFill>
                <a:srgbClr val="00B0F0"/>
              </a:solidFill>
              <a:effectLst>
                <a:outerShdw blurRad="38100" dist="38100" dir="2700000" algn="tl">
                  <a:srgbClr val="000000">
                    <a:alpha val="43137"/>
                  </a:srgbClr>
                </a:outerShdw>
              </a:effectLst>
              <a:cs typeface="Times New Roman" pitchFamily="18" charset="0"/>
            </a:endParaRPr>
          </a:p>
          <a:p>
            <a:pPr>
              <a:defRPr/>
            </a:pPr>
            <a:r>
              <a:rPr lang="ru-RU" b="1" dirty="0">
                <a:solidFill>
                  <a:srgbClr val="00B0F0"/>
                </a:solidFill>
                <a:effectLst>
                  <a:outerShdw blurRad="38100" dist="38100" dir="2700000" algn="tl">
                    <a:srgbClr val="000000">
                      <a:alpha val="43137"/>
                    </a:srgbClr>
                  </a:outerShdw>
                </a:effectLst>
                <a:cs typeface="Times New Roman" pitchFamily="18" charset="0"/>
              </a:rPr>
              <a:t>3. Анкетирование учеников 9 класса – </a:t>
            </a:r>
            <a:r>
              <a:rPr lang="ru-RU" b="1" dirty="0" err="1">
                <a:solidFill>
                  <a:srgbClr val="00B0F0"/>
                </a:solidFill>
                <a:effectLst>
                  <a:outerShdw blurRad="38100" dist="38100" dir="2700000" algn="tl">
                    <a:srgbClr val="000000">
                      <a:alpha val="43137"/>
                    </a:srgbClr>
                  </a:outerShdw>
                </a:effectLst>
                <a:cs typeface="Times New Roman" pitchFamily="18" charset="0"/>
              </a:rPr>
              <a:t>Мячина</a:t>
            </a:r>
            <a:r>
              <a:rPr lang="ru-RU" b="1" dirty="0">
                <a:solidFill>
                  <a:srgbClr val="00B0F0"/>
                </a:solidFill>
                <a:effectLst>
                  <a:outerShdw blurRad="38100" dist="38100" dir="2700000" algn="tl">
                    <a:srgbClr val="000000">
                      <a:alpha val="43137"/>
                    </a:srgbClr>
                  </a:outerShdw>
                </a:effectLst>
                <a:cs typeface="Times New Roman" pitchFamily="18" charset="0"/>
              </a:rPr>
              <a:t> К.;</a:t>
            </a:r>
          </a:p>
          <a:p>
            <a:pPr>
              <a:defRPr/>
            </a:pPr>
            <a:endParaRPr lang="ru-RU" b="1" dirty="0">
              <a:solidFill>
                <a:srgbClr val="00B0F0"/>
              </a:solidFill>
              <a:effectLst>
                <a:outerShdw blurRad="38100" dist="38100" dir="2700000" algn="tl">
                  <a:srgbClr val="000000">
                    <a:alpha val="43137"/>
                  </a:srgbClr>
                </a:outerShdw>
              </a:effectLst>
              <a:cs typeface="Times New Roman" pitchFamily="18" charset="0"/>
            </a:endParaRPr>
          </a:p>
          <a:p>
            <a:pPr>
              <a:defRPr/>
            </a:pPr>
            <a:r>
              <a:rPr lang="ru-RU" b="1" dirty="0">
                <a:solidFill>
                  <a:srgbClr val="00B0F0"/>
                </a:solidFill>
                <a:effectLst>
                  <a:outerShdw blurRad="38100" dist="38100" dir="2700000" algn="tl">
                    <a:srgbClr val="000000">
                      <a:alpha val="43137"/>
                    </a:srgbClr>
                  </a:outerShdw>
                </a:effectLst>
                <a:cs typeface="Times New Roman" pitchFamily="18" charset="0"/>
              </a:rPr>
              <a:t>4. Анкетирование взрослого населения д. Васильевка – Астафьева М.;</a:t>
            </a:r>
          </a:p>
          <a:p>
            <a:pPr>
              <a:defRPr/>
            </a:pPr>
            <a:endParaRPr lang="ru-RU" b="1" dirty="0">
              <a:solidFill>
                <a:srgbClr val="00B0F0"/>
              </a:solidFill>
              <a:effectLst>
                <a:outerShdw blurRad="38100" dist="38100" dir="2700000" algn="tl">
                  <a:srgbClr val="000000">
                    <a:alpha val="43137"/>
                  </a:srgbClr>
                </a:outerShdw>
              </a:effectLst>
              <a:cs typeface="Times New Roman" pitchFamily="18" charset="0"/>
            </a:endParaRPr>
          </a:p>
          <a:p>
            <a:pPr marL="342900" indent="-342900">
              <a:defRPr/>
            </a:pPr>
            <a:r>
              <a:rPr lang="ru-RU" b="1" dirty="0">
                <a:solidFill>
                  <a:srgbClr val="00B0F0"/>
                </a:solidFill>
                <a:effectLst>
                  <a:outerShdw blurRad="38100" dist="38100" dir="2700000" algn="tl">
                    <a:srgbClr val="000000">
                      <a:alpha val="43137"/>
                    </a:srgbClr>
                  </a:outerShdw>
                </a:effectLst>
                <a:cs typeface="Times New Roman" pitchFamily="18" charset="0"/>
              </a:rPr>
              <a:t>5. Анкетирование взрослого населения д. М-Борки – Прохорова М.;</a:t>
            </a:r>
          </a:p>
          <a:p>
            <a:pPr marL="342900" indent="-342900">
              <a:defRPr/>
            </a:pPr>
            <a:endParaRPr lang="ru-RU" b="1" dirty="0">
              <a:solidFill>
                <a:srgbClr val="00B0F0"/>
              </a:solidFill>
              <a:effectLst>
                <a:outerShdw blurRad="38100" dist="38100" dir="2700000" algn="tl">
                  <a:srgbClr val="000000">
                    <a:alpha val="43137"/>
                  </a:srgbClr>
                </a:outerShdw>
              </a:effectLst>
              <a:cs typeface="Times New Roman" pitchFamily="18" charset="0"/>
            </a:endParaRPr>
          </a:p>
          <a:p>
            <a:pPr marL="342900" indent="-342900">
              <a:defRPr/>
            </a:pPr>
            <a:r>
              <a:rPr lang="ru-RU" b="1" dirty="0">
                <a:solidFill>
                  <a:srgbClr val="00B0F0"/>
                </a:solidFill>
                <a:effectLst>
                  <a:outerShdw blurRad="38100" dist="38100" dir="2700000" algn="tl">
                    <a:srgbClr val="000000">
                      <a:alpha val="43137"/>
                    </a:srgbClr>
                  </a:outerShdw>
                </a:effectLst>
                <a:cs typeface="Times New Roman" pitchFamily="18" charset="0"/>
              </a:rPr>
              <a:t>6. Анкетирование учителей школы – </a:t>
            </a:r>
            <a:r>
              <a:rPr lang="ru-RU" b="1" dirty="0" err="1">
                <a:solidFill>
                  <a:srgbClr val="00B0F0"/>
                </a:solidFill>
                <a:effectLst>
                  <a:outerShdw blurRad="38100" dist="38100" dir="2700000" algn="tl">
                    <a:srgbClr val="000000">
                      <a:alpha val="43137"/>
                    </a:srgbClr>
                  </a:outerShdw>
                </a:effectLst>
                <a:cs typeface="Times New Roman" pitchFamily="18" charset="0"/>
              </a:rPr>
              <a:t>Подтележников</a:t>
            </a:r>
            <a:r>
              <a:rPr lang="ru-RU" b="1" dirty="0">
                <a:solidFill>
                  <a:srgbClr val="00B0F0"/>
                </a:solidFill>
                <a:effectLst>
                  <a:outerShdw blurRad="38100" dist="38100" dir="2700000" algn="tl">
                    <a:srgbClr val="000000">
                      <a:alpha val="43137"/>
                    </a:srgbClr>
                  </a:outerShdw>
                </a:effectLst>
                <a:cs typeface="Times New Roman" pitchFamily="18" charset="0"/>
              </a:rPr>
              <a:t> С;</a:t>
            </a:r>
          </a:p>
          <a:p>
            <a:pPr marL="342900" indent="-342900">
              <a:defRPr/>
            </a:pPr>
            <a:endParaRPr lang="ru-RU" b="1" dirty="0">
              <a:solidFill>
                <a:srgbClr val="00B0F0"/>
              </a:solidFill>
              <a:effectLst>
                <a:outerShdw blurRad="38100" dist="38100" dir="2700000" algn="tl">
                  <a:srgbClr val="000000">
                    <a:alpha val="43137"/>
                  </a:srgbClr>
                </a:outerShdw>
              </a:effectLst>
              <a:cs typeface="Times New Roman" pitchFamily="18" charset="0"/>
            </a:endParaRPr>
          </a:p>
          <a:p>
            <a:pPr marL="342900" indent="-342900">
              <a:defRPr/>
            </a:pPr>
            <a:r>
              <a:rPr lang="ru-RU" b="1" dirty="0">
                <a:solidFill>
                  <a:srgbClr val="00B0F0"/>
                </a:solidFill>
                <a:effectLst>
                  <a:outerShdw blurRad="38100" dist="38100" dir="2700000" algn="tl">
                    <a:srgbClr val="000000">
                      <a:alpha val="43137"/>
                    </a:srgbClr>
                  </a:outerShdw>
                </a:effectLst>
                <a:cs typeface="Times New Roman" pitchFamily="18" charset="0"/>
              </a:rPr>
              <a:t>7. Информационная работа с архивом, библиотеками, СМИ – Петраков А.;</a:t>
            </a:r>
          </a:p>
          <a:p>
            <a:pPr marL="342900" indent="-342900">
              <a:defRPr/>
            </a:pPr>
            <a:endParaRPr lang="ru-RU" b="1" dirty="0">
              <a:solidFill>
                <a:srgbClr val="00B0F0"/>
              </a:solidFill>
              <a:effectLst>
                <a:outerShdw blurRad="38100" dist="38100" dir="2700000" algn="tl">
                  <a:srgbClr val="000000">
                    <a:alpha val="43137"/>
                  </a:srgbClr>
                </a:outerShdw>
              </a:effectLst>
              <a:cs typeface="Times New Roman" pitchFamily="18" charset="0"/>
            </a:endParaRPr>
          </a:p>
          <a:p>
            <a:pPr marL="342900" indent="-342900">
              <a:defRPr/>
            </a:pPr>
            <a:r>
              <a:rPr lang="ru-RU" b="1" dirty="0">
                <a:solidFill>
                  <a:srgbClr val="00B0F0"/>
                </a:solidFill>
                <a:effectLst>
                  <a:outerShdw blurRad="38100" dist="38100" dir="2700000" algn="tl">
                    <a:srgbClr val="000000">
                      <a:alpha val="43137"/>
                    </a:srgbClr>
                  </a:outerShdw>
                </a:effectLst>
                <a:cs typeface="Times New Roman" pitchFamily="18" charset="0"/>
              </a:rPr>
              <a:t>8. Обработка результатов, предложения по решению проблемы – коллективно;</a:t>
            </a:r>
          </a:p>
        </p:txBody>
      </p:sp>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Содержимое 4" descr="IMG_1666.jpg"/>
          <p:cNvPicPr>
            <a:picLocks noGrp="1" noChangeAspect="1"/>
          </p:cNvPicPr>
          <p:nvPr>
            <p:ph idx="1"/>
          </p:nvPr>
        </p:nvPicPr>
        <p:blipFill>
          <a:blip r:embed="rId2"/>
          <a:srcRect/>
          <a:stretch>
            <a:fillRect/>
          </a:stretch>
        </p:blipFill>
        <p:spPr>
          <a:xfrm>
            <a:off x="395288" y="1052513"/>
            <a:ext cx="3600450" cy="2700337"/>
          </a:xfrm>
          <a:noFill/>
        </p:spPr>
      </p:pic>
      <p:sp>
        <p:nvSpPr>
          <p:cNvPr id="12291" name="Прямоугольник 3"/>
          <p:cNvSpPr>
            <a:spLocks noChangeArrowheads="1"/>
          </p:cNvSpPr>
          <p:nvPr/>
        </p:nvSpPr>
        <p:spPr bwMode="auto">
          <a:xfrm>
            <a:off x="179388" y="0"/>
            <a:ext cx="8785225" cy="1077913"/>
          </a:xfrm>
          <a:prstGeom prst="rect">
            <a:avLst/>
          </a:prstGeom>
          <a:noFill/>
          <a:ln w="9525">
            <a:noFill/>
            <a:miter lim="800000"/>
            <a:headEnd/>
            <a:tailEnd/>
          </a:ln>
        </p:spPr>
        <p:txBody>
          <a:bodyPr>
            <a:spAutoFit/>
          </a:bodyPr>
          <a:lstStyle/>
          <a:p>
            <a:r>
              <a:rPr lang="ru-RU" b="1">
                <a:solidFill>
                  <a:srgbClr val="FFFF00"/>
                </a:solidFill>
              </a:rPr>
              <a:t> </a:t>
            </a:r>
            <a:r>
              <a:rPr lang="ru-RU" sz="3200" b="1">
                <a:solidFill>
                  <a:srgbClr val="FFFF00"/>
                </a:solidFill>
                <a:latin typeface="Times New Roman" pitchFamily="18" charset="0"/>
                <a:cs typeface="Times New Roman" pitchFamily="18" charset="0"/>
              </a:rPr>
              <a:t>Анкетирование, работа со СМИ, обработка результатов</a:t>
            </a:r>
            <a:endParaRPr lang="ru-RU" sz="3200">
              <a:latin typeface="Times New Roman" pitchFamily="18" charset="0"/>
              <a:cs typeface="Times New Roman" pitchFamily="18" charset="0"/>
            </a:endParaRPr>
          </a:p>
        </p:txBody>
      </p:sp>
      <p:pic>
        <p:nvPicPr>
          <p:cNvPr id="12292" name="Picture 2" descr="H:\IMG_1667.jpg"/>
          <p:cNvPicPr>
            <a:picLocks noChangeAspect="1" noChangeArrowheads="1"/>
          </p:cNvPicPr>
          <p:nvPr/>
        </p:nvPicPr>
        <p:blipFill>
          <a:blip r:embed="rId3"/>
          <a:srcRect/>
          <a:stretch>
            <a:fillRect/>
          </a:stretch>
        </p:blipFill>
        <p:spPr bwMode="auto">
          <a:xfrm>
            <a:off x="3779838" y="3284538"/>
            <a:ext cx="2305050" cy="2160587"/>
          </a:xfrm>
          <a:prstGeom prst="rect">
            <a:avLst/>
          </a:prstGeom>
          <a:noFill/>
          <a:ln w="9525">
            <a:noFill/>
            <a:miter lim="800000"/>
            <a:headEnd/>
            <a:tailEnd/>
          </a:ln>
        </p:spPr>
      </p:pic>
      <p:pic>
        <p:nvPicPr>
          <p:cNvPr id="12293" name="Picture 3" descr="H:\IMG_1665.jpg"/>
          <p:cNvPicPr>
            <a:picLocks noChangeAspect="1" noChangeArrowheads="1"/>
          </p:cNvPicPr>
          <p:nvPr/>
        </p:nvPicPr>
        <p:blipFill>
          <a:blip r:embed="rId4"/>
          <a:srcRect/>
          <a:stretch>
            <a:fillRect/>
          </a:stretch>
        </p:blipFill>
        <p:spPr bwMode="auto">
          <a:xfrm rot="-455057">
            <a:off x="5864225" y="4308475"/>
            <a:ext cx="3138488" cy="2352675"/>
          </a:xfrm>
          <a:prstGeom prst="rect">
            <a:avLst/>
          </a:prstGeom>
          <a:noFill/>
          <a:ln w="9525">
            <a:noFill/>
            <a:miter lim="800000"/>
            <a:headEnd/>
            <a:tailEnd/>
          </a:ln>
        </p:spPr>
      </p:pic>
      <p:pic>
        <p:nvPicPr>
          <p:cNvPr id="12294" name="Picture 4" descr="H:\IMG_1663.jpg"/>
          <p:cNvPicPr>
            <a:picLocks noChangeAspect="1" noChangeArrowheads="1"/>
          </p:cNvPicPr>
          <p:nvPr/>
        </p:nvPicPr>
        <p:blipFill>
          <a:blip r:embed="rId5"/>
          <a:srcRect/>
          <a:stretch>
            <a:fillRect/>
          </a:stretch>
        </p:blipFill>
        <p:spPr bwMode="auto">
          <a:xfrm rot="-508759">
            <a:off x="171450" y="3886200"/>
            <a:ext cx="3455988" cy="2590800"/>
          </a:xfrm>
          <a:prstGeom prst="rect">
            <a:avLst/>
          </a:prstGeom>
          <a:noFill/>
          <a:ln w="9525">
            <a:noFill/>
            <a:miter lim="800000"/>
            <a:headEnd/>
            <a:tailEnd/>
          </a:ln>
        </p:spPr>
      </p:pic>
      <p:pic>
        <p:nvPicPr>
          <p:cNvPr id="12295" name="Picture 2" descr="C:\Documents and Settings\Shipuhova L\Рабочий стол\Исслед.  папка\Вика\IMG_1713.jpg"/>
          <p:cNvPicPr>
            <a:picLocks noChangeAspect="1" noChangeArrowheads="1"/>
          </p:cNvPicPr>
          <p:nvPr/>
        </p:nvPicPr>
        <p:blipFill>
          <a:blip r:embed="rId6"/>
          <a:srcRect/>
          <a:stretch>
            <a:fillRect/>
          </a:stretch>
        </p:blipFill>
        <p:spPr bwMode="auto">
          <a:xfrm>
            <a:off x="5148263" y="476250"/>
            <a:ext cx="3816350" cy="2665413"/>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388" y="188913"/>
            <a:ext cx="8640762" cy="1079500"/>
          </a:xfrm>
        </p:spPr>
        <p:txBody>
          <a:bodyPr>
            <a:normAutofit fontScale="70000" lnSpcReduction="20000"/>
          </a:bodyPr>
          <a:lstStyle/>
          <a:p>
            <a:pPr algn="ctr" eaLnBrk="1" hangingPunct="1">
              <a:defRPr/>
            </a:pPr>
            <a:r>
              <a:rPr lang="ru-RU" sz="5700" b="1" dirty="0" smtClean="0">
                <a:solidFill>
                  <a:srgbClr val="FFFF00"/>
                </a:solidFill>
                <a:latin typeface="Times New Roman" pitchFamily="18" charset="0"/>
                <a:cs typeface="Times New Roman" pitchFamily="18" charset="0"/>
              </a:rPr>
              <a:t>Анкета</a:t>
            </a:r>
          </a:p>
          <a:p>
            <a:pPr algn="ctr" eaLnBrk="1" hangingPunct="1">
              <a:defRPr/>
            </a:pPr>
            <a:r>
              <a:rPr lang="ru-RU" sz="4000" b="1" dirty="0" smtClean="0">
                <a:solidFill>
                  <a:srgbClr val="FFFF00"/>
                </a:solidFill>
                <a:latin typeface="Times New Roman" pitchFamily="18" charset="0"/>
                <a:cs typeface="Times New Roman" pitchFamily="18" charset="0"/>
              </a:rPr>
              <a:t>Что вы знаете об Отечественной войне 1812 года?</a:t>
            </a:r>
            <a:endParaRPr lang="ru-RU" sz="4000" b="1" dirty="0">
              <a:solidFill>
                <a:srgbClr val="FFFF00"/>
              </a:solidFill>
              <a:latin typeface="Times New Roman" pitchFamily="18" charset="0"/>
              <a:cs typeface="Times New Roman" pitchFamily="18" charset="0"/>
            </a:endParaRPr>
          </a:p>
        </p:txBody>
      </p:sp>
      <p:sp>
        <p:nvSpPr>
          <p:cNvPr id="4" name="Заголовок 3"/>
          <p:cNvSpPr>
            <a:spLocks noGrp="1"/>
          </p:cNvSpPr>
          <p:nvPr>
            <p:ph type="ctrTitle"/>
          </p:nvPr>
        </p:nvSpPr>
        <p:spPr>
          <a:xfrm>
            <a:off x="251520" y="1268760"/>
            <a:ext cx="8496944" cy="4536504"/>
          </a:xfrm>
        </p:spPr>
        <p:txBody>
          <a:bodyPr/>
          <a:lstStyle/>
          <a:p>
            <a:pPr algn="l" eaLnBrk="1" hangingPunct="1">
              <a:defRPr/>
            </a:pPr>
            <a:r>
              <a:rPr lang="ru-RU" sz="200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1.</a:t>
            </a:r>
            <a:r>
              <a:rPr lang="ru-RU" smtClean="0">
                <a:effectLst>
                  <a:outerShdw blurRad="38100" dist="38100" dir="2700000" algn="tl">
                    <a:srgbClr val="000000">
                      <a:alpha val="43137"/>
                    </a:srgbClr>
                  </a:outerShdw>
                </a:effectLst>
                <a:latin typeface="Times New Roman" pitchFamily="18" charset="0"/>
                <a:cs typeface="Times New Roman" pitchFamily="18" charset="0"/>
              </a:rPr>
              <a:t> </a:t>
            </a:r>
            <a:r>
              <a:rPr lang="ru-RU" sz="2000" cap="none" smtClean="0">
                <a:ln>
                  <a:noFill/>
                </a:ln>
                <a:solidFill>
                  <a:srgbClr val="00B0F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Между  какими государствами  велась эта война?  (Россия, Франция)</a:t>
            </a:r>
            <a:br>
              <a:rPr lang="ru-RU" sz="2000" cap="none" smtClean="0">
                <a:ln>
                  <a:noFill/>
                </a:ln>
                <a:solidFill>
                  <a:srgbClr val="00B0F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br>
            <a:r>
              <a:rPr lang="ru-RU" sz="2000" cap="none" smtClean="0">
                <a:ln>
                  <a:noFill/>
                </a:ln>
                <a:solidFill>
                  <a:srgbClr val="00B0F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r>
            <a:br>
              <a:rPr lang="ru-RU" sz="2000" cap="none" smtClean="0">
                <a:ln>
                  <a:noFill/>
                </a:ln>
                <a:solidFill>
                  <a:srgbClr val="00B0F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br>
            <a:r>
              <a:rPr lang="ru-RU" sz="2000" cap="none" smtClean="0">
                <a:ln>
                  <a:noFill/>
                </a:ln>
                <a:solidFill>
                  <a:srgbClr val="00B0F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a:t>
            </a:r>
            <a:r>
              <a:rPr lang="ru-RU" sz="2000" cap="none" smtClean="0">
                <a:ln>
                  <a:no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Кто был во главе государств и армий противоборствующих сторон? (В России – царь Александр </a:t>
            </a:r>
            <a:r>
              <a:rPr sz="2000" cap="none" smtClean="0">
                <a:ln>
                  <a:no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II </a:t>
            </a:r>
            <a:r>
              <a:rPr lang="ru-RU" sz="2000" cap="none" smtClean="0">
                <a:ln>
                  <a:no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и И.Кутузов, во Франции – император Наполеон Бонапарт) </a:t>
            </a:r>
            <a:r>
              <a:rPr lang="ru-RU" sz="6600" cap="none"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ru-RU" sz="6600" cap="none"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ru-RU" sz="2000" cap="none" smtClean="0">
                <a:ln>
                  <a:no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3. Где было дано генеральное сражение? (Под Бородино)</a:t>
            </a:r>
            <a:br>
              <a:rPr lang="ru-RU" sz="2000" cap="none" smtClean="0">
                <a:ln>
                  <a:no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br>
            <a:r>
              <a:rPr lang="ru-RU" smtClean="0">
                <a:effectLst>
                  <a:outerShdw blurRad="38100" dist="38100" dir="2700000" algn="tl">
                    <a:srgbClr val="000000">
                      <a:alpha val="43137"/>
                    </a:srgbClr>
                  </a:outerShdw>
                </a:effectLst>
                <a:latin typeface="Times New Roman" pitchFamily="18" charset="0"/>
                <a:cs typeface="Times New Roman" pitchFamily="18" charset="0"/>
              </a:rPr>
              <a:t/>
            </a:r>
            <a:br>
              <a:rPr lang="ru-RU" smtClean="0">
                <a:effectLst>
                  <a:outerShdw blurRad="38100" dist="38100" dir="2700000" algn="tl">
                    <a:srgbClr val="000000">
                      <a:alpha val="43137"/>
                    </a:srgbClr>
                  </a:outerShdw>
                </a:effectLst>
                <a:latin typeface="Times New Roman" pitchFamily="18" charset="0"/>
                <a:cs typeface="Times New Roman" pitchFamily="18" charset="0"/>
              </a:rPr>
            </a:br>
            <a:r>
              <a:rPr lang="ru-RU" sz="2000" cap="none" smtClean="0">
                <a:ln>
                  <a:no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4.Кого из героев войны можете назвать? (Д.В.Давыдов, С.Г. Волконский, Д.В.Голицын, А.И.Горчаков, И.С.Дорохов, А.П.Ермолов, М.А.Милорадович, Ф.И.Уваров, Барклай де Толи, Н.А.Дурова, П.И.Багратион, Д.И.Раевский и др.) </a:t>
            </a:r>
            <a:r>
              <a:rPr lang="ru-RU" smtClean="0">
                <a:effectLst>
                  <a:outerShdw blurRad="38100" dist="38100" dir="2700000" algn="tl">
                    <a:srgbClr val="000000">
                      <a:alpha val="43137"/>
                    </a:srgbClr>
                  </a:outerShdw>
                </a:effectLst>
              </a:rPr>
              <a:t/>
            </a:r>
            <a:br>
              <a:rPr lang="ru-RU" smtClean="0">
                <a:effectLst>
                  <a:outerShdw blurRad="38100" dist="38100" dir="2700000" algn="tl">
                    <a:srgbClr val="000000">
                      <a:alpha val="43137"/>
                    </a:srgbClr>
                  </a:outerShdw>
                </a:effectLst>
              </a:rPr>
            </a:br>
            <a:r>
              <a:rPr lang="ru-RU" smtClean="0">
                <a:effectLst>
                  <a:outerShdw blurRad="38100" dist="38100" dir="2700000" algn="tl">
                    <a:srgbClr val="000000">
                      <a:alpha val="43137"/>
                    </a:srgbClr>
                  </a:outerShdw>
                </a:effectLst>
              </a:rPr>
              <a:t> </a:t>
            </a:r>
            <a:r>
              <a:rPr lang="ru-RU" smtClean="0"/>
              <a:t/>
            </a:r>
            <a:br>
              <a:rPr lang="ru-RU" smtClean="0"/>
            </a:br>
            <a:r>
              <a:rPr lang="ru-RU" smtClean="0"/>
              <a:t> </a:t>
            </a:r>
            <a:br>
              <a:rPr lang="ru-RU" smtClean="0"/>
            </a:br>
            <a:r>
              <a:rPr lang="ru-RU" smtClean="0"/>
              <a:t/>
            </a:r>
            <a:br>
              <a:rPr lang="ru-RU" smtClean="0"/>
            </a:br>
            <a:r>
              <a:rPr lang="ru-RU" smtClean="0"/>
              <a:t> </a:t>
            </a:r>
            <a:br>
              <a:rPr lang="ru-RU" smtClean="0"/>
            </a:br>
            <a:r>
              <a:rPr lang="ru-RU" smtClean="0"/>
              <a:t> </a:t>
            </a:r>
            <a:br>
              <a:rPr lang="ru-RU" smtClean="0"/>
            </a:br>
            <a:r>
              <a:rPr lang="ru-RU" smtClean="0"/>
              <a:t> </a:t>
            </a:r>
            <a:br>
              <a:rPr lang="ru-RU" smtClean="0"/>
            </a:br>
            <a:r>
              <a:rPr lang="ru-RU" smtClean="0"/>
              <a:t> </a:t>
            </a:r>
            <a:br>
              <a:rPr lang="ru-RU" smtClean="0"/>
            </a:br>
            <a:r>
              <a:rPr lang="ru-RU" smtClean="0"/>
              <a:t> </a:t>
            </a:r>
            <a:br>
              <a:rPr lang="ru-RU" smtClean="0"/>
            </a:br>
            <a:r>
              <a:rPr lang="ru-RU" smtClean="0"/>
              <a:t> </a:t>
            </a:r>
            <a:br>
              <a:rPr lang="ru-RU" smtClean="0"/>
            </a:br>
            <a:r>
              <a:rPr lang="ru-RU" smtClean="0"/>
              <a:t> </a:t>
            </a:r>
            <a:br>
              <a:rPr lang="ru-RU" smtClean="0"/>
            </a:br>
            <a:r>
              <a:rPr lang="ru-RU" smtClean="0"/>
              <a:t> </a:t>
            </a:r>
            <a:br>
              <a:rPr lang="ru-RU" smtClean="0"/>
            </a:br>
            <a:r>
              <a:rPr lang="ru-RU" smtClean="0"/>
              <a:t> </a:t>
            </a:r>
            <a:br>
              <a:rPr lang="ru-RU" smtClean="0"/>
            </a:br>
            <a:r>
              <a:rPr lang="ru-RU" smtClean="0"/>
              <a:t> </a:t>
            </a:r>
            <a:br>
              <a:rPr lang="ru-RU" smtClean="0"/>
            </a:br>
            <a:r>
              <a:rPr lang="ru-RU" smtClean="0"/>
              <a:t> </a:t>
            </a:r>
            <a:br>
              <a:rPr lang="ru-RU" smtClean="0"/>
            </a:br>
            <a:r>
              <a:rPr lang="ru-RU" smtClean="0"/>
              <a:t> </a:t>
            </a:r>
            <a:br>
              <a:rPr lang="ru-RU" smtClean="0"/>
            </a:br>
            <a:r>
              <a:rPr lang="ru-RU" smtClean="0"/>
              <a:t> </a:t>
            </a:r>
            <a:br>
              <a:rPr lang="ru-RU" smtClean="0"/>
            </a:br>
            <a:r>
              <a:rPr lang="ru-RU" smtClean="0"/>
              <a:t> </a:t>
            </a:r>
            <a:br>
              <a:rPr lang="ru-RU" smtClean="0"/>
            </a:br>
            <a:r>
              <a:rPr lang="ru-RU" smtClean="0"/>
              <a:t> </a:t>
            </a:r>
            <a:br>
              <a:rPr lang="ru-RU" smtClean="0"/>
            </a:br>
            <a:r>
              <a:rPr lang="ru-RU" smtClean="0"/>
              <a:t> </a:t>
            </a:r>
            <a:br>
              <a:rPr lang="ru-RU" smtClean="0"/>
            </a:br>
            <a:r>
              <a:rPr lang="ru-RU" smtClean="0"/>
              <a:t> </a:t>
            </a:r>
            <a:endParaRPr lang="ru-RU"/>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403350" y="0"/>
            <a:ext cx="6518275" cy="708025"/>
          </a:xfrm>
          <a:prstGeom prst="rect">
            <a:avLst/>
          </a:prstGeom>
          <a:noFill/>
          <a:ln w="9525">
            <a:noFill/>
            <a:miter lim="800000"/>
            <a:headEnd/>
            <a:tailEnd/>
          </a:ln>
        </p:spPr>
        <p:txBody>
          <a:bodyPr wrap="none">
            <a:spAutoFit/>
          </a:bodyPr>
          <a:lstStyle/>
          <a:p>
            <a:r>
              <a:rPr lang="ru-RU" sz="4000" b="1">
                <a:solidFill>
                  <a:srgbClr val="FFFF00"/>
                </a:solidFill>
                <a:latin typeface="Times New Roman" pitchFamily="18" charset="0"/>
                <a:cs typeface="Times New Roman" pitchFamily="18" charset="0"/>
              </a:rPr>
              <a:t>Результаты анкетирования</a:t>
            </a:r>
          </a:p>
        </p:txBody>
      </p:sp>
      <p:graphicFrame>
        <p:nvGraphicFramePr>
          <p:cNvPr id="3" name="Таблица 2"/>
          <p:cNvGraphicFramePr>
            <a:graphicFrameLocks noGrp="1"/>
          </p:cNvGraphicFramePr>
          <p:nvPr/>
        </p:nvGraphicFramePr>
        <p:xfrm>
          <a:off x="250825" y="765175"/>
          <a:ext cx="8748471" cy="3383280"/>
        </p:xfrm>
        <a:graphic>
          <a:graphicData uri="http://schemas.openxmlformats.org/drawingml/2006/table">
            <a:tbl>
              <a:tblPr firstRow="1" bandRow="1">
                <a:tableStyleId>{5C22544A-7EE6-4342-B048-85BDC9FD1C3A}</a:tableStyleId>
              </a:tblPr>
              <a:tblGrid>
                <a:gridCol w="576064"/>
                <a:gridCol w="648072"/>
                <a:gridCol w="710496"/>
                <a:gridCol w="689909"/>
                <a:gridCol w="687827"/>
                <a:gridCol w="720080"/>
                <a:gridCol w="576064"/>
                <a:gridCol w="640570"/>
                <a:gridCol w="655574"/>
                <a:gridCol w="576064"/>
                <a:gridCol w="648072"/>
                <a:gridCol w="744832"/>
                <a:gridCol w="874847"/>
              </a:tblGrid>
              <a:tr h="665587">
                <a:tc gridSpan="4">
                  <a:txBody>
                    <a:bodyPr/>
                    <a:lstStyle/>
                    <a:p>
                      <a:pPr algn="ctr"/>
                      <a:r>
                        <a:rPr lang="ru-RU" sz="1600" b="1" dirty="0" smtClean="0"/>
                        <a:t>Школьники </a:t>
                      </a:r>
                    </a:p>
                    <a:p>
                      <a:pPr algn="ctr"/>
                      <a:r>
                        <a:rPr lang="ru-RU" sz="1600" b="1" dirty="0" smtClean="0"/>
                        <a:t>12-16 лет</a:t>
                      </a:r>
                      <a:endParaRPr lang="ru-RU" sz="1600" b="1" dirty="0"/>
                    </a:p>
                  </a:txBody>
                  <a:tcPr/>
                </a:tc>
                <a:tc hMerge="1">
                  <a:txBody>
                    <a:bodyPr/>
                    <a:lstStyle/>
                    <a:p>
                      <a:endParaRPr lang="ru-RU" dirty="0"/>
                    </a:p>
                  </a:txBody>
                  <a:tcPr/>
                </a:tc>
                <a:tc hMerge="1">
                  <a:txBody>
                    <a:bodyPr/>
                    <a:lstStyle/>
                    <a:p>
                      <a:endParaRPr lang="ru-RU"/>
                    </a:p>
                  </a:txBody>
                  <a:tcPr/>
                </a:tc>
                <a:tc hMerge="1">
                  <a:txBody>
                    <a:bodyPr/>
                    <a:lstStyle/>
                    <a:p>
                      <a:pPr algn="ctr"/>
                      <a:endParaRPr lang="ru-RU" sz="1600" b="1" dirty="0"/>
                    </a:p>
                  </a:txBody>
                  <a:tcPr>
                    <a:lnL w="12700" cap="flat" cmpd="sng" algn="ctr">
                      <a:solidFill>
                        <a:schemeClr val="tx1"/>
                      </a:solidFill>
                      <a:prstDash val="solid"/>
                      <a:round/>
                      <a:headEnd type="none" w="med" len="med"/>
                      <a:tailEnd type="none" w="med" len="med"/>
                    </a:lnL>
                  </a:tcPr>
                </a:tc>
                <a:tc gridSpan="4">
                  <a:txBody>
                    <a:bodyPr/>
                    <a:lstStyle/>
                    <a:p>
                      <a:pPr algn="ctr"/>
                      <a:r>
                        <a:rPr lang="ru-RU" sz="1600" dirty="0" smtClean="0"/>
                        <a:t>Взрослые </a:t>
                      </a:r>
                    </a:p>
                    <a:p>
                      <a:pPr algn="ctr"/>
                      <a:r>
                        <a:rPr lang="ru-RU" sz="1600" dirty="0" smtClean="0"/>
                        <a:t>30-75 лет</a:t>
                      </a:r>
                      <a:endParaRPr lang="ru-RU" sz="1600" dirty="0"/>
                    </a:p>
                  </a:txBody>
                  <a:tcPr/>
                </a:tc>
                <a:tc hMerge="1">
                  <a:txBody>
                    <a:bodyPr/>
                    <a:lstStyle/>
                    <a:p>
                      <a:endParaRPr lang="ru-RU"/>
                    </a:p>
                  </a:txBody>
                  <a:tcPr/>
                </a:tc>
                <a:tc hMerge="1">
                  <a:txBody>
                    <a:bodyPr/>
                    <a:lstStyle/>
                    <a:p>
                      <a:endParaRPr lang="ru-RU"/>
                    </a:p>
                  </a:txBody>
                  <a:tcPr/>
                </a:tc>
                <a:tc hMerge="1">
                  <a:txBody>
                    <a:bodyPr/>
                    <a:lstStyle/>
                    <a:p>
                      <a:pPr algn="ctr"/>
                      <a:endParaRPr lang="ru-RU" sz="1600" dirty="0"/>
                    </a:p>
                  </a:txBody>
                  <a:tcPr>
                    <a:lnL w="12700" cap="flat" cmpd="sng" algn="ctr">
                      <a:solidFill>
                        <a:schemeClr val="tx1"/>
                      </a:solidFill>
                      <a:prstDash val="solid"/>
                      <a:round/>
                      <a:headEnd type="none" w="med" len="med"/>
                      <a:tailEnd type="none" w="med" len="med"/>
                    </a:lnL>
                  </a:tcPr>
                </a:tc>
                <a:tc gridSpan="4">
                  <a:txBody>
                    <a:bodyPr/>
                    <a:lstStyle/>
                    <a:p>
                      <a:pPr algn="ctr"/>
                      <a:r>
                        <a:rPr lang="ru-RU" sz="1600" dirty="0" smtClean="0"/>
                        <a:t>Учителя </a:t>
                      </a:r>
                    </a:p>
                    <a:p>
                      <a:pPr algn="ctr"/>
                      <a:r>
                        <a:rPr lang="ru-RU" sz="1600" dirty="0" smtClean="0"/>
                        <a:t>школы</a:t>
                      </a:r>
                    </a:p>
                    <a:p>
                      <a:pPr algn="ctr"/>
                      <a:endParaRPr lang="ru-RU" sz="1600"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r>
                        <a:rPr lang="ru-RU" dirty="0" smtClean="0"/>
                        <a:t>%</a:t>
                      </a:r>
                      <a:endParaRPr lang="ru-RU" dirty="0"/>
                    </a:p>
                  </a:txBody>
                  <a:tcPr/>
                </a:tc>
              </a:tr>
              <a:tr h="295817">
                <a:tc>
                  <a:txBody>
                    <a:bodyPr/>
                    <a:lstStyle/>
                    <a:p>
                      <a:endParaRPr lang="ru-RU"/>
                    </a:p>
                  </a:txBody>
                  <a:tcPr/>
                </a:tc>
                <a:tc>
                  <a:txBody>
                    <a:bodyPr/>
                    <a:lstStyle/>
                    <a:p>
                      <a:endParaRPr lang="ru-RU"/>
                    </a:p>
                  </a:txBody>
                  <a:tcPr/>
                </a:tc>
                <a:tc>
                  <a:txBody>
                    <a:bodyPr/>
                    <a:lstStyle/>
                    <a:p>
                      <a:endParaRPr lang="ru-RU"/>
                    </a:p>
                  </a:txBody>
                  <a:tcPr>
                    <a:lnR w="12700" cap="flat" cmpd="sng" algn="ctr">
                      <a:solidFill>
                        <a:schemeClr val="tx1"/>
                      </a:solidFill>
                      <a:prstDash val="solid"/>
                      <a:round/>
                      <a:headEnd type="none" w="med" len="med"/>
                      <a:tailEnd type="none" w="med" len="med"/>
                    </a:lnR>
                  </a:tcPr>
                </a:tc>
                <a:tc>
                  <a:txBody>
                    <a:bodyPr/>
                    <a:lstStyle/>
                    <a:p>
                      <a:endParaRPr lang="ru-RU"/>
                    </a:p>
                  </a:txBody>
                  <a:tcPr>
                    <a:lnL w="12700" cap="flat" cmpd="sng" algn="ctr">
                      <a:solidFill>
                        <a:schemeClr val="tx1"/>
                      </a:solidFill>
                      <a:prstDash val="solid"/>
                      <a:round/>
                      <a:headEnd type="none" w="med" len="med"/>
                      <a:tailEnd type="none" w="med" len="med"/>
                    </a:lnL>
                  </a:tcPr>
                </a:tc>
                <a:tc>
                  <a:txBody>
                    <a:bodyPr/>
                    <a:lstStyle/>
                    <a:p>
                      <a:endParaRPr lang="ru-RU"/>
                    </a:p>
                  </a:txBody>
                  <a:tcPr/>
                </a:tc>
                <a:tc>
                  <a:txBody>
                    <a:bodyPr/>
                    <a:lstStyle/>
                    <a:p>
                      <a:endParaRPr lang="ru-RU"/>
                    </a:p>
                  </a:txBody>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50"/>
                    </a:solidFill>
                  </a:tcPr>
                </a:tc>
                <a:tc>
                  <a:txBody>
                    <a:bodyPr/>
                    <a:lstStyle/>
                    <a:p>
                      <a:endParaRPr lang="ru-RU"/>
                    </a:p>
                  </a:txBody>
                  <a:tcPr>
                    <a:lnL w="12700" cap="flat" cmpd="sng" algn="ctr">
                      <a:solidFill>
                        <a:schemeClr val="tx1"/>
                      </a:solidFill>
                      <a:prstDash val="solid"/>
                      <a:round/>
                      <a:headEnd type="none" w="med" len="med"/>
                      <a:tailEnd type="none" w="med" len="med"/>
                    </a:ln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F0"/>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rgbClr val="FFFF00"/>
                    </a:solidFill>
                  </a:tcPr>
                </a:tc>
                <a:tc>
                  <a:txBody>
                    <a:bodyPr/>
                    <a:lstStyle/>
                    <a:p>
                      <a:endParaRPr lang="ru-RU" dirty="0"/>
                    </a:p>
                  </a:txBody>
                  <a:tcPr>
                    <a:solidFill>
                      <a:srgbClr val="00B050"/>
                    </a:solidFill>
                  </a:tcPr>
                </a:tc>
                <a:tc>
                  <a:txBody>
                    <a:bodyPr/>
                    <a:lstStyle/>
                    <a:p>
                      <a:endParaRPr lang="ru-RU" dirty="0"/>
                    </a:p>
                  </a:txBody>
                  <a:tcPr/>
                </a:tc>
                <a:tc>
                  <a:txBody>
                    <a:bodyPr/>
                    <a:lstStyle/>
                    <a:p>
                      <a:r>
                        <a:rPr lang="ru-RU" dirty="0" smtClean="0"/>
                        <a:t>100</a:t>
                      </a:r>
                      <a:endParaRPr lang="ru-RU" dirty="0"/>
                    </a:p>
                  </a:txBody>
                  <a:tcPr/>
                </a:tc>
              </a:tr>
              <a:tr h="295817">
                <a:tc>
                  <a:txBody>
                    <a:bodyPr/>
                    <a:lstStyle/>
                    <a:p>
                      <a:endParaRPr lang="ru-RU" dirty="0"/>
                    </a:p>
                  </a:txBody>
                  <a:tcPr>
                    <a:solidFill>
                      <a:srgbClr val="00B0F0"/>
                    </a:solidFill>
                  </a:tcPr>
                </a:tc>
                <a:tc>
                  <a:txBody>
                    <a:bodyPr/>
                    <a:lstStyle/>
                    <a:p>
                      <a:endParaRPr lang="ru-RU"/>
                    </a:p>
                  </a:txBody>
                  <a:tcPr/>
                </a:tc>
                <a:tc>
                  <a:txBody>
                    <a:bodyPr/>
                    <a:lstStyle/>
                    <a:p>
                      <a:endParaRPr lang="ru-RU"/>
                    </a:p>
                  </a:txBody>
                  <a:tcPr>
                    <a:lnR w="12700" cap="flat" cmpd="sng" algn="ctr">
                      <a:solidFill>
                        <a:schemeClr val="tx1"/>
                      </a:solidFill>
                      <a:prstDash val="solid"/>
                      <a:round/>
                      <a:headEnd type="none" w="med" len="med"/>
                      <a:tailEnd type="none" w="med" len="med"/>
                    </a:lnR>
                  </a:tcPr>
                </a:tc>
                <a:tc>
                  <a:txBody>
                    <a:bodyPr/>
                    <a:lstStyle/>
                    <a:p>
                      <a:endParaRPr lang="ru-RU" dirty="0"/>
                    </a:p>
                  </a:txBody>
                  <a:tcPr>
                    <a:lnL w="12700" cap="flat" cmpd="sng" algn="ctr">
                      <a:solidFill>
                        <a:schemeClr val="tx1"/>
                      </a:solidFill>
                      <a:prstDash val="solid"/>
                      <a:round/>
                      <a:headEnd type="none" w="med" len="med"/>
                      <a:tailEnd type="none" w="med" len="med"/>
                    </a:lnL>
                  </a:tcPr>
                </a:tc>
                <a:tc>
                  <a:txBody>
                    <a:bodyPr/>
                    <a:lstStyle/>
                    <a:p>
                      <a:endParaRPr lang="ru-RU" dirty="0"/>
                    </a:p>
                  </a:txBody>
                  <a:tcPr/>
                </a:tc>
                <a:tc>
                  <a:txBody>
                    <a:bodyPr/>
                    <a:lstStyle/>
                    <a:p>
                      <a:endParaRPr lang="ru-RU" dirty="0"/>
                    </a:p>
                  </a:txBody>
                  <a:tcPr>
                    <a:solidFill>
                      <a:srgbClr val="FFFF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50"/>
                    </a:solidFill>
                  </a:tcPr>
                </a:tc>
                <a:tc>
                  <a:txBody>
                    <a:bodyPr/>
                    <a:lstStyle/>
                    <a:p>
                      <a:endParaRPr lang="ru-RU"/>
                    </a:p>
                  </a:txBody>
                  <a:tcPr>
                    <a:lnL w="12700" cap="flat" cmpd="sng" algn="ctr">
                      <a:solidFill>
                        <a:schemeClr val="tx1"/>
                      </a:solidFill>
                      <a:prstDash val="solid"/>
                      <a:round/>
                      <a:headEnd type="none" w="med" len="med"/>
                      <a:tailEnd type="none" w="med" len="med"/>
                    </a:ln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F0"/>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rgbClr val="FFFF00"/>
                    </a:solidFill>
                  </a:tcPr>
                </a:tc>
                <a:tc>
                  <a:txBody>
                    <a:bodyPr/>
                    <a:lstStyle/>
                    <a:p>
                      <a:endParaRPr lang="ru-RU" dirty="0"/>
                    </a:p>
                  </a:txBody>
                  <a:tcPr>
                    <a:solidFill>
                      <a:srgbClr val="00B050"/>
                    </a:solidFill>
                  </a:tcPr>
                </a:tc>
                <a:tc>
                  <a:txBody>
                    <a:bodyPr/>
                    <a:lstStyle/>
                    <a:p>
                      <a:endParaRPr lang="ru-RU" dirty="0"/>
                    </a:p>
                  </a:txBody>
                  <a:tcPr>
                    <a:solidFill>
                      <a:srgbClr val="FF0000"/>
                    </a:solidFill>
                  </a:tcPr>
                </a:tc>
                <a:tc>
                  <a:txBody>
                    <a:bodyPr/>
                    <a:lstStyle/>
                    <a:p>
                      <a:r>
                        <a:rPr lang="ru-RU" dirty="0" smtClean="0"/>
                        <a:t>90</a:t>
                      </a:r>
                      <a:endParaRPr lang="ru-RU" dirty="0"/>
                    </a:p>
                  </a:txBody>
                  <a:tcPr/>
                </a:tc>
              </a:tr>
              <a:tr h="295817">
                <a:tc>
                  <a:txBody>
                    <a:bodyPr/>
                    <a:lstStyle/>
                    <a:p>
                      <a:endParaRPr lang="ru-RU" dirty="0"/>
                    </a:p>
                  </a:txBody>
                  <a:tcPr>
                    <a:solidFill>
                      <a:srgbClr val="00B0F0"/>
                    </a:solidFill>
                  </a:tcPr>
                </a:tc>
                <a:tc>
                  <a:txBody>
                    <a:bodyPr/>
                    <a:lstStyle/>
                    <a:p>
                      <a:endParaRPr lang="ru-RU"/>
                    </a:p>
                  </a:txBody>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50"/>
                    </a:solidFill>
                  </a:tcPr>
                </a:tc>
                <a:tc>
                  <a:txBody>
                    <a:bodyPr/>
                    <a:lstStyle/>
                    <a:p>
                      <a:endParaRPr lang="ru-RU"/>
                    </a:p>
                  </a:txBody>
                  <a:tcPr>
                    <a:lnL w="12700" cap="flat" cmpd="sng" algn="ctr">
                      <a:solidFill>
                        <a:schemeClr val="tx1"/>
                      </a:solidFill>
                      <a:prstDash val="solid"/>
                      <a:round/>
                      <a:headEnd type="none" w="med" len="med"/>
                      <a:tailEnd type="none" w="med" len="med"/>
                    </a:lnL>
                  </a:tcPr>
                </a:tc>
                <a:tc>
                  <a:txBody>
                    <a:bodyPr/>
                    <a:lstStyle/>
                    <a:p>
                      <a:endParaRPr lang="ru-RU" dirty="0"/>
                    </a:p>
                  </a:txBody>
                  <a:tcPr>
                    <a:solidFill>
                      <a:srgbClr val="00B0F0"/>
                    </a:solidFill>
                  </a:tcPr>
                </a:tc>
                <a:tc>
                  <a:txBody>
                    <a:bodyPr/>
                    <a:lstStyle/>
                    <a:p>
                      <a:endParaRPr lang="ru-RU" dirty="0"/>
                    </a:p>
                  </a:txBody>
                  <a:tcPr>
                    <a:solidFill>
                      <a:srgbClr val="FFFF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50"/>
                    </a:solidFill>
                  </a:tcPr>
                </a:tc>
                <a:tc>
                  <a:txBody>
                    <a:bodyPr/>
                    <a:lstStyle/>
                    <a:p>
                      <a:endParaRPr lang="ru-RU"/>
                    </a:p>
                  </a:txBody>
                  <a:tcPr>
                    <a:lnL w="12700" cap="flat" cmpd="sng" algn="ctr">
                      <a:solidFill>
                        <a:schemeClr val="tx1"/>
                      </a:solidFill>
                      <a:prstDash val="solid"/>
                      <a:round/>
                      <a:headEnd type="none" w="med" len="med"/>
                      <a:tailEnd type="none" w="med" len="med"/>
                    </a:ln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F0"/>
                    </a:solidFill>
                  </a:tcPr>
                </a:tc>
                <a:tc>
                  <a:txBody>
                    <a:bodyPr/>
                    <a:lstStyle/>
                    <a:p>
                      <a:endParaRPr lang="ru-RU"/>
                    </a:p>
                  </a:txBody>
                  <a:tcPr>
                    <a:lnL w="12700" cap="flat" cmpd="sng" algn="ctr">
                      <a:solidFill>
                        <a:schemeClr val="tx1"/>
                      </a:solidFill>
                      <a:prstDash val="solid"/>
                      <a:round/>
                      <a:headEnd type="none" w="med" len="med"/>
                      <a:tailEnd type="none" w="med" len="med"/>
                    </a:lnL>
                    <a:solidFill>
                      <a:srgbClr val="FFFF00"/>
                    </a:solidFill>
                  </a:tcPr>
                </a:tc>
                <a:tc>
                  <a:txBody>
                    <a:bodyPr/>
                    <a:lstStyle/>
                    <a:p>
                      <a:endParaRPr lang="ru-RU" dirty="0"/>
                    </a:p>
                  </a:txBody>
                  <a:tcPr>
                    <a:solidFill>
                      <a:srgbClr val="00B050"/>
                    </a:solidFill>
                  </a:tcPr>
                </a:tc>
                <a:tc>
                  <a:txBody>
                    <a:bodyPr/>
                    <a:lstStyle/>
                    <a:p>
                      <a:endParaRPr lang="ru-RU" dirty="0"/>
                    </a:p>
                  </a:txBody>
                  <a:tcPr>
                    <a:solidFill>
                      <a:srgbClr val="FF0000"/>
                    </a:solidFill>
                  </a:tcPr>
                </a:tc>
                <a:tc>
                  <a:txBody>
                    <a:bodyPr/>
                    <a:lstStyle/>
                    <a:p>
                      <a:r>
                        <a:rPr lang="ru-RU" dirty="0" smtClean="0"/>
                        <a:t>80</a:t>
                      </a:r>
                      <a:endParaRPr lang="ru-RU" dirty="0"/>
                    </a:p>
                  </a:txBody>
                  <a:tcPr/>
                </a:tc>
              </a:tr>
              <a:tr h="295817">
                <a:tc>
                  <a:txBody>
                    <a:bodyPr/>
                    <a:lstStyle/>
                    <a:p>
                      <a:endParaRPr lang="ru-RU" dirty="0"/>
                    </a:p>
                  </a:txBody>
                  <a:tcPr>
                    <a:solidFill>
                      <a:srgbClr val="00B0F0"/>
                    </a:solidFill>
                  </a:tcPr>
                </a:tc>
                <a:tc>
                  <a:txBody>
                    <a:bodyPr/>
                    <a:lstStyle/>
                    <a:p>
                      <a:endParaRPr lang="ru-RU" dirty="0"/>
                    </a:p>
                  </a:txBody>
                  <a:tcPr>
                    <a:solidFill>
                      <a:srgbClr val="FFFF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50"/>
                    </a:solidFill>
                  </a:tcPr>
                </a:tc>
                <a:tc>
                  <a:txBody>
                    <a:bodyPr/>
                    <a:lstStyle/>
                    <a:p>
                      <a:endParaRPr lang="ru-RU" dirty="0"/>
                    </a:p>
                  </a:txBody>
                  <a:tcPr>
                    <a:lnL w="12700" cap="flat" cmpd="sng" algn="ctr">
                      <a:solidFill>
                        <a:schemeClr val="tx1"/>
                      </a:solidFill>
                      <a:prstDash val="solid"/>
                      <a:round/>
                      <a:headEnd type="none" w="med" len="med"/>
                      <a:tailEnd type="none" w="med" len="med"/>
                    </a:lnL>
                  </a:tcPr>
                </a:tc>
                <a:tc>
                  <a:txBody>
                    <a:bodyPr/>
                    <a:lstStyle/>
                    <a:p>
                      <a:endParaRPr lang="ru-RU" dirty="0"/>
                    </a:p>
                  </a:txBody>
                  <a:tcPr>
                    <a:solidFill>
                      <a:srgbClr val="00B0F0"/>
                    </a:solidFill>
                  </a:tcPr>
                </a:tc>
                <a:tc>
                  <a:txBody>
                    <a:bodyPr/>
                    <a:lstStyle/>
                    <a:p>
                      <a:endParaRPr lang="ru-RU" dirty="0"/>
                    </a:p>
                  </a:txBody>
                  <a:tcPr>
                    <a:solidFill>
                      <a:srgbClr val="FFFF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50"/>
                    </a:solidFill>
                  </a:tcPr>
                </a:tc>
                <a:tc>
                  <a:txBody>
                    <a:bodyPr/>
                    <a:lstStyle/>
                    <a:p>
                      <a:endParaRPr lang="ru-RU"/>
                    </a:p>
                  </a:txBody>
                  <a:tcPr>
                    <a:lnL w="12700" cap="flat" cmpd="sng" algn="ctr">
                      <a:solidFill>
                        <a:schemeClr val="tx1"/>
                      </a:solidFill>
                      <a:prstDash val="solid"/>
                      <a:round/>
                      <a:headEnd type="none" w="med" len="med"/>
                      <a:tailEnd type="none" w="med" len="med"/>
                    </a:lnL>
                  </a:tcPr>
                </a:tc>
                <a:tc>
                  <a:txBody>
                    <a:bodyPr/>
                    <a:lstStyle/>
                    <a:p>
                      <a:endParaRPr lang="ru-RU"/>
                    </a:p>
                  </a:txBody>
                  <a:tcPr>
                    <a:lnR w="12700" cap="flat" cmpd="sng" algn="ctr">
                      <a:solidFill>
                        <a:schemeClr val="tx1"/>
                      </a:solidFill>
                      <a:prstDash val="solid"/>
                      <a:round/>
                      <a:headEnd type="none" w="med" len="med"/>
                      <a:tailEnd type="none" w="med" len="med"/>
                    </a:lnR>
                    <a:solidFill>
                      <a:srgbClr val="00B0F0"/>
                    </a:solidFill>
                  </a:tcPr>
                </a:tc>
                <a:tc>
                  <a:txBody>
                    <a:bodyPr/>
                    <a:lstStyle/>
                    <a:p>
                      <a:endParaRPr lang="ru-RU"/>
                    </a:p>
                  </a:txBody>
                  <a:tcPr>
                    <a:lnL w="12700" cap="flat" cmpd="sng" algn="ctr">
                      <a:solidFill>
                        <a:schemeClr val="tx1"/>
                      </a:solidFill>
                      <a:prstDash val="solid"/>
                      <a:round/>
                      <a:headEnd type="none" w="med" len="med"/>
                      <a:tailEnd type="none" w="med" len="med"/>
                    </a:lnL>
                    <a:solidFill>
                      <a:srgbClr val="FFFF00"/>
                    </a:solidFill>
                  </a:tcPr>
                </a:tc>
                <a:tc>
                  <a:txBody>
                    <a:bodyPr/>
                    <a:lstStyle/>
                    <a:p>
                      <a:endParaRPr lang="ru-RU"/>
                    </a:p>
                  </a:txBody>
                  <a:tcPr>
                    <a:solidFill>
                      <a:srgbClr val="00B050"/>
                    </a:solidFill>
                  </a:tcPr>
                </a:tc>
                <a:tc>
                  <a:txBody>
                    <a:bodyPr/>
                    <a:lstStyle/>
                    <a:p>
                      <a:endParaRPr lang="ru-RU" dirty="0"/>
                    </a:p>
                  </a:txBody>
                  <a:tcPr>
                    <a:solidFill>
                      <a:srgbClr val="FF0000"/>
                    </a:solidFill>
                  </a:tcPr>
                </a:tc>
                <a:tc>
                  <a:txBody>
                    <a:bodyPr/>
                    <a:lstStyle/>
                    <a:p>
                      <a:r>
                        <a:rPr lang="ru-RU" dirty="0" smtClean="0"/>
                        <a:t>70</a:t>
                      </a:r>
                      <a:endParaRPr lang="ru-RU" dirty="0"/>
                    </a:p>
                  </a:txBody>
                  <a:tcPr/>
                </a:tc>
              </a:tr>
              <a:tr h="295817">
                <a:tc>
                  <a:txBody>
                    <a:bodyPr/>
                    <a:lstStyle/>
                    <a:p>
                      <a:endParaRPr lang="ru-RU" dirty="0"/>
                    </a:p>
                  </a:txBody>
                  <a:tcPr>
                    <a:solidFill>
                      <a:srgbClr val="00B0F0"/>
                    </a:solidFill>
                  </a:tcPr>
                </a:tc>
                <a:tc>
                  <a:txBody>
                    <a:bodyPr/>
                    <a:lstStyle/>
                    <a:p>
                      <a:endParaRPr lang="ru-RU" dirty="0"/>
                    </a:p>
                  </a:txBody>
                  <a:tcPr>
                    <a:solidFill>
                      <a:srgbClr val="FFFF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50"/>
                    </a:solidFill>
                  </a:tcPr>
                </a:tc>
                <a:tc>
                  <a:txBody>
                    <a:bodyPr/>
                    <a:lstStyle/>
                    <a:p>
                      <a:endParaRPr lang="ru-RU" dirty="0"/>
                    </a:p>
                  </a:txBody>
                  <a:tcPr>
                    <a:lnL w="12700" cap="flat" cmpd="sng" algn="ctr">
                      <a:solidFill>
                        <a:schemeClr val="tx1"/>
                      </a:solidFill>
                      <a:prstDash val="solid"/>
                      <a:round/>
                      <a:headEnd type="none" w="med" len="med"/>
                      <a:tailEnd type="none" w="med" len="med"/>
                    </a:lnL>
                  </a:tcPr>
                </a:tc>
                <a:tc>
                  <a:txBody>
                    <a:bodyPr/>
                    <a:lstStyle/>
                    <a:p>
                      <a:endParaRPr lang="ru-RU" dirty="0"/>
                    </a:p>
                  </a:txBody>
                  <a:tcPr>
                    <a:solidFill>
                      <a:srgbClr val="00B0F0"/>
                    </a:solidFill>
                  </a:tcPr>
                </a:tc>
                <a:tc>
                  <a:txBody>
                    <a:bodyPr/>
                    <a:lstStyle/>
                    <a:p>
                      <a:endParaRPr lang="ru-RU"/>
                    </a:p>
                  </a:txBody>
                  <a:tcPr>
                    <a:solidFill>
                      <a:srgbClr val="FFFF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50"/>
                    </a:solidFill>
                  </a:tcPr>
                </a:tc>
                <a:tc>
                  <a:txBody>
                    <a:bodyPr/>
                    <a:lstStyle/>
                    <a:p>
                      <a:endParaRPr lang="ru-RU" dirty="0">
                        <a:solidFill>
                          <a:schemeClr val="bg2">
                            <a:lumMod val="20000"/>
                            <a:lumOff val="80000"/>
                          </a:schemeClr>
                        </a:solidFill>
                      </a:endParaRPr>
                    </a:p>
                  </a:txBody>
                  <a:tcPr>
                    <a:lnL w="127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endParaRPr lang="ru-RU"/>
                    </a:p>
                  </a:txBody>
                  <a:tcPr>
                    <a:lnR w="12700" cap="flat" cmpd="sng" algn="ctr">
                      <a:solidFill>
                        <a:schemeClr val="tx1"/>
                      </a:solidFill>
                      <a:prstDash val="solid"/>
                      <a:round/>
                      <a:headEnd type="none" w="med" len="med"/>
                      <a:tailEnd type="none" w="med" len="med"/>
                    </a:lnR>
                    <a:solidFill>
                      <a:srgbClr val="00B0F0"/>
                    </a:solidFill>
                  </a:tcPr>
                </a:tc>
                <a:tc>
                  <a:txBody>
                    <a:bodyPr/>
                    <a:lstStyle/>
                    <a:p>
                      <a:endParaRPr lang="ru-RU"/>
                    </a:p>
                  </a:txBody>
                  <a:tcPr>
                    <a:lnL w="12700" cap="flat" cmpd="sng" algn="ctr">
                      <a:solidFill>
                        <a:schemeClr val="tx1"/>
                      </a:solidFill>
                      <a:prstDash val="solid"/>
                      <a:round/>
                      <a:headEnd type="none" w="med" len="med"/>
                      <a:tailEnd type="none" w="med" len="med"/>
                    </a:lnL>
                    <a:solidFill>
                      <a:srgbClr val="FFFF00"/>
                    </a:solidFill>
                  </a:tcPr>
                </a:tc>
                <a:tc>
                  <a:txBody>
                    <a:bodyPr/>
                    <a:lstStyle/>
                    <a:p>
                      <a:endParaRPr lang="ru-RU"/>
                    </a:p>
                  </a:txBody>
                  <a:tcPr>
                    <a:solidFill>
                      <a:srgbClr val="00B050"/>
                    </a:solidFill>
                  </a:tcPr>
                </a:tc>
                <a:tc>
                  <a:txBody>
                    <a:bodyPr/>
                    <a:lstStyle/>
                    <a:p>
                      <a:endParaRPr lang="ru-RU" dirty="0"/>
                    </a:p>
                  </a:txBody>
                  <a:tcPr>
                    <a:solidFill>
                      <a:srgbClr val="FF0000"/>
                    </a:solidFill>
                  </a:tcPr>
                </a:tc>
                <a:tc>
                  <a:txBody>
                    <a:bodyPr/>
                    <a:lstStyle/>
                    <a:p>
                      <a:r>
                        <a:rPr lang="ru-RU" dirty="0" smtClean="0"/>
                        <a:t>60</a:t>
                      </a:r>
                      <a:endParaRPr lang="ru-RU" dirty="0"/>
                    </a:p>
                  </a:txBody>
                  <a:tcPr/>
                </a:tc>
              </a:tr>
              <a:tr h="156552">
                <a:tc>
                  <a:txBody>
                    <a:bodyPr/>
                    <a:lstStyle/>
                    <a:p>
                      <a:endParaRPr lang="ru-RU" dirty="0"/>
                    </a:p>
                  </a:txBody>
                  <a:tcPr>
                    <a:solidFill>
                      <a:srgbClr val="00B0F0"/>
                    </a:solidFill>
                  </a:tcPr>
                </a:tc>
                <a:tc>
                  <a:txBody>
                    <a:bodyPr/>
                    <a:lstStyle/>
                    <a:p>
                      <a:endParaRPr lang="ru-RU"/>
                    </a:p>
                  </a:txBody>
                  <a:tcPr>
                    <a:solidFill>
                      <a:srgbClr val="FFFF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50"/>
                    </a:solidFill>
                  </a:tcPr>
                </a:tc>
                <a:tc>
                  <a:txBody>
                    <a:bodyPr/>
                    <a:lstStyle/>
                    <a:p>
                      <a:endParaRPr lang="ru-RU" dirty="0">
                        <a:solidFill>
                          <a:schemeClr val="tx1">
                            <a:lumMod val="95000"/>
                          </a:schemeClr>
                        </a:solidFill>
                      </a:endParaRPr>
                    </a:p>
                  </a:txBody>
                  <a:tcPr>
                    <a:lnL w="12700" cap="flat" cmpd="sng" algn="ctr">
                      <a:solidFill>
                        <a:schemeClr val="tx1"/>
                      </a:solidFill>
                      <a:prstDash val="solid"/>
                      <a:round/>
                      <a:headEnd type="none" w="med" len="med"/>
                      <a:tailEnd type="none" w="med" len="med"/>
                    </a:lnL>
                    <a:solidFill>
                      <a:schemeClr val="tx1">
                        <a:lumMod val="85000"/>
                      </a:schemeClr>
                    </a:solidFill>
                  </a:tcPr>
                </a:tc>
                <a:tc>
                  <a:txBody>
                    <a:bodyPr/>
                    <a:lstStyle/>
                    <a:p>
                      <a:endParaRPr lang="ru-RU"/>
                    </a:p>
                  </a:txBody>
                  <a:tcPr>
                    <a:solidFill>
                      <a:srgbClr val="00B0F0"/>
                    </a:solidFill>
                  </a:tcPr>
                </a:tc>
                <a:tc>
                  <a:txBody>
                    <a:bodyPr/>
                    <a:lstStyle/>
                    <a:p>
                      <a:endParaRPr lang="ru-RU"/>
                    </a:p>
                  </a:txBody>
                  <a:tcPr>
                    <a:solidFill>
                      <a:srgbClr val="FFFF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50"/>
                    </a:solidFill>
                  </a:tcPr>
                </a:tc>
                <a:tc>
                  <a:txBody>
                    <a:bodyPr/>
                    <a:lstStyle/>
                    <a:p>
                      <a:endParaRPr lang="ru-RU" dirty="0">
                        <a:solidFill>
                          <a:schemeClr val="bg2">
                            <a:lumMod val="20000"/>
                            <a:lumOff val="80000"/>
                          </a:schemeClr>
                        </a:solidFill>
                      </a:endParaRPr>
                    </a:p>
                  </a:txBody>
                  <a:tcPr>
                    <a:lnL w="12700" cap="flat" cmpd="sng" algn="ctr">
                      <a:solidFill>
                        <a:schemeClr val="tx1"/>
                      </a:solidFill>
                      <a:prstDash val="solid"/>
                      <a:round/>
                      <a:headEnd type="none" w="med" len="med"/>
                      <a:tailEnd type="none" w="med" len="med"/>
                    </a:lnL>
                    <a:solidFill>
                      <a:schemeClr val="bg2">
                        <a:lumMod val="20000"/>
                        <a:lumOff val="80000"/>
                      </a:schemeClr>
                    </a:solidFill>
                  </a:tcPr>
                </a:tc>
                <a:tc>
                  <a:txBody>
                    <a:bodyPr/>
                    <a:lstStyle/>
                    <a:p>
                      <a:endParaRPr lang="ru-RU"/>
                    </a:p>
                  </a:txBody>
                  <a:tcPr>
                    <a:lnR w="12700" cap="flat" cmpd="sng" algn="ctr">
                      <a:solidFill>
                        <a:schemeClr val="tx1"/>
                      </a:solidFill>
                      <a:prstDash val="solid"/>
                      <a:round/>
                      <a:headEnd type="none" w="med" len="med"/>
                      <a:tailEnd type="none" w="med" len="med"/>
                    </a:lnR>
                    <a:solidFill>
                      <a:srgbClr val="00B0F0"/>
                    </a:solidFill>
                  </a:tcPr>
                </a:tc>
                <a:tc>
                  <a:txBody>
                    <a:bodyPr/>
                    <a:lstStyle/>
                    <a:p>
                      <a:endParaRPr lang="ru-RU"/>
                    </a:p>
                  </a:txBody>
                  <a:tcPr>
                    <a:lnL w="12700" cap="flat" cmpd="sng" algn="ctr">
                      <a:solidFill>
                        <a:schemeClr val="tx1"/>
                      </a:solidFill>
                      <a:prstDash val="solid"/>
                      <a:round/>
                      <a:headEnd type="none" w="med" len="med"/>
                      <a:tailEnd type="none" w="med" len="med"/>
                    </a:lnL>
                    <a:solidFill>
                      <a:srgbClr val="FFFF00"/>
                    </a:solidFill>
                  </a:tcPr>
                </a:tc>
                <a:tc>
                  <a:txBody>
                    <a:bodyPr/>
                    <a:lstStyle/>
                    <a:p>
                      <a:endParaRPr lang="ru-RU" dirty="0"/>
                    </a:p>
                  </a:txBody>
                  <a:tcPr>
                    <a:solidFill>
                      <a:srgbClr val="00B050"/>
                    </a:solidFill>
                  </a:tcPr>
                </a:tc>
                <a:tc>
                  <a:txBody>
                    <a:bodyPr/>
                    <a:lstStyle/>
                    <a:p>
                      <a:endParaRPr lang="ru-RU" dirty="0"/>
                    </a:p>
                  </a:txBody>
                  <a:tcPr>
                    <a:solidFill>
                      <a:srgbClr val="FF0000"/>
                    </a:solidFill>
                  </a:tcPr>
                </a:tc>
                <a:tc>
                  <a:txBody>
                    <a:bodyPr/>
                    <a:lstStyle/>
                    <a:p>
                      <a:r>
                        <a:rPr lang="ru-RU" dirty="0" smtClean="0"/>
                        <a:t>50</a:t>
                      </a:r>
                      <a:endParaRPr lang="ru-RU" dirty="0"/>
                    </a:p>
                  </a:txBody>
                  <a:tcPr/>
                </a:tc>
              </a:tr>
              <a:tr h="295817">
                <a:tc>
                  <a:txBody>
                    <a:bodyPr/>
                    <a:lstStyle/>
                    <a:p>
                      <a:endParaRPr lang="ru-RU" dirty="0"/>
                    </a:p>
                  </a:txBody>
                  <a:tcPr>
                    <a:solidFill>
                      <a:srgbClr val="00B0F0"/>
                    </a:solidFill>
                  </a:tcPr>
                </a:tc>
                <a:tc>
                  <a:txBody>
                    <a:bodyPr/>
                    <a:lstStyle/>
                    <a:p>
                      <a:endParaRPr lang="ru-RU" dirty="0"/>
                    </a:p>
                  </a:txBody>
                  <a:tcPr>
                    <a:solidFill>
                      <a:srgbClr val="FFFF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50"/>
                    </a:solidFill>
                  </a:tcPr>
                </a:tc>
                <a:tc>
                  <a:txBody>
                    <a:bodyPr/>
                    <a:lstStyle/>
                    <a:p>
                      <a:endParaRPr lang="ru-RU" dirty="0">
                        <a:solidFill>
                          <a:schemeClr val="tx1">
                            <a:lumMod val="95000"/>
                          </a:schemeClr>
                        </a:solidFill>
                      </a:endParaRPr>
                    </a:p>
                  </a:txBody>
                  <a:tcPr>
                    <a:lnL w="12700" cap="flat" cmpd="sng" algn="ctr">
                      <a:solidFill>
                        <a:schemeClr val="tx1"/>
                      </a:solidFill>
                      <a:prstDash val="solid"/>
                      <a:round/>
                      <a:headEnd type="none" w="med" len="med"/>
                      <a:tailEnd type="none" w="med" len="med"/>
                    </a:lnL>
                    <a:solidFill>
                      <a:schemeClr val="tx1">
                        <a:lumMod val="85000"/>
                      </a:schemeClr>
                    </a:solidFill>
                  </a:tcPr>
                </a:tc>
                <a:tc>
                  <a:txBody>
                    <a:bodyPr/>
                    <a:lstStyle/>
                    <a:p>
                      <a:endParaRPr lang="ru-RU" dirty="0"/>
                    </a:p>
                  </a:txBody>
                  <a:tcPr>
                    <a:solidFill>
                      <a:srgbClr val="00B0F0"/>
                    </a:solidFill>
                  </a:tcPr>
                </a:tc>
                <a:tc>
                  <a:txBody>
                    <a:bodyPr/>
                    <a:lstStyle/>
                    <a:p>
                      <a:endParaRPr lang="ru-RU" dirty="0"/>
                    </a:p>
                  </a:txBody>
                  <a:tcPr>
                    <a:solidFill>
                      <a:srgbClr val="FFFF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50"/>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rgbClr val="FF00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F0"/>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rgbClr val="FFFF00"/>
                    </a:solidFill>
                  </a:tcPr>
                </a:tc>
                <a:tc>
                  <a:txBody>
                    <a:bodyPr/>
                    <a:lstStyle/>
                    <a:p>
                      <a:endParaRPr lang="ru-RU" dirty="0"/>
                    </a:p>
                  </a:txBody>
                  <a:tcPr>
                    <a:solidFill>
                      <a:srgbClr val="00B050"/>
                    </a:solidFill>
                  </a:tcPr>
                </a:tc>
                <a:tc>
                  <a:txBody>
                    <a:bodyPr/>
                    <a:lstStyle/>
                    <a:p>
                      <a:endParaRPr lang="ru-RU" dirty="0"/>
                    </a:p>
                  </a:txBody>
                  <a:tcPr>
                    <a:solidFill>
                      <a:srgbClr val="FF0000"/>
                    </a:solidFill>
                  </a:tcPr>
                </a:tc>
                <a:tc>
                  <a:txBody>
                    <a:bodyPr/>
                    <a:lstStyle/>
                    <a:p>
                      <a:r>
                        <a:rPr lang="ru-RU" dirty="0" smtClean="0"/>
                        <a:t>40</a:t>
                      </a:r>
                      <a:endParaRPr lang="ru-RU" dirty="0"/>
                    </a:p>
                  </a:txBody>
                  <a:tcPr/>
                </a:tc>
              </a:tr>
            </a:tbl>
          </a:graphicData>
        </a:graphic>
      </p:graphicFrame>
      <p:graphicFrame>
        <p:nvGraphicFramePr>
          <p:cNvPr id="4" name="Таблица 3"/>
          <p:cNvGraphicFramePr>
            <a:graphicFrameLocks noGrp="1"/>
          </p:cNvGraphicFramePr>
          <p:nvPr/>
        </p:nvGraphicFramePr>
        <p:xfrm>
          <a:off x="251520" y="4077072"/>
          <a:ext cx="8748471" cy="2592288"/>
        </p:xfrm>
        <a:graphic>
          <a:graphicData uri="http://schemas.openxmlformats.org/drawingml/2006/table">
            <a:tbl>
              <a:tblPr firstRow="1" lastRow="1" bandRow="1">
                <a:tableStyleId>{5C22544A-7EE6-4342-B048-85BDC9FD1C3A}</a:tableStyleId>
              </a:tblPr>
              <a:tblGrid>
                <a:gridCol w="576064"/>
                <a:gridCol w="648072"/>
                <a:gridCol w="700203"/>
                <a:gridCol w="700203"/>
                <a:gridCol w="687827"/>
                <a:gridCol w="720080"/>
                <a:gridCol w="608317"/>
                <a:gridCol w="608317"/>
                <a:gridCol w="615819"/>
                <a:gridCol w="615819"/>
                <a:gridCol w="648072"/>
                <a:gridCol w="744831"/>
                <a:gridCol w="874847"/>
              </a:tblGrid>
              <a:tr h="370840">
                <a:tc>
                  <a:txBody>
                    <a:bodyPr/>
                    <a:lstStyle/>
                    <a:p>
                      <a:endParaRPr lang="ru-RU" dirty="0"/>
                    </a:p>
                  </a:txBody>
                  <a:tcPr>
                    <a:solidFill>
                      <a:srgbClr val="00B0F0"/>
                    </a:solidFill>
                  </a:tcPr>
                </a:tc>
                <a:tc>
                  <a:txBody>
                    <a:bodyPr/>
                    <a:lstStyle/>
                    <a:p>
                      <a:endParaRPr lang="ru-RU" dirty="0"/>
                    </a:p>
                  </a:txBody>
                  <a:tcPr>
                    <a:solidFill>
                      <a:srgbClr val="FFFF00"/>
                    </a:solidFill>
                  </a:tcPr>
                </a:tc>
                <a:tc>
                  <a:txBody>
                    <a:bodyPr/>
                    <a:lstStyle/>
                    <a:p>
                      <a:endParaRPr lang="ru-RU" dirty="0"/>
                    </a:p>
                  </a:txBody>
                  <a:tcPr>
                    <a:lnR w="12700" cap="flat" cmpd="sng" algn="ctr">
                      <a:solidFill>
                        <a:schemeClr val="bg2"/>
                      </a:solidFill>
                      <a:prstDash val="solid"/>
                      <a:round/>
                      <a:headEnd type="none" w="med" len="med"/>
                      <a:tailEnd type="none" w="med" len="med"/>
                    </a:lnR>
                    <a:solidFill>
                      <a:srgbClr val="00B050"/>
                    </a:solidFill>
                  </a:tcPr>
                </a:tc>
                <a:tc>
                  <a:txBody>
                    <a:bodyPr/>
                    <a:lstStyle/>
                    <a:p>
                      <a:endParaRPr lang="ru-RU" dirty="0"/>
                    </a:p>
                  </a:txBody>
                  <a:tcPr>
                    <a:lnL w="12700" cap="flat" cmpd="sng" algn="ctr">
                      <a:solidFill>
                        <a:schemeClr val="bg2"/>
                      </a:solidFill>
                      <a:prstDash val="solid"/>
                      <a:round/>
                      <a:headEnd type="none" w="med" len="med"/>
                      <a:tailEnd type="none" w="med" len="med"/>
                    </a:lnL>
                    <a:solidFill>
                      <a:schemeClr val="tx1">
                        <a:lumMod val="95000"/>
                      </a:schemeClr>
                    </a:solidFill>
                  </a:tcPr>
                </a:tc>
                <a:tc>
                  <a:txBody>
                    <a:bodyPr/>
                    <a:lstStyle/>
                    <a:p>
                      <a:endParaRPr lang="ru-RU" dirty="0"/>
                    </a:p>
                  </a:txBody>
                  <a:tcPr>
                    <a:solidFill>
                      <a:srgbClr val="00B0F0"/>
                    </a:solidFill>
                  </a:tcPr>
                </a:tc>
                <a:tc>
                  <a:txBody>
                    <a:bodyPr/>
                    <a:lstStyle/>
                    <a:p>
                      <a:endParaRPr lang="ru-RU"/>
                    </a:p>
                  </a:txBody>
                  <a:tcPr>
                    <a:solidFill>
                      <a:srgbClr val="FFFF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50"/>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rgbClr val="FF00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F0"/>
                    </a:solidFill>
                  </a:tcPr>
                </a:tc>
                <a:tc>
                  <a:txBody>
                    <a:bodyPr/>
                    <a:lstStyle/>
                    <a:p>
                      <a:endParaRPr lang="ru-RU"/>
                    </a:p>
                  </a:txBody>
                  <a:tcPr>
                    <a:lnL w="12700" cap="flat" cmpd="sng" algn="ctr">
                      <a:solidFill>
                        <a:schemeClr val="tx1"/>
                      </a:solidFill>
                      <a:prstDash val="solid"/>
                      <a:round/>
                      <a:headEnd type="none" w="med" len="med"/>
                      <a:tailEnd type="none" w="med" len="med"/>
                    </a:lnL>
                    <a:solidFill>
                      <a:srgbClr val="FFFF00"/>
                    </a:solidFill>
                  </a:tcPr>
                </a:tc>
                <a:tc>
                  <a:txBody>
                    <a:bodyPr/>
                    <a:lstStyle/>
                    <a:p>
                      <a:endParaRPr lang="ru-RU"/>
                    </a:p>
                  </a:txBody>
                  <a:tcPr>
                    <a:solidFill>
                      <a:srgbClr val="00B050"/>
                    </a:solidFill>
                  </a:tcPr>
                </a:tc>
                <a:tc>
                  <a:txBody>
                    <a:bodyPr/>
                    <a:lstStyle/>
                    <a:p>
                      <a:endParaRPr lang="ru-RU" dirty="0"/>
                    </a:p>
                  </a:txBody>
                  <a:tcPr>
                    <a:solidFill>
                      <a:srgbClr val="FF0000"/>
                    </a:solidFill>
                  </a:tcPr>
                </a:tc>
                <a:tc>
                  <a:txBody>
                    <a:bodyPr/>
                    <a:lstStyle/>
                    <a:p>
                      <a:r>
                        <a:rPr lang="ru-RU" b="0" dirty="0" smtClean="0">
                          <a:solidFill>
                            <a:schemeClr val="bg1"/>
                          </a:solidFill>
                        </a:rPr>
                        <a:t>30</a:t>
                      </a:r>
                      <a:endParaRPr lang="ru-RU" b="0" dirty="0">
                        <a:solidFill>
                          <a:schemeClr val="bg1"/>
                        </a:solidFill>
                      </a:endParaRPr>
                    </a:p>
                  </a:txBody>
                  <a:tcPr>
                    <a:solidFill>
                      <a:schemeClr val="accent1">
                        <a:lumMod val="20000"/>
                        <a:lumOff val="80000"/>
                      </a:schemeClr>
                    </a:solidFill>
                  </a:tcPr>
                </a:tc>
              </a:tr>
              <a:tr h="370840">
                <a:tc>
                  <a:txBody>
                    <a:bodyPr/>
                    <a:lstStyle/>
                    <a:p>
                      <a:endParaRPr lang="ru-RU" dirty="0"/>
                    </a:p>
                  </a:txBody>
                  <a:tcPr>
                    <a:solidFill>
                      <a:srgbClr val="00B0F0"/>
                    </a:solidFill>
                  </a:tcPr>
                </a:tc>
                <a:tc>
                  <a:txBody>
                    <a:bodyPr/>
                    <a:lstStyle/>
                    <a:p>
                      <a:endParaRPr lang="ru-RU"/>
                    </a:p>
                  </a:txBody>
                  <a:tcPr>
                    <a:solidFill>
                      <a:srgbClr val="FFFF00"/>
                    </a:solidFill>
                  </a:tcPr>
                </a:tc>
                <a:tc>
                  <a:txBody>
                    <a:bodyPr/>
                    <a:lstStyle/>
                    <a:p>
                      <a:endParaRPr lang="ru-RU" dirty="0"/>
                    </a:p>
                  </a:txBody>
                  <a:tcPr>
                    <a:lnR w="12700" cap="flat" cmpd="sng" algn="ctr">
                      <a:solidFill>
                        <a:schemeClr val="bg2"/>
                      </a:solidFill>
                      <a:prstDash val="solid"/>
                      <a:round/>
                      <a:headEnd type="none" w="med" len="med"/>
                      <a:tailEnd type="none" w="med" len="med"/>
                    </a:lnR>
                    <a:solidFill>
                      <a:srgbClr val="00B050"/>
                    </a:solidFill>
                  </a:tcPr>
                </a:tc>
                <a:tc>
                  <a:txBody>
                    <a:bodyPr/>
                    <a:lstStyle/>
                    <a:p>
                      <a:endParaRPr lang="ru-RU" dirty="0"/>
                    </a:p>
                  </a:txBody>
                  <a:tcPr>
                    <a:lnL w="12700" cap="flat" cmpd="sng" algn="ctr">
                      <a:solidFill>
                        <a:schemeClr val="bg2"/>
                      </a:solidFill>
                      <a:prstDash val="solid"/>
                      <a:round/>
                      <a:headEnd type="none" w="med" len="med"/>
                      <a:tailEnd type="none" w="med" len="med"/>
                    </a:lnL>
                    <a:solidFill>
                      <a:schemeClr val="tx1">
                        <a:lumMod val="95000"/>
                      </a:schemeClr>
                    </a:solidFill>
                  </a:tcPr>
                </a:tc>
                <a:tc>
                  <a:txBody>
                    <a:bodyPr/>
                    <a:lstStyle/>
                    <a:p>
                      <a:endParaRPr lang="ru-RU" dirty="0"/>
                    </a:p>
                  </a:txBody>
                  <a:tcPr>
                    <a:solidFill>
                      <a:srgbClr val="00B0F0"/>
                    </a:solidFill>
                  </a:tcPr>
                </a:tc>
                <a:tc>
                  <a:txBody>
                    <a:bodyPr/>
                    <a:lstStyle/>
                    <a:p>
                      <a:endParaRPr lang="ru-RU" dirty="0"/>
                    </a:p>
                  </a:txBody>
                  <a:tcPr>
                    <a:solidFill>
                      <a:srgbClr val="FFFF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50"/>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rgbClr val="FF00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F0"/>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rgbClr val="FFFF00"/>
                    </a:solidFill>
                  </a:tcPr>
                </a:tc>
                <a:tc>
                  <a:txBody>
                    <a:bodyPr/>
                    <a:lstStyle/>
                    <a:p>
                      <a:endParaRPr lang="ru-RU"/>
                    </a:p>
                  </a:txBody>
                  <a:tcPr>
                    <a:solidFill>
                      <a:srgbClr val="00B050"/>
                    </a:solidFill>
                  </a:tcPr>
                </a:tc>
                <a:tc>
                  <a:txBody>
                    <a:bodyPr/>
                    <a:lstStyle/>
                    <a:p>
                      <a:endParaRPr lang="ru-RU" dirty="0"/>
                    </a:p>
                  </a:txBody>
                  <a:tcPr>
                    <a:solidFill>
                      <a:srgbClr val="FF0000"/>
                    </a:solidFill>
                  </a:tcPr>
                </a:tc>
                <a:tc>
                  <a:txBody>
                    <a:bodyPr/>
                    <a:lstStyle/>
                    <a:p>
                      <a:r>
                        <a:rPr lang="ru-RU" dirty="0" smtClean="0"/>
                        <a:t>20</a:t>
                      </a:r>
                      <a:endParaRPr lang="ru-RU" dirty="0"/>
                    </a:p>
                  </a:txBody>
                  <a:tcPr/>
                </a:tc>
              </a:tr>
              <a:tr h="370840">
                <a:tc>
                  <a:txBody>
                    <a:bodyPr/>
                    <a:lstStyle/>
                    <a:p>
                      <a:endParaRPr lang="ru-RU" dirty="0"/>
                    </a:p>
                  </a:txBody>
                  <a:tcPr>
                    <a:solidFill>
                      <a:srgbClr val="00B0F0"/>
                    </a:solidFill>
                  </a:tcPr>
                </a:tc>
                <a:tc>
                  <a:txBody>
                    <a:bodyPr/>
                    <a:lstStyle/>
                    <a:p>
                      <a:endParaRPr lang="ru-RU" dirty="0"/>
                    </a:p>
                  </a:txBody>
                  <a:tcPr>
                    <a:solidFill>
                      <a:srgbClr val="FFFF00"/>
                    </a:solidFill>
                  </a:tcPr>
                </a:tc>
                <a:tc>
                  <a:txBody>
                    <a:bodyPr/>
                    <a:lstStyle/>
                    <a:p>
                      <a:endParaRPr lang="ru-RU" dirty="0"/>
                    </a:p>
                  </a:txBody>
                  <a:tcPr>
                    <a:lnR w="12700" cap="flat" cmpd="sng" algn="ctr">
                      <a:solidFill>
                        <a:schemeClr val="bg2"/>
                      </a:solidFill>
                      <a:prstDash val="solid"/>
                      <a:round/>
                      <a:headEnd type="none" w="med" len="med"/>
                      <a:tailEnd type="none" w="med" len="med"/>
                    </a:lnR>
                    <a:solidFill>
                      <a:srgbClr val="00B050"/>
                    </a:solidFill>
                  </a:tcPr>
                </a:tc>
                <a:tc>
                  <a:txBody>
                    <a:bodyPr/>
                    <a:lstStyle/>
                    <a:p>
                      <a:endParaRPr lang="ru-RU" dirty="0"/>
                    </a:p>
                  </a:txBody>
                  <a:tcPr>
                    <a:lnL w="12700" cap="flat" cmpd="sng" algn="ctr">
                      <a:solidFill>
                        <a:schemeClr val="bg2"/>
                      </a:solidFill>
                      <a:prstDash val="solid"/>
                      <a:round/>
                      <a:headEnd type="none" w="med" len="med"/>
                      <a:tailEnd type="none" w="med" len="med"/>
                    </a:lnL>
                    <a:solidFill>
                      <a:srgbClr val="FF0000"/>
                    </a:solidFill>
                  </a:tcPr>
                </a:tc>
                <a:tc>
                  <a:txBody>
                    <a:bodyPr/>
                    <a:lstStyle/>
                    <a:p>
                      <a:endParaRPr lang="ru-RU" dirty="0"/>
                    </a:p>
                  </a:txBody>
                  <a:tcPr>
                    <a:solidFill>
                      <a:srgbClr val="00B0F0"/>
                    </a:solidFill>
                  </a:tcPr>
                </a:tc>
                <a:tc>
                  <a:txBody>
                    <a:bodyPr/>
                    <a:lstStyle/>
                    <a:p>
                      <a:endParaRPr lang="ru-RU" dirty="0"/>
                    </a:p>
                  </a:txBody>
                  <a:tcPr>
                    <a:solidFill>
                      <a:srgbClr val="FFFF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50"/>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rgbClr val="FF00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00B0F0"/>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rgbClr val="FFFF00"/>
                    </a:solidFill>
                  </a:tcPr>
                </a:tc>
                <a:tc>
                  <a:txBody>
                    <a:bodyPr/>
                    <a:lstStyle/>
                    <a:p>
                      <a:endParaRPr lang="ru-RU" dirty="0"/>
                    </a:p>
                  </a:txBody>
                  <a:tcPr>
                    <a:solidFill>
                      <a:srgbClr val="00B050"/>
                    </a:solidFill>
                  </a:tcPr>
                </a:tc>
                <a:tc>
                  <a:txBody>
                    <a:bodyPr/>
                    <a:lstStyle/>
                    <a:p>
                      <a:endParaRPr lang="ru-RU" dirty="0"/>
                    </a:p>
                  </a:txBody>
                  <a:tcPr>
                    <a:solidFill>
                      <a:srgbClr val="FF0000"/>
                    </a:solidFill>
                  </a:tcPr>
                </a:tc>
                <a:tc>
                  <a:txBody>
                    <a:bodyPr/>
                    <a:lstStyle/>
                    <a:p>
                      <a:r>
                        <a:rPr lang="ru-RU" dirty="0" smtClean="0"/>
                        <a:t>10</a:t>
                      </a:r>
                      <a:endParaRPr lang="ru-RU" dirty="0"/>
                    </a:p>
                  </a:txBody>
                  <a:tcPr/>
                </a:tc>
              </a:tr>
              <a:tr h="1479768">
                <a:tc>
                  <a:txBody>
                    <a:bodyPr/>
                    <a:lstStyle/>
                    <a:p>
                      <a:r>
                        <a:rPr lang="ru-RU" sz="1100" dirty="0" smtClean="0"/>
                        <a:t>Какие  государства воевали?</a:t>
                      </a:r>
                      <a:endParaRPr lang="ru-RU" sz="1100" dirty="0"/>
                    </a:p>
                  </a:txBody>
                  <a:tcPr vert="vert270"/>
                </a:tc>
                <a:tc>
                  <a:txBody>
                    <a:bodyPr/>
                    <a:lstStyle/>
                    <a:p>
                      <a:r>
                        <a:rPr lang="ru-RU" sz="1100" dirty="0" smtClean="0"/>
                        <a:t>Кто был во главе государств?</a:t>
                      </a:r>
                      <a:endParaRPr lang="ru-RU" sz="1100" dirty="0"/>
                    </a:p>
                  </a:txBody>
                  <a:tcPr vert="vert270"/>
                </a:tc>
                <a:tc>
                  <a:txBody>
                    <a:bodyPr/>
                    <a:lstStyle/>
                    <a:p>
                      <a:r>
                        <a:rPr lang="ru-RU" sz="1100" dirty="0" smtClean="0"/>
                        <a:t>Где было дано генеральное сражение?</a:t>
                      </a:r>
                      <a:endParaRPr lang="ru-RU" sz="1100" dirty="0"/>
                    </a:p>
                  </a:txBody>
                  <a:tcPr vert="vert270">
                    <a:lnR w="12700" cap="flat" cmpd="sng" algn="ctr">
                      <a:solidFill>
                        <a:schemeClr val="bg2"/>
                      </a:solidFill>
                      <a:prstDash val="solid"/>
                      <a:round/>
                      <a:headEnd type="none" w="med" len="med"/>
                      <a:tailEnd type="none" w="med" len="med"/>
                    </a:lnR>
                  </a:tcPr>
                </a:tc>
                <a:tc>
                  <a:txBody>
                    <a:bodyPr/>
                    <a:lstStyle/>
                    <a:p>
                      <a:r>
                        <a:rPr lang="ru-RU" sz="1100" dirty="0" smtClean="0"/>
                        <a:t>Имена героев</a:t>
                      </a:r>
                      <a:endParaRPr lang="ru-RU" sz="1100" dirty="0"/>
                    </a:p>
                  </a:txBody>
                  <a:tcPr vert="vert270">
                    <a:lnL w="12700" cap="flat" cmpd="sng" algn="ctr">
                      <a:solidFill>
                        <a:schemeClr val="bg2"/>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Какие  государства воевали?</a:t>
                      </a:r>
                    </a:p>
                    <a:p>
                      <a:endParaRPr lang="ru-RU"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Кто был во главе государств?</a:t>
                      </a:r>
                    </a:p>
                    <a:p>
                      <a:endParaRPr lang="ru-RU"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Где было дано генеральное сражение?</a:t>
                      </a:r>
                    </a:p>
                    <a:p>
                      <a:endParaRPr lang="ru-RU" sz="1100" dirty="0"/>
                    </a:p>
                  </a:txBody>
                  <a:tcPr vert="vert270">
                    <a:lnR w="12700" cap="flat" cmpd="sng" algn="ctr">
                      <a:solidFill>
                        <a:schemeClr val="tx1"/>
                      </a:solidFill>
                      <a:prstDash val="solid"/>
                      <a:round/>
                      <a:headEnd type="none" w="med" len="med"/>
                      <a:tailEnd type="none" w="med" len="med"/>
                    </a:lnR>
                  </a:tcPr>
                </a:tc>
                <a:tc>
                  <a:txBody>
                    <a:bodyPr/>
                    <a:lstStyle/>
                    <a:p>
                      <a:r>
                        <a:rPr lang="ru-RU" sz="1100" dirty="0" smtClean="0"/>
                        <a:t>Имена героев</a:t>
                      </a:r>
                      <a:endParaRPr lang="ru-RU" sz="1100" dirty="0"/>
                    </a:p>
                  </a:txBody>
                  <a:tcPr vert="vert270">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Какие  государства воевали?</a:t>
                      </a:r>
                    </a:p>
                    <a:p>
                      <a:endParaRPr lang="ru-RU" dirty="0"/>
                    </a:p>
                  </a:txBody>
                  <a:tcPr vert="vert270">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Кто был во главе государств?</a:t>
                      </a:r>
                    </a:p>
                    <a:p>
                      <a:endParaRPr lang="ru-RU" sz="1100" dirty="0"/>
                    </a:p>
                  </a:txBody>
                  <a:tcPr vert="vert270">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Где было дано генеральное сражение?</a:t>
                      </a:r>
                    </a:p>
                    <a:p>
                      <a:endParaRPr lang="ru-RU" sz="1100" dirty="0"/>
                    </a:p>
                  </a:txBody>
                  <a:tcPr vert="vert270"/>
                </a:tc>
                <a:tc>
                  <a:txBody>
                    <a:bodyPr/>
                    <a:lstStyle/>
                    <a:p>
                      <a:r>
                        <a:rPr lang="ru-RU" sz="1100" dirty="0" smtClean="0"/>
                        <a:t>Имена героев</a:t>
                      </a:r>
                      <a:endParaRPr lang="ru-RU" sz="1100" dirty="0"/>
                    </a:p>
                  </a:txBody>
                  <a:tcPr vert="vert270"/>
                </a:tc>
                <a:tc>
                  <a:txBody>
                    <a:bodyPr/>
                    <a:lstStyle/>
                    <a:p>
                      <a:endParaRPr lang="ru-RU" dirty="0"/>
                    </a:p>
                  </a:txBody>
                  <a:tcPr/>
                </a:tc>
              </a:tr>
            </a:tbl>
          </a:graphicData>
        </a:graphic>
      </p:graphicFrame>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2"/>
          <p:cNvPicPr>
            <a:picLocks noChangeAspect="1" noChangeArrowheads="1"/>
          </p:cNvPicPr>
          <p:nvPr/>
        </p:nvPicPr>
        <p:blipFill>
          <a:blip r:embed="rId2"/>
          <a:srcRect/>
          <a:stretch>
            <a:fillRect/>
          </a:stretch>
        </p:blipFill>
        <p:spPr bwMode="auto">
          <a:xfrm>
            <a:off x="3286125" y="1785938"/>
            <a:ext cx="2659063" cy="3443287"/>
          </a:xfrm>
          <a:prstGeom prst="rect">
            <a:avLst/>
          </a:prstGeom>
          <a:noFill/>
          <a:ln w="9525">
            <a:noFill/>
            <a:miter lim="800000"/>
            <a:headEnd/>
            <a:tailEnd/>
          </a:ln>
        </p:spPr>
      </p:pic>
      <p:sp>
        <p:nvSpPr>
          <p:cNvPr id="15363" name="TextBox 4"/>
          <p:cNvSpPr txBox="1">
            <a:spLocks noChangeArrowheads="1"/>
          </p:cNvSpPr>
          <p:nvPr/>
        </p:nvSpPr>
        <p:spPr bwMode="auto">
          <a:xfrm>
            <a:off x="468313" y="188913"/>
            <a:ext cx="8135937" cy="984250"/>
          </a:xfrm>
          <a:prstGeom prst="rect">
            <a:avLst/>
          </a:prstGeom>
          <a:noFill/>
          <a:ln w="9525">
            <a:noFill/>
            <a:miter lim="800000"/>
            <a:headEnd/>
            <a:tailEnd/>
          </a:ln>
        </p:spPr>
        <p:txBody>
          <a:bodyPr>
            <a:spAutoFit/>
          </a:bodyPr>
          <a:lstStyle/>
          <a:p>
            <a:r>
              <a:rPr lang="ru-RU" sz="4000">
                <a:solidFill>
                  <a:srgbClr val="FFFF00"/>
                </a:solidFill>
                <a:latin typeface="Times New Roman" pitchFamily="18" charset="0"/>
                <a:cs typeface="Times New Roman" pitchFamily="18" charset="0"/>
              </a:rPr>
              <a:t>    </a:t>
            </a:r>
            <a:endParaRPr lang="ru-RU" sz="1600" b="1">
              <a:solidFill>
                <a:srgbClr val="FFFF00"/>
              </a:solidFill>
              <a:latin typeface="Times New Roman" pitchFamily="18" charset="0"/>
              <a:cs typeface="Times New Roman" pitchFamily="18" charset="0"/>
            </a:endParaRPr>
          </a:p>
          <a:p>
            <a:endParaRPr lang="ru-RU">
              <a:latin typeface="Times New Roman" pitchFamily="18" charset="0"/>
              <a:cs typeface="Times New Roman" pitchFamily="18" charset="0"/>
            </a:endParaRPr>
          </a:p>
        </p:txBody>
      </p:sp>
      <p:sp>
        <p:nvSpPr>
          <p:cNvPr id="15364" name="Прямоугольник 3"/>
          <p:cNvSpPr>
            <a:spLocks noChangeArrowheads="1"/>
          </p:cNvSpPr>
          <p:nvPr/>
        </p:nvSpPr>
        <p:spPr bwMode="auto">
          <a:xfrm>
            <a:off x="2786063" y="5373688"/>
            <a:ext cx="3571875" cy="922337"/>
          </a:xfrm>
          <a:prstGeom prst="rect">
            <a:avLst/>
          </a:prstGeom>
          <a:noFill/>
          <a:ln w="9525">
            <a:noFill/>
            <a:miter lim="800000"/>
            <a:headEnd/>
            <a:tailEnd/>
          </a:ln>
        </p:spPr>
        <p:txBody>
          <a:bodyPr>
            <a:spAutoFit/>
          </a:bodyPr>
          <a:lstStyle/>
          <a:p>
            <a:pPr algn="ctr"/>
            <a:r>
              <a:rPr lang="ru-RU" b="1">
                <a:solidFill>
                  <a:srgbClr val="FFFF00"/>
                </a:solidFill>
                <a:latin typeface="Times New Roman" pitchFamily="18" charset="0"/>
                <a:cs typeface="Times New Roman" pitchFamily="18" charset="0"/>
              </a:rPr>
              <a:t>Главнокомандующий русской армией генерал-фельдмаршал</a:t>
            </a:r>
          </a:p>
          <a:p>
            <a:pPr algn="ctr"/>
            <a:r>
              <a:rPr lang="ru-RU" b="1">
                <a:solidFill>
                  <a:srgbClr val="FFFF00"/>
                </a:solidFill>
                <a:latin typeface="Times New Roman" pitchFamily="18" charset="0"/>
                <a:cs typeface="Times New Roman" pitchFamily="18" charset="0"/>
              </a:rPr>
              <a:t>Михаил Илларионович Кутузов </a:t>
            </a:r>
            <a:endParaRPr lang="ru-RU"/>
          </a:p>
        </p:txBody>
      </p:sp>
      <p:pic>
        <p:nvPicPr>
          <p:cNvPr id="15365" name="Picture 7" descr="3"/>
          <p:cNvPicPr>
            <a:picLocks noGrp="1" noChangeAspect="1" noChangeArrowheads="1"/>
          </p:cNvPicPr>
          <p:nvPr>
            <p:ph sz="half" idx="1"/>
          </p:nvPr>
        </p:nvPicPr>
        <p:blipFill>
          <a:blip r:embed="rId3"/>
          <a:srcRect/>
          <a:stretch>
            <a:fillRect/>
          </a:stretch>
        </p:blipFill>
        <p:spPr>
          <a:xfrm>
            <a:off x="6286500" y="1428750"/>
            <a:ext cx="2670175" cy="3478213"/>
          </a:xfrm>
        </p:spPr>
      </p:pic>
      <p:sp>
        <p:nvSpPr>
          <p:cNvPr id="15366" name="Прямоугольник 5"/>
          <p:cNvSpPr>
            <a:spLocks noChangeArrowheads="1"/>
          </p:cNvSpPr>
          <p:nvPr/>
        </p:nvSpPr>
        <p:spPr bwMode="auto">
          <a:xfrm>
            <a:off x="6429375" y="4857750"/>
            <a:ext cx="2519363" cy="1201738"/>
          </a:xfrm>
          <a:prstGeom prst="rect">
            <a:avLst/>
          </a:prstGeom>
          <a:noFill/>
          <a:ln w="9525">
            <a:noFill/>
            <a:miter lim="800000"/>
            <a:headEnd/>
            <a:tailEnd/>
          </a:ln>
        </p:spPr>
        <p:txBody>
          <a:bodyPr>
            <a:spAutoFit/>
          </a:bodyPr>
          <a:lstStyle/>
          <a:p>
            <a:r>
              <a:rPr lang="ru-RU" b="1">
                <a:solidFill>
                  <a:srgbClr val="FFFF00"/>
                </a:solidFill>
                <a:latin typeface="Times New Roman" pitchFamily="18" charset="0"/>
                <a:cs typeface="Times New Roman" pitchFamily="18" charset="0"/>
              </a:rPr>
              <a:t>Император Франции, </a:t>
            </a:r>
          </a:p>
          <a:p>
            <a:r>
              <a:rPr lang="ru-RU" b="1">
                <a:solidFill>
                  <a:srgbClr val="FFFF00"/>
                </a:solidFill>
                <a:latin typeface="Times New Roman" pitchFamily="18" charset="0"/>
                <a:cs typeface="Times New Roman" pitchFamily="18" charset="0"/>
              </a:rPr>
              <a:t>главнокомандующий</a:t>
            </a:r>
          </a:p>
          <a:p>
            <a:r>
              <a:rPr lang="ru-RU" b="1">
                <a:solidFill>
                  <a:srgbClr val="FFFF00"/>
                </a:solidFill>
                <a:latin typeface="Times New Roman" pitchFamily="18" charset="0"/>
                <a:cs typeface="Times New Roman" pitchFamily="18" charset="0"/>
              </a:rPr>
              <a:t>французской армией</a:t>
            </a:r>
          </a:p>
          <a:p>
            <a:r>
              <a:rPr lang="ru-RU" b="1">
                <a:solidFill>
                  <a:srgbClr val="FFFF00"/>
                </a:solidFill>
                <a:latin typeface="Times New Roman" pitchFamily="18" charset="0"/>
                <a:cs typeface="Times New Roman" pitchFamily="18" charset="0"/>
              </a:rPr>
              <a:t>Наполеон Бонапарт</a:t>
            </a:r>
          </a:p>
        </p:txBody>
      </p:sp>
      <p:sp>
        <p:nvSpPr>
          <p:cNvPr id="15367" name="TextBox 7"/>
          <p:cNvSpPr txBox="1">
            <a:spLocks noChangeArrowheads="1"/>
          </p:cNvSpPr>
          <p:nvPr/>
        </p:nvSpPr>
        <p:spPr bwMode="auto">
          <a:xfrm>
            <a:off x="285750" y="5143500"/>
            <a:ext cx="2327275" cy="646113"/>
          </a:xfrm>
          <a:prstGeom prst="rect">
            <a:avLst/>
          </a:prstGeom>
          <a:noFill/>
          <a:ln w="9525">
            <a:noFill/>
            <a:miter lim="800000"/>
            <a:headEnd/>
            <a:tailEnd/>
          </a:ln>
        </p:spPr>
        <p:txBody>
          <a:bodyPr wrap="none">
            <a:spAutoFit/>
          </a:bodyPr>
          <a:lstStyle/>
          <a:p>
            <a:r>
              <a:rPr lang="ru-RU" b="1">
                <a:solidFill>
                  <a:srgbClr val="FFFF00"/>
                </a:solidFill>
                <a:latin typeface="Times New Roman" pitchFamily="18" charset="0"/>
                <a:cs typeface="Times New Roman" pitchFamily="18" charset="0"/>
              </a:rPr>
              <a:t>Русский самодержец</a:t>
            </a:r>
          </a:p>
          <a:p>
            <a:r>
              <a:rPr lang="ru-RU" b="1">
                <a:solidFill>
                  <a:srgbClr val="FFFF00"/>
                </a:solidFill>
                <a:latin typeface="Times New Roman" pitchFamily="18" charset="0"/>
                <a:cs typeface="Times New Roman" pitchFamily="18" charset="0"/>
              </a:rPr>
              <a:t>царь Александр </a:t>
            </a:r>
            <a:r>
              <a:rPr lang="en-US" b="1">
                <a:solidFill>
                  <a:srgbClr val="FFFF00"/>
                </a:solidFill>
                <a:latin typeface="Times New Roman" pitchFamily="18" charset="0"/>
                <a:cs typeface="Times New Roman" pitchFamily="18" charset="0"/>
              </a:rPr>
              <a:t>I</a:t>
            </a:r>
            <a:endParaRPr lang="ru-RU" b="1">
              <a:solidFill>
                <a:srgbClr val="FFFF00"/>
              </a:solidFill>
              <a:latin typeface="Times New Roman" pitchFamily="18" charset="0"/>
              <a:cs typeface="Times New Roman" pitchFamily="18" charset="0"/>
            </a:endParaRPr>
          </a:p>
        </p:txBody>
      </p:sp>
      <p:pic>
        <p:nvPicPr>
          <p:cNvPr id="15368" name="Picture 4" descr="&amp;Pcy;&amp;ocy;&amp;rcy;&amp;tcy;&amp;rcy;&amp;iecy;&amp;tcy; &amp;icy;&amp;mcy;&amp;pcy;&amp;iecy;&amp;rcy;&amp;acy;&amp;tcy;&amp;ocy;&amp;rcy;&amp;acy; &amp;Acy;&amp;lcy;&amp;iecy;&amp;kcy;&amp;scy;&amp;acy;&amp;ncy;&amp;dcy;&amp;rcy;&amp;acy; I (2). &amp;Ecy;&amp;rcy;&amp;mcy;&amp;icy;&amp;tcy;&amp;acy;&amp;zhcy;, &amp;chcy;&amp;acy;&amp;scy;&amp;tcy;&amp;softcy; 5"/>
          <p:cNvPicPr>
            <a:picLocks noChangeAspect="1" noChangeArrowheads="1"/>
          </p:cNvPicPr>
          <p:nvPr/>
        </p:nvPicPr>
        <p:blipFill>
          <a:blip r:embed="rId4"/>
          <a:srcRect/>
          <a:stretch>
            <a:fillRect/>
          </a:stretch>
        </p:blipFill>
        <p:spPr bwMode="auto">
          <a:xfrm>
            <a:off x="214313" y="1500188"/>
            <a:ext cx="2695575" cy="3429000"/>
          </a:xfrm>
          <a:prstGeom prst="rect">
            <a:avLst/>
          </a:prstGeom>
          <a:noFill/>
          <a:ln w="9525">
            <a:noFill/>
            <a:miter lim="800000"/>
            <a:headEnd/>
            <a:tailEnd/>
          </a:ln>
        </p:spPr>
      </p:pic>
      <p:sp>
        <p:nvSpPr>
          <p:cNvPr id="15369" name="TextBox 8"/>
          <p:cNvSpPr txBox="1">
            <a:spLocks noChangeArrowheads="1"/>
          </p:cNvSpPr>
          <p:nvPr/>
        </p:nvSpPr>
        <p:spPr bwMode="auto">
          <a:xfrm>
            <a:off x="571500" y="428625"/>
            <a:ext cx="8304213" cy="708025"/>
          </a:xfrm>
          <a:prstGeom prst="rect">
            <a:avLst/>
          </a:prstGeom>
          <a:noFill/>
          <a:ln w="9525">
            <a:noFill/>
            <a:miter lim="800000"/>
            <a:headEnd/>
            <a:tailEnd/>
          </a:ln>
        </p:spPr>
        <p:txBody>
          <a:bodyPr wrap="none">
            <a:spAutoFit/>
          </a:bodyPr>
          <a:lstStyle/>
          <a:p>
            <a:r>
              <a:rPr lang="ru-RU" sz="4000" b="1">
                <a:solidFill>
                  <a:srgbClr val="FFFF00"/>
                </a:solidFill>
                <a:latin typeface="Times New Roman" pitchFamily="18" charset="0"/>
                <a:cs typeface="Times New Roman" pitchFamily="18" charset="0"/>
              </a:rPr>
              <a:t>Александр </a:t>
            </a:r>
            <a:r>
              <a:rPr lang="en-US" sz="4000" b="1">
                <a:solidFill>
                  <a:srgbClr val="FFFF00"/>
                </a:solidFill>
                <a:latin typeface="Times New Roman" pitchFamily="18" charset="0"/>
                <a:cs typeface="Times New Roman" pitchFamily="18" charset="0"/>
              </a:rPr>
              <a:t>I </a:t>
            </a:r>
            <a:r>
              <a:rPr lang="ru-RU" sz="4000" b="1">
                <a:solidFill>
                  <a:srgbClr val="FFFF00"/>
                </a:solidFill>
                <a:latin typeface="Times New Roman" pitchFamily="18" charset="0"/>
                <a:cs typeface="Times New Roman" pitchFamily="18" charset="0"/>
              </a:rPr>
              <a:t>и Наполеон Бонапарт</a:t>
            </a:r>
          </a:p>
        </p:txBody>
      </p:sp>
    </p:spTree>
  </p:cSld>
  <p:clrMapOvr>
    <a:masterClrMapping/>
  </p:clrMapOvr>
  <p:transition spd="slow">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йна 1812г.">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2146</TotalTime>
  <Words>837</Words>
  <Application>Microsoft Office PowerPoint</Application>
  <PresentationFormat>Экран (4:3)</PresentationFormat>
  <Paragraphs>187</Paragraphs>
  <Slides>20</Slides>
  <Notes>1</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Franklin Gothic Book</vt:lpstr>
      <vt:lpstr>Wingdings 2</vt:lpstr>
      <vt:lpstr>Calibri</vt:lpstr>
      <vt:lpstr>Book Antiqua</vt:lpstr>
      <vt:lpstr>Times New Roman</vt:lpstr>
      <vt:lpstr>Война 1812г.</vt:lpstr>
      <vt:lpstr>Слайд 1</vt:lpstr>
      <vt:lpstr>Слайд 2</vt:lpstr>
      <vt:lpstr>-провести анкетирование школьников и взрослого населения;  -найти подтверждение тому, что память о войне 1812 года представлена достаточно или недостаточно;  -найти архивные документы, касающиеся войны 1812 года и нашего района. </vt:lpstr>
      <vt:lpstr>Слайд 4</vt:lpstr>
      <vt:lpstr>Слайд 5</vt:lpstr>
      <vt:lpstr>Слайд 6</vt:lpstr>
      <vt:lpstr>1. Между  какими государствами  велась эта война?  (Россия, Франция)  2. Кто был во главе государств и армий противоборствующих сторон? (В России – царь Александр II и И.Кутузов, во Франции – император Наполеон Бонапарт)  3. Где было дано генеральное сражение? (Под Бородино)  4.Кого из героев войны можете назвать? (Д.В.Давыдов, С.Г. Волконский, Д.В.Голицын, А.И.Горчаков, И.С.Дорохов, А.П.Ермолов, М.А.Милорадович, Ф.И.Уваров, Барклай де Толи, Н.А.Дурова, П.И.Багратион, Д.И.Раевский и др.)                                        </vt:lpstr>
      <vt:lpstr>Слайд 8</vt:lpstr>
      <vt:lpstr>Слайд 9</vt:lpstr>
      <vt:lpstr>Слайд 10</vt:lpstr>
      <vt:lpstr>Слайд 11</vt:lpstr>
      <vt:lpstr>Слайд 12</vt:lpstr>
      <vt:lpstr>Наша память </vt:lpstr>
      <vt:lpstr>Слайд 14</vt:lpstr>
      <vt:lpstr>Слайд 15</vt:lpstr>
      <vt:lpstr>Слайд 16</vt:lpstr>
      <vt:lpstr>Слайд 17</vt:lpstr>
      <vt:lpstr>Слайд 18</vt:lpstr>
      <vt:lpstr>Слайд 19</vt:lpstr>
      <vt:lpstr> Отечественная война 1812г. остаётся в общественном сознании России важным событием истории, показавшим силу народного духа, военный и дипломатический талант руководителей, отдавших неприятелю Москву, но приведших Русскую армию с победой в Париж.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Shipuhova</dc:creator>
  <cp:lastModifiedBy>Admin</cp:lastModifiedBy>
  <cp:revision>231</cp:revision>
  <dcterms:created xsi:type="dcterms:W3CDTF">2012-11-28T20:33:51Z</dcterms:created>
  <dcterms:modified xsi:type="dcterms:W3CDTF">2014-07-08T21:59:56Z</dcterms:modified>
</cp:coreProperties>
</file>