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0"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4" name="Прямоугольник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useBgFill="1">
        <p:nvSpPr>
          <p:cNvPr id="5" name="Скругленный прямоугольник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Прямоугольник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Прямоугольник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 name="Прямоугольник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ru-RU" smtClean="0"/>
              <a:t>Образец заголовка</a:t>
            </a:r>
            <a:endParaRPr lang="en-US"/>
          </a:p>
        </p:txBody>
      </p:sp>
      <p:sp>
        <p:nvSpPr>
          <p:cNvPr id="11" name="Дата 27"/>
          <p:cNvSpPr>
            <a:spLocks noGrp="1"/>
          </p:cNvSpPr>
          <p:nvPr>
            <p:ph type="dt" sz="half" idx="10"/>
          </p:nvPr>
        </p:nvSpPr>
        <p:spPr/>
        <p:txBody>
          <a:bodyPr/>
          <a:lstStyle>
            <a:lvl1pPr>
              <a:defRPr/>
            </a:lvl1pPr>
          </a:lstStyle>
          <a:p>
            <a:pPr>
              <a:defRPr/>
            </a:pPr>
            <a:endParaRPr lang="ru-RU">
              <a:solidFill>
                <a:srgbClr val="696464"/>
              </a:solidFill>
            </a:endParaRPr>
          </a:p>
        </p:txBody>
      </p:sp>
      <p:sp>
        <p:nvSpPr>
          <p:cNvPr id="12" name="Нижний колонтитул 16"/>
          <p:cNvSpPr>
            <a:spLocks noGrp="1"/>
          </p:cNvSpPr>
          <p:nvPr>
            <p:ph type="ftr" sz="quarter" idx="11"/>
          </p:nvPr>
        </p:nvSpPr>
        <p:spPr/>
        <p:txBody>
          <a:bodyPr/>
          <a:lstStyle>
            <a:lvl1pPr>
              <a:defRPr/>
            </a:lvl1pPr>
          </a:lstStyle>
          <a:p>
            <a:pPr>
              <a:defRPr/>
            </a:pPr>
            <a:endParaRPr lang="ru-RU">
              <a:solidFill>
                <a:srgbClr val="696464"/>
              </a:solidFill>
            </a:endParaRPr>
          </a:p>
        </p:txBody>
      </p:sp>
      <p:sp>
        <p:nvSpPr>
          <p:cNvPr id="13" name="Номер слайда 28"/>
          <p:cNvSpPr>
            <a:spLocks noGrp="1"/>
          </p:cNvSpPr>
          <p:nvPr>
            <p:ph type="sldNum" sz="quarter" idx="12"/>
          </p:nvPr>
        </p:nvSpPr>
        <p:spPr/>
        <p:txBody>
          <a:bodyPr/>
          <a:lstStyle>
            <a:lvl1pPr>
              <a:defRPr sz="1400">
                <a:solidFill>
                  <a:srgbClr val="FFFFFF"/>
                </a:solidFill>
              </a:defRPr>
            </a:lvl1pPr>
          </a:lstStyle>
          <a:p>
            <a:pPr>
              <a:defRPr/>
            </a:pPr>
            <a:fld id="{3264D3BA-F9DA-4B2C-882A-3F1EE050C8EA}" type="slidenum">
              <a:rPr lang="ru-RU"/>
              <a:pPr>
                <a:defRPr/>
              </a:pPr>
              <a:t>‹#›</a:t>
            </a:fld>
            <a:endParaRPr lang="ru-RU"/>
          </a:p>
        </p:txBody>
      </p:sp>
    </p:spTree>
    <p:extLst>
      <p:ext uri="{BB962C8B-B14F-4D97-AF65-F5344CB8AC3E}">
        <p14:creationId xmlns:p14="http://schemas.microsoft.com/office/powerpoint/2010/main" val="917779190"/>
      </p:ext>
    </p:extLst>
  </p:cSld>
  <p:clrMapOvr>
    <a:overrideClrMapping bg1="lt1" tx1="dk1" bg2="lt2" tx2="dk2" accent1="accent1" accent2="accent2" accent3="accent3" accent4="accent4" accent5="accent5" accent6="accent6" hlink="hlink" folHlink="folHlink"/>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endParaRPr lang="ru-RU">
              <a:solidFill>
                <a:srgbClr val="696464"/>
              </a:solidFill>
            </a:endParaRPr>
          </a:p>
        </p:txBody>
      </p:sp>
      <p:sp>
        <p:nvSpPr>
          <p:cNvPr id="5" name="Нижний колонтитул 2"/>
          <p:cNvSpPr>
            <a:spLocks noGrp="1"/>
          </p:cNvSpPr>
          <p:nvPr>
            <p:ph type="ftr" sz="quarter" idx="11"/>
          </p:nvPr>
        </p:nvSpPr>
        <p:spPr/>
        <p:txBody>
          <a:bodyPr/>
          <a:lstStyle>
            <a:lvl1pPr>
              <a:defRPr/>
            </a:lvl1pPr>
          </a:lstStyle>
          <a:p>
            <a:pPr>
              <a:defRPr/>
            </a:pPr>
            <a:endParaRPr lang="ru-RU">
              <a:solidFill>
                <a:srgbClr val="696464"/>
              </a:solidFill>
            </a:endParaRPr>
          </a:p>
        </p:txBody>
      </p:sp>
      <p:sp>
        <p:nvSpPr>
          <p:cNvPr id="6" name="Номер слайда 22"/>
          <p:cNvSpPr>
            <a:spLocks noGrp="1"/>
          </p:cNvSpPr>
          <p:nvPr>
            <p:ph type="sldNum" sz="quarter" idx="12"/>
          </p:nvPr>
        </p:nvSpPr>
        <p:spPr/>
        <p:txBody>
          <a:bodyPr/>
          <a:lstStyle>
            <a:lvl1pPr>
              <a:defRPr/>
            </a:lvl1pPr>
          </a:lstStyle>
          <a:p>
            <a:pPr>
              <a:defRPr/>
            </a:pPr>
            <a:fld id="{E0C3A565-073D-41B5-8C5B-92B12B669669}" type="slidenum">
              <a:rPr lang="ru-RU"/>
              <a:pPr>
                <a:defRPr/>
              </a:pPr>
              <a:t>‹#›</a:t>
            </a:fld>
            <a:endParaRPr lang="ru-RU"/>
          </a:p>
        </p:txBody>
      </p:sp>
    </p:spTree>
    <p:extLst>
      <p:ext uri="{BB962C8B-B14F-4D97-AF65-F5344CB8AC3E}">
        <p14:creationId xmlns:p14="http://schemas.microsoft.com/office/powerpoint/2010/main" val="3697512456"/>
      </p:ext>
    </p:extLst>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endParaRPr lang="ru-RU">
              <a:solidFill>
                <a:srgbClr val="696464"/>
              </a:solidFill>
            </a:endParaRPr>
          </a:p>
        </p:txBody>
      </p:sp>
      <p:sp>
        <p:nvSpPr>
          <p:cNvPr id="5" name="Нижний колонтитул 2"/>
          <p:cNvSpPr>
            <a:spLocks noGrp="1"/>
          </p:cNvSpPr>
          <p:nvPr>
            <p:ph type="ftr" sz="quarter" idx="11"/>
          </p:nvPr>
        </p:nvSpPr>
        <p:spPr/>
        <p:txBody>
          <a:bodyPr/>
          <a:lstStyle>
            <a:lvl1pPr>
              <a:defRPr/>
            </a:lvl1pPr>
          </a:lstStyle>
          <a:p>
            <a:pPr>
              <a:defRPr/>
            </a:pPr>
            <a:endParaRPr lang="ru-RU">
              <a:solidFill>
                <a:srgbClr val="696464"/>
              </a:solidFill>
            </a:endParaRPr>
          </a:p>
        </p:txBody>
      </p:sp>
      <p:sp>
        <p:nvSpPr>
          <p:cNvPr id="6" name="Номер слайда 22"/>
          <p:cNvSpPr>
            <a:spLocks noGrp="1"/>
          </p:cNvSpPr>
          <p:nvPr>
            <p:ph type="sldNum" sz="quarter" idx="12"/>
          </p:nvPr>
        </p:nvSpPr>
        <p:spPr/>
        <p:txBody>
          <a:bodyPr/>
          <a:lstStyle>
            <a:lvl1pPr>
              <a:defRPr/>
            </a:lvl1pPr>
          </a:lstStyle>
          <a:p>
            <a:pPr>
              <a:defRPr/>
            </a:pPr>
            <a:fld id="{A496C719-5213-4F21-8313-079648E53E37}" type="slidenum">
              <a:rPr lang="ru-RU"/>
              <a:pPr>
                <a:defRPr/>
              </a:pPr>
              <a:t>‹#›</a:t>
            </a:fld>
            <a:endParaRPr lang="ru-RU"/>
          </a:p>
        </p:txBody>
      </p:sp>
    </p:spTree>
    <p:extLst>
      <p:ext uri="{BB962C8B-B14F-4D97-AF65-F5344CB8AC3E}">
        <p14:creationId xmlns:p14="http://schemas.microsoft.com/office/powerpoint/2010/main" val="1524305168"/>
      </p:ext>
    </p:extLst>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8" name="Содержимое 7"/>
          <p:cNvSpPr>
            <a:spLocks noGrp="1"/>
          </p:cNvSpPr>
          <p:nvPr>
            <p:ph sz="quarter" idx="1"/>
          </p:nvPr>
        </p:nvSpPr>
        <p:spPr>
          <a:xfrm>
            <a:off x="914400" y="1447800"/>
            <a:ext cx="77724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endParaRPr lang="ru-RU">
              <a:solidFill>
                <a:srgbClr val="696464"/>
              </a:solidFill>
            </a:endParaRPr>
          </a:p>
        </p:txBody>
      </p:sp>
      <p:sp>
        <p:nvSpPr>
          <p:cNvPr id="5" name="Нижний колонтитул 2"/>
          <p:cNvSpPr>
            <a:spLocks noGrp="1"/>
          </p:cNvSpPr>
          <p:nvPr>
            <p:ph type="ftr" sz="quarter" idx="11"/>
          </p:nvPr>
        </p:nvSpPr>
        <p:spPr/>
        <p:txBody>
          <a:bodyPr/>
          <a:lstStyle>
            <a:lvl1pPr>
              <a:defRPr/>
            </a:lvl1pPr>
          </a:lstStyle>
          <a:p>
            <a:pPr>
              <a:defRPr/>
            </a:pPr>
            <a:endParaRPr lang="ru-RU">
              <a:solidFill>
                <a:srgbClr val="696464"/>
              </a:solidFill>
            </a:endParaRPr>
          </a:p>
        </p:txBody>
      </p:sp>
      <p:sp>
        <p:nvSpPr>
          <p:cNvPr id="6" name="Номер слайда 22"/>
          <p:cNvSpPr>
            <a:spLocks noGrp="1"/>
          </p:cNvSpPr>
          <p:nvPr>
            <p:ph type="sldNum" sz="quarter" idx="12"/>
          </p:nvPr>
        </p:nvSpPr>
        <p:spPr/>
        <p:txBody>
          <a:bodyPr/>
          <a:lstStyle>
            <a:lvl1pPr>
              <a:defRPr/>
            </a:lvl1pPr>
          </a:lstStyle>
          <a:p>
            <a:pPr>
              <a:defRPr/>
            </a:pPr>
            <a:fld id="{19D5BB1C-8CD1-4C62-98EA-AEB248CFA7E9}" type="slidenum">
              <a:rPr lang="ru-RU"/>
              <a:pPr>
                <a:defRPr/>
              </a:pPr>
              <a:t>‹#›</a:t>
            </a:fld>
            <a:endParaRPr lang="ru-RU"/>
          </a:p>
        </p:txBody>
      </p:sp>
    </p:spTree>
    <p:extLst>
      <p:ext uri="{BB962C8B-B14F-4D97-AF65-F5344CB8AC3E}">
        <p14:creationId xmlns:p14="http://schemas.microsoft.com/office/powerpoint/2010/main" val="1200668363"/>
      </p:ext>
    </p:extLst>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4" name="Прямоугольник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useBgFill="1">
        <p:nvSpPr>
          <p:cNvPr id="5" name="Скругленный прямоугольник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Прямоугольник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Прямоугольник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Прямоугольник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Заголовок 1"/>
          <p:cNvSpPr>
            <a:spLocks noGrp="1"/>
          </p:cNvSpPr>
          <p:nvPr>
            <p:ph type="title"/>
          </p:nvPr>
        </p:nvSpPr>
        <p:spPr>
          <a:xfrm>
            <a:off x="722313" y="952500"/>
            <a:ext cx="7772400" cy="1362075"/>
          </a:xfrm>
        </p:spPr>
        <p:txBody>
          <a:bodyPr/>
          <a:lstStyle>
            <a:lvl1pPr algn="l">
              <a:buNone/>
              <a:defRPr sz="4000" b="0" cap="none"/>
            </a:lvl1pPr>
          </a:lstStyle>
          <a:p>
            <a:r>
              <a:rPr lang="ru-RU" smtClean="0"/>
              <a:t>Образец заголовка</a:t>
            </a:r>
            <a:endParaRPr lang="en-US"/>
          </a:p>
        </p:txBody>
      </p:sp>
      <p:sp>
        <p:nvSpPr>
          <p:cNvPr id="3" name="Текст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9" name="Дата 3"/>
          <p:cNvSpPr>
            <a:spLocks noGrp="1"/>
          </p:cNvSpPr>
          <p:nvPr>
            <p:ph type="dt" sz="half" idx="10"/>
          </p:nvPr>
        </p:nvSpPr>
        <p:spPr/>
        <p:txBody>
          <a:bodyPr/>
          <a:lstStyle>
            <a:lvl1pPr>
              <a:defRPr/>
            </a:lvl1pPr>
          </a:lstStyle>
          <a:p>
            <a:pPr>
              <a:defRPr/>
            </a:pPr>
            <a:endParaRPr lang="ru-RU">
              <a:solidFill>
                <a:srgbClr val="696464"/>
              </a:solidFill>
            </a:endParaRPr>
          </a:p>
        </p:txBody>
      </p:sp>
      <p:sp>
        <p:nvSpPr>
          <p:cNvPr id="10" name="Нижний колонтитул 4"/>
          <p:cNvSpPr>
            <a:spLocks noGrp="1"/>
          </p:cNvSpPr>
          <p:nvPr>
            <p:ph type="ftr" sz="quarter" idx="11"/>
          </p:nvPr>
        </p:nvSpPr>
        <p:spPr>
          <a:xfrm>
            <a:off x="800100" y="6172200"/>
            <a:ext cx="4000500" cy="457200"/>
          </a:xfrm>
        </p:spPr>
        <p:txBody>
          <a:bodyPr/>
          <a:lstStyle>
            <a:lvl1pPr>
              <a:defRPr/>
            </a:lvl1pPr>
          </a:lstStyle>
          <a:p>
            <a:pPr>
              <a:defRPr/>
            </a:pPr>
            <a:endParaRPr lang="ru-RU">
              <a:solidFill>
                <a:srgbClr val="696464"/>
              </a:solidFill>
            </a:endParaRPr>
          </a:p>
        </p:txBody>
      </p:sp>
      <p:sp>
        <p:nvSpPr>
          <p:cNvPr id="11" name="Номер слайда 5"/>
          <p:cNvSpPr>
            <a:spLocks noGrp="1"/>
          </p:cNvSpPr>
          <p:nvPr>
            <p:ph type="sldNum" sz="quarter" idx="12"/>
          </p:nvPr>
        </p:nvSpPr>
        <p:spPr>
          <a:xfrm>
            <a:off x="146050" y="6208713"/>
            <a:ext cx="457200" cy="457200"/>
          </a:xfrm>
        </p:spPr>
        <p:txBody>
          <a:bodyPr/>
          <a:lstStyle>
            <a:lvl1pPr>
              <a:defRPr/>
            </a:lvl1pPr>
          </a:lstStyle>
          <a:p>
            <a:pPr>
              <a:defRPr/>
            </a:pPr>
            <a:fld id="{F4124BAE-1AC1-4AAD-AB56-EB8FEFCF1BC4}" type="slidenum">
              <a:rPr lang="ru-RU"/>
              <a:pPr>
                <a:defRPr/>
              </a:pPr>
              <a:t>‹#›</a:t>
            </a:fld>
            <a:endParaRPr lang="ru-RU"/>
          </a:p>
        </p:txBody>
      </p:sp>
    </p:spTree>
    <p:extLst>
      <p:ext uri="{BB962C8B-B14F-4D97-AF65-F5344CB8AC3E}">
        <p14:creationId xmlns:p14="http://schemas.microsoft.com/office/powerpoint/2010/main" val="1753269602"/>
      </p:ext>
    </p:extLst>
  </p:cSld>
  <p:clrMapOvr>
    <a:overrideClrMapping bg1="lt1" tx1="dk1" bg2="lt2" tx2="dk2" accent1="accent1" accent2="accent2" accent3="accent3" accent4="accent4" accent5="accent5" accent6="accent6" hlink="hlink" folHlink="folHlink"/>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9" name="Содержимое 8"/>
          <p:cNvSpPr>
            <a:spLocks noGrp="1"/>
          </p:cNvSpPr>
          <p:nvPr>
            <p:ph sz="quarter" idx="1"/>
          </p:nvPr>
        </p:nvSpPr>
        <p:spPr>
          <a:xfrm>
            <a:off x="914400" y="1447800"/>
            <a:ext cx="374904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Содержимое 10"/>
          <p:cNvSpPr>
            <a:spLocks noGrp="1"/>
          </p:cNvSpPr>
          <p:nvPr>
            <p:ph sz="quarter" idx="2"/>
          </p:nvPr>
        </p:nvSpPr>
        <p:spPr>
          <a:xfrm>
            <a:off x="4933950" y="1447800"/>
            <a:ext cx="374904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endParaRPr lang="ru-RU">
              <a:solidFill>
                <a:srgbClr val="696464"/>
              </a:solidFill>
            </a:endParaRPr>
          </a:p>
        </p:txBody>
      </p:sp>
      <p:sp>
        <p:nvSpPr>
          <p:cNvPr id="6" name="Нижний колонтитул 2"/>
          <p:cNvSpPr>
            <a:spLocks noGrp="1"/>
          </p:cNvSpPr>
          <p:nvPr>
            <p:ph type="ftr" sz="quarter" idx="11"/>
          </p:nvPr>
        </p:nvSpPr>
        <p:spPr/>
        <p:txBody>
          <a:bodyPr/>
          <a:lstStyle>
            <a:lvl1pPr>
              <a:defRPr/>
            </a:lvl1pPr>
          </a:lstStyle>
          <a:p>
            <a:pPr>
              <a:defRPr/>
            </a:pPr>
            <a:endParaRPr lang="ru-RU">
              <a:solidFill>
                <a:srgbClr val="696464"/>
              </a:solidFill>
            </a:endParaRPr>
          </a:p>
        </p:txBody>
      </p:sp>
      <p:sp>
        <p:nvSpPr>
          <p:cNvPr id="7" name="Номер слайда 22"/>
          <p:cNvSpPr>
            <a:spLocks noGrp="1"/>
          </p:cNvSpPr>
          <p:nvPr>
            <p:ph type="sldNum" sz="quarter" idx="12"/>
          </p:nvPr>
        </p:nvSpPr>
        <p:spPr/>
        <p:txBody>
          <a:bodyPr/>
          <a:lstStyle>
            <a:lvl1pPr>
              <a:defRPr/>
            </a:lvl1pPr>
          </a:lstStyle>
          <a:p>
            <a:pPr>
              <a:defRPr/>
            </a:pPr>
            <a:fld id="{6C10D45B-1173-4962-B446-BA0CAA22F9B8}" type="slidenum">
              <a:rPr lang="ru-RU"/>
              <a:pPr>
                <a:defRPr/>
              </a:pPr>
              <a:t>‹#›</a:t>
            </a:fld>
            <a:endParaRPr lang="ru-RU"/>
          </a:p>
        </p:txBody>
      </p:sp>
    </p:spTree>
    <p:extLst>
      <p:ext uri="{BB962C8B-B14F-4D97-AF65-F5344CB8AC3E}">
        <p14:creationId xmlns:p14="http://schemas.microsoft.com/office/powerpoint/2010/main" val="3516743572"/>
      </p:ext>
    </p:extLst>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11" name="Содержимое 10"/>
          <p:cNvSpPr>
            <a:spLocks noGrp="1"/>
          </p:cNvSpPr>
          <p:nvPr>
            <p:ph sz="half" idx="2"/>
          </p:nvPr>
        </p:nvSpPr>
        <p:spPr>
          <a:xfrm>
            <a:off x="914400" y="2247900"/>
            <a:ext cx="37338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4"/>
          </p:nvPr>
        </p:nvSpPr>
        <p:spPr>
          <a:xfrm>
            <a:off x="4953000" y="2247900"/>
            <a:ext cx="37338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endParaRPr lang="ru-RU">
              <a:solidFill>
                <a:srgbClr val="696464"/>
              </a:solidFill>
            </a:endParaRPr>
          </a:p>
        </p:txBody>
      </p:sp>
      <p:sp>
        <p:nvSpPr>
          <p:cNvPr id="8" name="Нижний колонтитул 2"/>
          <p:cNvSpPr>
            <a:spLocks noGrp="1"/>
          </p:cNvSpPr>
          <p:nvPr>
            <p:ph type="ftr" sz="quarter" idx="11"/>
          </p:nvPr>
        </p:nvSpPr>
        <p:spPr/>
        <p:txBody>
          <a:bodyPr/>
          <a:lstStyle>
            <a:lvl1pPr>
              <a:defRPr/>
            </a:lvl1pPr>
          </a:lstStyle>
          <a:p>
            <a:pPr>
              <a:defRPr/>
            </a:pPr>
            <a:endParaRPr lang="ru-RU">
              <a:solidFill>
                <a:srgbClr val="696464"/>
              </a:solidFill>
            </a:endParaRPr>
          </a:p>
        </p:txBody>
      </p:sp>
      <p:sp>
        <p:nvSpPr>
          <p:cNvPr id="9" name="Номер слайда 22"/>
          <p:cNvSpPr>
            <a:spLocks noGrp="1"/>
          </p:cNvSpPr>
          <p:nvPr>
            <p:ph type="sldNum" sz="quarter" idx="12"/>
          </p:nvPr>
        </p:nvSpPr>
        <p:spPr/>
        <p:txBody>
          <a:bodyPr/>
          <a:lstStyle>
            <a:lvl1pPr>
              <a:defRPr/>
            </a:lvl1pPr>
          </a:lstStyle>
          <a:p>
            <a:pPr>
              <a:defRPr/>
            </a:pPr>
            <a:fld id="{9211EBD4-F372-4295-B1BD-4EBEFD56AB8F}" type="slidenum">
              <a:rPr lang="ru-RU"/>
              <a:pPr>
                <a:defRPr/>
              </a:pPr>
              <a:t>‹#›</a:t>
            </a:fld>
            <a:endParaRPr lang="ru-RU"/>
          </a:p>
        </p:txBody>
      </p:sp>
    </p:spTree>
    <p:extLst>
      <p:ext uri="{BB962C8B-B14F-4D97-AF65-F5344CB8AC3E}">
        <p14:creationId xmlns:p14="http://schemas.microsoft.com/office/powerpoint/2010/main" val="394103446"/>
      </p:ext>
    </p:extLst>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endParaRPr lang="ru-RU">
              <a:solidFill>
                <a:srgbClr val="696464"/>
              </a:solidFill>
            </a:endParaRPr>
          </a:p>
        </p:txBody>
      </p:sp>
      <p:sp>
        <p:nvSpPr>
          <p:cNvPr id="4" name="Нижний колонтитул 2"/>
          <p:cNvSpPr>
            <a:spLocks noGrp="1"/>
          </p:cNvSpPr>
          <p:nvPr>
            <p:ph type="ftr" sz="quarter" idx="11"/>
          </p:nvPr>
        </p:nvSpPr>
        <p:spPr/>
        <p:txBody>
          <a:bodyPr/>
          <a:lstStyle>
            <a:lvl1pPr>
              <a:defRPr/>
            </a:lvl1pPr>
          </a:lstStyle>
          <a:p>
            <a:pPr>
              <a:defRPr/>
            </a:pPr>
            <a:endParaRPr lang="ru-RU">
              <a:solidFill>
                <a:srgbClr val="696464"/>
              </a:solidFill>
            </a:endParaRPr>
          </a:p>
        </p:txBody>
      </p:sp>
      <p:sp>
        <p:nvSpPr>
          <p:cNvPr id="5" name="Номер слайда 22"/>
          <p:cNvSpPr>
            <a:spLocks noGrp="1"/>
          </p:cNvSpPr>
          <p:nvPr>
            <p:ph type="sldNum" sz="quarter" idx="12"/>
          </p:nvPr>
        </p:nvSpPr>
        <p:spPr/>
        <p:txBody>
          <a:bodyPr/>
          <a:lstStyle>
            <a:lvl1pPr>
              <a:defRPr/>
            </a:lvl1pPr>
          </a:lstStyle>
          <a:p>
            <a:pPr>
              <a:defRPr/>
            </a:pPr>
            <a:fld id="{8C48C712-D034-4723-A394-2C9C40B605D4}" type="slidenum">
              <a:rPr lang="ru-RU"/>
              <a:pPr>
                <a:defRPr/>
              </a:pPr>
              <a:t>‹#›</a:t>
            </a:fld>
            <a:endParaRPr lang="ru-RU"/>
          </a:p>
        </p:txBody>
      </p:sp>
    </p:spTree>
    <p:extLst>
      <p:ext uri="{BB962C8B-B14F-4D97-AF65-F5344CB8AC3E}">
        <p14:creationId xmlns:p14="http://schemas.microsoft.com/office/powerpoint/2010/main" val="3962584818"/>
      </p:ext>
    </p:extLst>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endParaRPr lang="ru-RU">
              <a:solidFill>
                <a:srgbClr val="696464"/>
              </a:solidFill>
            </a:endParaRPr>
          </a:p>
        </p:txBody>
      </p:sp>
      <p:sp>
        <p:nvSpPr>
          <p:cNvPr id="3" name="Нижний колонтитул 2"/>
          <p:cNvSpPr>
            <a:spLocks noGrp="1"/>
          </p:cNvSpPr>
          <p:nvPr>
            <p:ph type="ftr" sz="quarter" idx="11"/>
          </p:nvPr>
        </p:nvSpPr>
        <p:spPr/>
        <p:txBody>
          <a:bodyPr/>
          <a:lstStyle>
            <a:lvl1pPr>
              <a:defRPr/>
            </a:lvl1pPr>
          </a:lstStyle>
          <a:p>
            <a:pPr>
              <a:defRPr/>
            </a:pPr>
            <a:endParaRPr lang="ru-RU">
              <a:solidFill>
                <a:srgbClr val="696464"/>
              </a:solidFill>
            </a:endParaRPr>
          </a:p>
        </p:txBody>
      </p:sp>
      <p:sp>
        <p:nvSpPr>
          <p:cNvPr id="4" name="Номер слайда 22"/>
          <p:cNvSpPr>
            <a:spLocks noGrp="1"/>
          </p:cNvSpPr>
          <p:nvPr>
            <p:ph type="sldNum" sz="quarter" idx="12"/>
          </p:nvPr>
        </p:nvSpPr>
        <p:spPr/>
        <p:txBody>
          <a:bodyPr/>
          <a:lstStyle>
            <a:lvl1pPr>
              <a:defRPr/>
            </a:lvl1pPr>
          </a:lstStyle>
          <a:p>
            <a:pPr>
              <a:defRPr/>
            </a:pPr>
            <a:fld id="{A3062869-B2DC-4E8D-893F-DA835447AE8E}" type="slidenum">
              <a:rPr lang="ru-RU"/>
              <a:pPr>
                <a:defRPr/>
              </a:pPr>
              <a:t>‹#›</a:t>
            </a:fld>
            <a:endParaRPr lang="ru-RU"/>
          </a:p>
        </p:txBody>
      </p:sp>
    </p:spTree>
    <p:extLst>
      <p:ext uri="{BB962C8B-B14F-4D97-AF65-F5344CB8AC3E}">
        <p14:creationId xmlns:p14="http://schemas.microsoft.com/office/powerpoint/2010/main" val="3934422088"/>
      </p:ext>
    </p:extLst>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5" name="Прямоугольник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useBgFill="1">
        <p:nvSpPr>
          <p:cNvPr id="6" name="Скругленный прямоугольник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Заголовок 1"/>
          <p:cNvSpPr>
            <a:spLocks noGrp="1"/>
          </p:cNvSpPr>
          <p:nvPr>
            <p:ph type="title"/>
          </p:nvPr>
        </p:nvSpPr>
        <p:spPr>
          <a:xfrm>
            <a:off x="914400" y="273050"/>
            <a:ext cx="7772400" cy="1143000"/>
          </a:xfrm>
        </p:spPr>
        <p:txBody>
          <a:bodyPr/>
          <a:lstStyle>
            <a:lvl1pPr algn="l">
              <a:buNone/>
              <a:defRPr sz="4000" b="0"/>
            </a:lvl1pPr>
          </a:lstStyle>
          <a:p>
            <a:r>
              <a:rPr lang="ru-RU" smtClean="0"/>
              <a:t>Образец заголовка</a:t>
            </a:r>
            <a:endParaRPr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1" name="Содержимое 10"/>
          <p:cNvSpPr>
            <a:spLocks noGrp="1"/>
          </p:cNvSpPr>
          <p:nvPr>
            <p:ph sz="quarter" idx="1"/>
          </p:nvPr>
        </p:nvSpPr>
        <p:spPr>
          <a:xfrm>
            <a:off x="2971800" y="1600200"/>
            <a:ext cx="57150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4"/>
          <p:cNvSpPr>
            <a:spLocks noGrp="1"/>
          </p:cNvSpPr>
          <p:nvPr>
            <p:ph type="dt" sz="half" idx="10"/>
          </p:nvPr>
        </p:nvSpPr>
        <p:spPr/>
        <p:txBody>
          <a:bodyPr/>
          <a:lstStyle>
            <a:lvl1pPr>
              <a:defRPr/>
            </a:lvl1pPr>
          </a:lstStyle>
          <a:p>
            <a:pPr>
              <a:defRPr/>
            </a:pPr>
            <a:endParaRPr lang="ru-RU">
              <a:solidFill>
                <a:srgbClr val="696464"/>
              </a:solidFill>
            </a:endParaRPr>
          </a:p>
        </p:txBody>
      </p:sp>
      <p:sp>
        <p:nvSpPr>
          <p:cNvPr id="8" name="Нижний колонтитул 5"/>
          <p:cNvSpPr>
            <a:spLocks noGrp="1"/>
          </p:cNvSpPr>
          <p:nvPr>
            <p:ph type="ftr" sz="quarter" idx="11"/>
          </p:nvPr>
        </p:nvSpPr>
        <p:spPr/>
        <p:txBody>
          <a:bodyPr/>
          <a:lstStyle>
            <a:lvl1pPr>
              <a:defRPr/>
            </a:lvl1pPr>
          </a:lstStyle>
          <a:p>
            <a:pPr>
              <a:defRPr/>
            </a:pPr>
            <a:endParaRPr lang="ru-RU">
              <a:solidFill>
                <a:srgbClr val="696464"/>
              </a:solidFill>
            </a:endParaRPr>
          </a:p>
        </p:txBody>
      </p:sp>
      <p:sp>
        <p:nvSpPr>
          <p:cNvPr id="9" name="Номер слайда 6"/>
          <p:cNvSpPr>
            <a:spLocks noGrp="1"/>
          </p:cNvSpPr>
          <p:nvPr>
            <p:ph type="sldNum" sz="quarter" idx="12"/>
          </p:nvPr>
        </p:nvSpPr>
        <p:spPr/>
        <p:txBody>
          <a:bodyPr/>
          <a:lstStyle>
            <a:lvl1pPr>
              <a:defRPr/>
            </a:lvl1pPr>
          </a:lstStyle>
          <a:p>
            <a:pPr>
              <a:defRPr/>
            </a:pPr>
            <a:fld id="{C7524F66-9BD8-49F0-A056-9A2E781A4B9E}" type="slidenum">
              <a:rPr lang="ru-RU"/>
              <a:pPr>
                <a:defRPr/>
              </a:pPr>
              <a:t>‹#›</a:t>
            </a:fld>
            <a:endParaRPr lang="ru-RU"/>
          </a:p>
        </p:txBody>
      </p:sp>
    </p:spTree>
    <p:extLst>
      <p:ext uri="{BB962C8B-B14F-4D97-AF65-F5344CB8AC3E}">
        <p14:creationId xmlns:p14="http://schemas.microsoft.com/office/powerpoint/2010/main" val="2926296695"/>
      </p:ext>
    </p:extLst>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Прямоугольник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Прямоугольник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Прямоугольник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lang="ru-RU" smtClean="0"/>
              <a:t>Образец заголовка</a:t>
            </a:r>
            <a:endParaRPr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ru-RU" smtClean="0"/>
              <a:t>Образец текста</a:t>
            </a:r>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ru-RU" noProof="0" smtClean="0"/>
              <a:t>Вставка рисунка</a:t>
            </a:r>
            <a:endParaRPr lang="en-US" noProof="0" dirty="0"/>
          </a:p>
        </p:txBody>
      </p:sp>
      <p:sp>
        <p:nvSpPr>
          <p:cNvPr id="8" name="Дата 4"/>
          <p:cNvSpPr>
            <a:spLocks noGrp="1"/>
          </p:cNvSpPr>
          <p:nvPr>
            <p:ph type="dt" sz="half" idx="10"/>
          </p:nvPr>
        </p:nvSpPr>
        <p:spPr/>
        <p:txBody>
          <a:bodyPr/>
          <a:lstStyle>
            <a:lvl1pPr>
              <a:defRPr/>
            </a:lvl1pPr>
          </a:lstStyle>
          <a:p>
            <a:pPr>
              <a:defRPr/>
            </a:pPr>
            <a:endParaRPr lang="ru-RU">
              <a:solidFill>
                <a:srgbClr val="696464"/>
              </a:solidFill>
            </a:endParaRPr>
          </a:p>
        </p:txBody>
      </p:sp>
      <p:sp>
        <p:nvSpPr>
          <p:cNvPr id="9" name="Нижний колонтитул 5"/>
          <p:cNvSpPr>
            <a:spLocks noGrp="1"/>
          </p:cNvSpPr>
          <p:nvPr>
            <p:ph type="ftr" sz="quarter" idx="11"/>
          </p:nvPr>
        </p:nvSpPr>
        <p:spPr>
          <a:xfrm>
            <a:off x="914400" y="6172200"/>
            <a:ext cx="3886200" cy="457200"/>
          </a:xfrm>
        </p:spPr>
        <p:txBody>
          <a:bodyPr/>
          <a:lstStyle>
            <a:lvl1pPr>
              <a:defRPr/>
            </a:lvl1pPr>
          </a:lstStyle>
          <a:p>
            <a:pPr>
              <a:defRPr/>
            </a:pPr>
            <a:endParaRPr lang="ru-RU">
              <a:solidFill>
                <a:srgbClr val="696464"/>
              </a:solidFill>
            </a:endParaRPr>
          </a:p>
        </p:txBody>
      </p:sp>
      <p:sp>
        <p:nvSpPr>
          <p:cNvPr id="10" name="Номер слайда 6"/>
          <p:cNvSpPr>
            <a:spLocks noGrp="1"/>
          </p:cNvSpPr>
          <p:nvPr>
            <p:ph type="sldNum" sz="quarter" idx="12"/>
          </p:nvPr>
        </p:nvSpPr>
        <p:spPr>
          <a:xfrm>
            <a:off x="146050" y="6208713"/>
            <a:ext cx="457200" cy="457200"/>
          </a:xfrm>
        </p:spPr>
        <p:txBody>
          <a:bodyPr/>
          <a:lstStyle>
            <a:lvl1pPr>
              <a:defRPr/>
            </a:lvl1pPr>
          </a:lstStyle>
          <a:p>
            <a:pPr>
              <a:defRPr/>
            </a:pPr>
            <a:fld id="{3B3C7FF3-8616-4D3F-BF92-1C47B4E60B83}" type="slidenum">
              <a:rPr lang="ru-RU"/>
              <a:pPr>
                <a:defRPr/>
              </a:pPr>
              <a:t>‹#›</a:t>
            </a:fld>
            <a:endParaRPr lang="ru-RU"/>
          </a:p>
        </p:txBody>
      </p:sp>
    </p:spTree>
    <p:extLst>
      <p:ext uri="{BB962C8B-B14F-4D97-AF65-F5344CB8AC3E}">
        <p14:creationId xmlns:p14="http://schemas.microsoft.com/office/powerpoint/2010/main" val="1838596475"/>
      </p:ext>
    </p:extLst>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useBgFill="1">
        <p:nvSpPr>
          <p:cNvPr id="8" name="Скругленный прямоугольник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28" name="Заголовок 21"/>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ru-RU" smtClean="0"/>
              <a:t>Образец заголовка</a:t>
            </a:r>
            <a:endParaRPr lang="en-US" smtClean="0"/>
          </a:p>
        </p:txBody>
      </p:sp>
      <p:sp>
        <p:nvSpPr>
          <p:cNvPr id="1029" name="Текст 12"/>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fontAlgn="base">
              <a:spcBef>
                <a:spcPct val="0"/>
              </a:spcBef>
              <a:spcAft>
                <a:spcPct val="0"/>
              </a:spcAft>
              <a:defRPr/>
            </a:pPr>
            <a:endParaRPr lang="ru-RU">
              <a:solidFill>
                <a:srgbClr val="696464"/>
              </a:solidFill>
              <a:latin typeface="Tahoma" pitchFamily="34" charset="0"/>
            </a:endParaRPr>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fontAlgn="base">
              <a:spcBef>
                <a:spcPct val="0"/>
              </a:spcBef>
              <a:spcAft>
                <a:spcPct val="0"/>
              </a:spcAft>
              <a:defRPr/>
            </a:pPr>
            <a:endParaRPr lang="ru-RU">
              <a:solidFill>
                <a:srgbClr val="696464"/>
              </a:solidFill>
              <a:latin typeface="Tahoma" pitchFamily="34" charset="0"/>
            </a:endParaRPr>
          </a:p>
        </p:txBody>
      </p:sp>
      <p:sp>
        <p:nvSpPr>
          <p:cNvPr id="23" name="Номер слайда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fontAlgn="base">
              <a:spcBef>
                <a:spcPct val="0"/>
              </a:spcBef>
              <a:spcAft>
                <a:spcPct val="0"/>
              </a:spcAft>
              <a:defRPr/>
            </a:pPr>
            <a:fld id="{47201B66-41EA-415E-85B1-850A1C14ED52}" type="slidenum">
              <a:rPr lang="ru-RU"/>
              <a:pPr fontAlgn="base">
                <a:spcBef>
                  <a:spcPct val="0"/>
                </a:spcBef>
                <a:spcAft>
                  <a:spcPct val="0"/>
                </a:spcAft>
                <a:defRPr/>
              </a:pPr>
              <a:t>‹#›</a:t>
            </a:fld>
            <a:endParaRPr lang="ru-RU"/>
          </a:p>
        </p:txBody>
      </p:sp>
    </p:spTree>
    <p:extLst>
      <p:ext uri="{BB962C8B-B14F-4D97-AF65-F5344CB8AC3E}">
        <p14:creationId xmlns:p14="http://schemas.microsoft.com/office/powerpoint/2010/main" val="38734209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edge/>
  </p:transition>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Calibri" pitchFamily="34" charset="0"/>
        </a:defRPr>
      </a:lvl2pPr>
      <a:lvl3pPr algn="l" rtl="0" eaLnBrk="0" fontAlgn="base" hangingPunct="0">
        <a:spcBef>
          <a:spcPct val="0"/>
        </a:spcBef>
        <a:spcAft>
          <a:spcPct val="0"/>
        </a:spcAft>
        <a:defRPr sz="4000">
          <a:solidFill>
            <a:schemeClr val="tx2"/>
          </a:solidFill>
          <a:latin typeface="Calibri" pitchFamily="34" charset="0"/>
        </a:defRPr>
      </a:lvl3pPr>
      <a:lvl4pPr algn="l" rtl="0" eaLnBrk="0" fontAlgn="base" hangingPunct="0">
        <a:spcBef>
          <a:spcPct val="0"/>
        </a:spcBef>
        <a:spcAft>
          <a:spcPct val="0"/>
        </a:spcAft>
        <a:defRPr sz="4000">
          <a:solidFill>
            <a:schemeClr val="tx2"/>
          </a:solidFill>
          <a:latin typeface="Calibri" pitchFamily="34" charset="0"/>
        </a:defRPr>
      </a:lvl4pPr>
      <a:lvl5pPr algn="l" rtl="0" eaLnBrk="0" fontAlgn="base" hangingPunct="0">
        <a:spcBef>
          <a:spcPct val="0"/>
        </a:spcBef>
        <a:spcAft>
          <a:spcPct val="0"/>
        </a:spcAft>
        <a:defRPr sz="4000">
          <a:solidFill>
            <a:schemeClr val="tx2"/>
          </a:solidFill>
          <a:latin typeface="Calibri" pitchFamily="34" charset="0"/>
        </a:defRPr>
      </a:lvl5pPr>
      <a:lvl6pPr marL="457200" algn="l" rtl="0" fontAlgn="base">
        <a:spcBef>
          <a:spcPct val="0"/>
        </a:spcBef>
        <a:spcAft>
          <a:spcPct val="0"/>
        </a:spcAft>
        <a:defRPr sz="4000">
          <a:solidFill>
            <a:schemeClr val="tx2"/>
          </a:solidFill>
          <a:latin typeface="Calibri" pitchFamily="34" charset="0"/>
        </a:defRPr>
      </a:lvl6pPr>
      <a:lvl7pPr marL="914400" algn="l" rtl="0" fontAlgn="base">
        <a:spcBef>
          <a:spcPct val="0"/>
        </a:spcBef>
        <a:spcAft>
          <a:spcPct val="0"/>
        </a:spcAft>
        <a:defRPr sz="4000">
          <a:solidFill>
            <a:schemeClr val="tx2"/>
          </a:solidFill>
          <a:latin typeface="Calibri" pitchFamily="34" charset="0"/>
        </a:defRPr>
      </a:lvl7pPr>
      <a:lvl8pPr marL="1371600" algn="l" rtl="0" fontAlgn="base">
        <a:spcBef>
          <a:spcPct val="0"/>
        </a:spcBef>
        <a:spcAft>
          <a:spcPct val="0"/>
        </a:spcAft>
        <a:defRPr sz="4000">
          <a:solidFill>
            <a:schemeClr val="tx2"/>
          </a:solidFill>
          <a:latin typeface="Calibri" pitchFamily="34" charset="0"/>
        </a:defRPr>
      </a:lvl8pPr>
      <a:lvl9pPr marL="1828800" algn="l" rtl="0" fontAlgn="base">
        <a:spcBef>
          <a:spcPct val="0"/>
        </a:spcBef>
        <a:spcAft>
          <a:spcPct val="0"/>
        </a:spcAft>
        <a:defRPr sz="4000">
          <a:solidFill>
            <a:schemeClr val="tx2"/>
          </a:solidFill>
          <a:latin typeface="Calibri"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752475"/>
            <a:ext cx="7772400" cy="2805113"/>
          </a:xfrm>
        </p:spPr>
        <p:txBody>
          <a:bodyPr/>
          <a:lstStyle/>
          <a:p>
            <a:pPr eaLnBrk="1" hangingPunct="1"/>
            <a:r>
              <a:rPr lang="ru-RU" sz="3600" smtClean="0">
                <a:latin typeface="Bookman Old Style" pitchFamily="18" charset="0"/>
              </a:rPr>
              <a:t>Птицы из Красной книги Югры</a:t>
            </a:r>
            <a:br>
              <a:rPr lang="ru-RU" sz="3600" smtClean="0">
                <a:latin typeface="Bookman Old Style" pitchFamily="18" charset="0"/>
              </a:rPr>
            </a:br>
            <a:endParaRPr lang="ru-RU" sz="3600" smtClean="0">
              <a:latin typeface="Bookman Old Style" pitchFamily="18" charset="0"/>
            </a:endParaRPr>
          </a:p>
        </p:txBody>
      </p:sp>
      <p:pic>
        <p:nvPicPr>
          <p:cNvPr id="614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810000"/>
            <a:ext cx="21082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667000"/>
            <a:ext cx="2268538" cy="241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3994278"/>
      </p:ext>
    </p:extLst>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152400" y="457200"/>
            <a:ext cx="8839200"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fontAlgn="base">
              <a:spcBef>
                <a:spcPct val="0"/>
              </a:spcBef>
              <a:spcAft>
                <a:spcPct val="0"/>
              </a:spcAft>
            </a:pPr>
            <a:r>
              <a:rPr lang="ru-RU" smtClean="0">
                <a:solidFill>
                  <a:prstClr val="black"/>
                </a:solidFill>
                <a:latin typeface="Tahoma" pitchFamily="34" charset="0"/>
              </a:rPr>
              <a:t>          </a:t>
            </a:r>
            <a:r>
              <a:rPr lang="ru-RU" sz="1600" smtClean="0">
                <a:solidFill>
                  <a:prstClr val="black"/>
                </a:solidFill>
                <a:latin typeface="Bookman Old Style" pitchFamily="18" charset="0"/>
              </a:rPr>
              <a:t>Лебеди-кликуны — моногамные птицы, образующие пары на всю жизнь, причём птицы держатся вместе даже на зимовке. Смена партнёра возможна только в случае гибели одного из лебедей. Гнездятся кликуны на берегах водоёмов: по возможности крупных озёр, покрытых густыми зарослями. Как правило, это глухие лесные озёра, далёкие от людей. Гнездом служат огромные кучи пожухлой растительности, которую собирает в основном самка. Диаметр гнезда в основании около 1 м, иногда до 2-3 м. Высота около 0,5-0,8 м. Диаметр лотка около 40-50 см. Гнездо устраивается в зарослях тростника, камыша или рогоза, реже на мелководье, где гнездо опирается на дно водоёма. Дно лотка выстилается травой, мхом и выщипанными из живота и груди самки перьями. В кладке 3-7 яиц, которые насиживает самка. Яйца белого или желтоватого цвета. При гибели кладки откладывается вторая, но всегда с меньшим количество яиц. Пока самка насиживает яйца, самец находится поблизости и охраняет гнездо. Через 5 недель вылупляются птенцы, о которых заботятся оба родителя. Птенцы могут самостоятельно добывать себе пищу. Часто птенцы держатся возле родителей уже после того, как научатся летать.</a:t>
            </a:r>
          </a:p>
        </p:txBody>
      </p:sp>
      <p:pic>
        <p:nvPicPr>
          <p:cNvPr id="1536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343400"/>
            <a:ext cx="3000375"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7405428"/>
      </p:ext>
    </p:extLst>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150938" y="214313"/>
            <a:ext cx="7793037" cy="852487"/>
          </a:xfrm>
        </p:spPr>
        <p:txBody>
          <a:bodyPr>
            <a:normAutofit/>
          </a:bodyPr>
          <a:lstStyle/>
          <a:p>
            <a:pPr eaLnBrk="1" fontAlgn="auto" hangingPunct="1">
              <a:spcAft>
                <a:spcPts val="0"/>
              </a:spcAft>
              <a:defRPr/>
            </a:pPr>
            <a:r>
              <a:rPr lang="ru-RU" sz="3200" b="1" dirty="0" smtClean="0">
                <a:solidFill>
                  <a:schemeClr val="accent4"/>
                </a:solidFill>
                <a:latin typeface="Bookman Old Style" pitchFamily="18" charset="0"/>
              </a:rPr>
              <a:t>Орлан - белохвостый</a:t>
            </a:r>
          </a:p>
        </p:txBody>
      </p:sp>
      <p:sp>
        <p:nvSpPr>
          <p:cNvPr id="16387" name="Rectangle 3"/>
          <p:cNvSpPr>
            <a:spLocks noGrp="1" noChangeArrowheads="1"/>
          </p:cNvSpPr>
          <p:nvPr>
            <p:ph sz="quarter" idx="1"/>
          </p:nvPr>
        </p:nvSpPr>
        <p:spPr>
          <a:xfrm>
            <a:off x="228600" y="1905000"/>
            <a:ext cx="8726488" cy="4953000"/>
          </a:xfrm>
        </p:spPr>
        <p:txBody>
          <a:bodyPr/>
          <a:lstStyle/>
          <a:p>
            <a:pPr algn="just" eaLnBrk="1" hangingPunct="1">
              <a:lnSpc>
                <a:spcPct val="80000"/>
              </a:lnSpc>
            </a:pPr>
            <a:r>
              <a:rPr lang="ru-RU" sz="1800" smtClean="0">
                <a:latin typeface="Bookman Old Style" pitchFamily="18" charset="0"/>
              </a:rPr>
              <a:t>Крупная хищная птица с коротким, слегка клиновидным хвостом. Общая длина 77—100 см, длина крыла 57,5—69 см, вес 3—6,5 кг. Общая окраска бурая. Голова, а часто шея и грудь, светлее остального оперения. Хвост взрослых птиц чисто белый. Клюв желтоватый, ноги желтые, цевка оперена до половины. Самец и самка имеют сходную окраску и приобретают окончательный наряд в возрасте 4-5 лет. Молодые птицы темно-бурые, перья спины и верхних кроющих крыльев имеют охристо-бурые пятна и каемки, хвост темный со светлыми пестринами, клюв черноватый. С возрастом хвост приобретает более светлую окраску и у 4-5-летних птиц становится белым. Голос - лающее или каркающее "кра-кра-кра" или реже "кии-кии-кии". От орлов хорошо отличается в полете коротким и слегка клиновидным хвостом и более широкими крыльями.</a:t>
            </a:r>
          </a:p>
          <a:p>
            <a:pPr algn="just" eaLnBrk="1" hangingPunct="1">
              <a:lnSpc>
                <a:spcPct val="80000"/>
              </a:lnSpc>
            </a:pPr>
            <a:r>
              <a:rPr lang="ru-RU" sz="1800" smtClean="0">
                <a:latin typeface="Bookman Old Style" pitchFamily="18" charset="0"/>
              </a:rPr>
              <a:t>Общее распространение. Евразия от тундры до Черного моря, Ирана, долины р. Или, Северной Монголии, Корейского полуострова и Сахалина. Номинативный подвид занимает весь ареал вида в пределах России.</a:t>
            </a:r>
          </a:p>
        </p:txBody>
      </p:sp>
      <p:pic>
        <p:nvPicPr>
          <p:cNvPr id="163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52400"/>
            <a:ext cx="2057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2493450"/>
      </p:ext>
    </p:extLst>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4876800" y="4038600"/>
            <a:ext cx="2506663" cy="1995488"/>
          </a:xfrm>
        </p:spPr>
      </p:pic>
      <p:sp>
        <p:nvSpPr>
          <p:cNvPr id="17411" name="Rectangle 3"/>
          <p:cNvSpPr>
            <a:spLocks noGrp="1" noChangeArrowheads="1"/>
          </p:cNvSpPr>
          <p:nvPr>
            <p:ph sz="quarter" idx="1"/>
          </p:nvPr>
        </p:nvSpPr>
        <p:spPr>
          <a:xfrm>
            <a:off x="381000" y="762000"/>
            <a:ext cx="8305800" cy="5257800"/>
          </a:xfrm>
        </p:spPr>
        <p:txBody>
          <a:bodyPr/>
          <a:lstStyle/>
          <a:p>
            <a:pPr algn="just" eaLnBrk="1" hangingPunct="1">
              <a:lnSpc>
                <a:spcPct val="80000"/>
              </a:lnSpc>
              <a:buFont typeface="Wingdings" pitchFamily="2" charset="2"/>
              <a:buChar char="§"/>
            </a:pPr>
            <a:r>
              <a:rPr lang="ru-RU" sz="2000" smtClean="0">
                <a:latin typeface="Bookman Old Style" pitchFamily="18" charset="0"/>
              </a:rPr>
              <a:t>Распространение в области. Гнездится в основном в северной лесостепи, подтаежных лесах, на верховых болотах и в пойме р. Оби. </a:t>
            </a:r>
          </a:p>
          <a:p>
            <a:pPr algn="just" eaLnBrk="1" hangingPunct="1">
              <a:lnSpc>
                <a:spcPct val="80000"/>
              </a:lnSpc>
              <a:buFont typeface="Wingdings" pitchFamily="2" charset="2"/>
              <a:buChar char="§"/>
            </a:pPr>
            <a:r>
              <a:rPr lang="ru-RU" sz="2000" smtClean="0">
                <a:latin typeface="Bookman Old Style" pitchFamily="18" charset="0"/>
              </a:rPr>
              <a:t>В настоящее время основной урон популяции наносит разорение гнезд и отстрел птиц. Хозяйственное освоение территорий и беспокойство птиц у гнезда также являются главными факторами, ограничивающими распространение и численность орланов.</a:t>
            </a:r>
          </a:p>
          <a:p>
            <a:pPr algn="just" eaLnBrk="1" hangingPunct="1">
              <a:lnSpc>
                <a:spcPct val="80000"/>
              </a:lnSpc>
              <a:buFont typeface="Wingdings" pitchFamily="2" charset="2"/>
              <a:buChar char="§"/>
            </a:pPr>
            <a:r>
              <a:rPr lang="ru-RU" sz="2000" smtClean="0">
                <a:latin typeface="Bookman Old Style" pitchFamily="18" charset="0"/>
              </a:rPr>
              <a:t>Меры по восстановлению вида: инвентаризация гнезд и организация в местах размножения сезонных заказников или памятников природы.</a:t>
            </a:r>
          </a:p>
        </p:txBody>
      </p:sp>
    </p:spTree>
    <p:extLst>
      <p:ext uri="{BB962C8B-B14F-4D97-AF65-F5344CB8AC3E}">
        <p14:creationId xmlns:p14="http://schemas.microsoft.com/office/powerpoint/2010/main" val="1260909746"/>
      </p:ext>
    </p:extLst>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52400"/>
            <a:ext cx="1600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52400"/>
            <a:ext cx="1447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AutoShape 2"/>
          <p:cNvSpPr>
            <a:spLocks noGrp="1" noChangeAspect="1" noChangeArrowheads="1"/>
          </p:cNvSpPr>
          <p:nvPr>
            <p:ph type="title"/>
          </p:nvPr>
        </p:nvSpPr>
        <p:spPr>
          <a:xfrm>
            <a:off x="1150938" y="214313"/>
            <a:ext cx="7793037" cy="852487"/>
          </a:xfrm>
        </p:spPr>
        <p:txBody>
          <a:bodyPr/>
          <a:lstStyle/>
          <a:p>
            <a:pPr eaLnBrk="1" hangingPunct="1"/>
            <a:r>
              <a:rPr lang="en-US" smtClean="0"/>
              <a:t>              </a:t>
            </a:r>
            <a:r>
              <a:rPr lang="ru-RU" smtClean="0"/>
              <a:t>         </a:t>
            </a:r>
            <a:r>
              <a:rPr lang="en-US" sz="3200" b="1" smtClean="0">
                <a:latin typeface="Bookman Old Style" pitchFamily="18" charset="0"/>
              </a:rPr>
              <a:t>Беркут </a:t>
            </a:r>
            <a:endParaRPr lang="ru-RU" sz="3200" b="1" smtClean="0">
              <a:latin typeface="Bookman Old Style" pitchFamily="18" charset="0"/>
            </a:endParaRPr>
          </a:p>
        </p:txBody>
      </p:sp>
      <p:sp>
        <p:nvSpPr>
          <p:cNvPr id="16387" name="AutoShape 3"/>
          <p:cNvSpPr>
            <a:spLocks noGrp="1" noChangeAspect="1" noChangeArrowheads="1"/>
          </p:cNvSpPr>
          <p:nvPr>
            <p:ph sz="quarter" idx="1"/>
          </p:nvPr>
        </p:nvSpPr>
        <p:spPr>
          <a:xfrm>
            <a:off x="228600" y="1828800"/>
            <a:ext cx="8726488" cy="4800600"/>
          </a:xfrm>
        </p:spPr>
        <p:txBody>
          <a:bodyPr>
            <a:normAutofit lnSpcReduction="10000"/>
          </a:bodyPr>
          <a:lstStyle/>
          <a:p>
            <a:pPr marL="274320" indent="-274320" algn="just" eaLnBrk="1" fontAlgn="auto" hangingPunct="1">
              <a:lnSpc>
                <a:spcPct val="80000"/>
              </a:lnSpc>
              <a:spcBef>
                <a:spcPts val="580"/>
              </a:spcBef>
              <a:spcAft>
                <a:spcPts val="0"/>
              </a:spcAft>
              <a:buFont typeface="Wingdings 2"/>
              <a:buChar char=""/>
              <a:defRPr/>
            </a:pPr>
            <a:r>
              <a:rPr lang="ru-RU" sz="1600" dirty="0" smtClean="0">
                <a:latin typeface="Bookman Old Style" pitchFamily="18" charset="0"/>
              </a:rPr>
              <a:t>Очень крупный и сильный </a:t>
            </a:r>
            <a:r>
              <a:rPr lang="en-US" sz="1600" dirty="0" err="1" smtClean="0">
                <a:latin typeface="Bookman Old Style" pitchFamily="18" charset="0"/>
              </a:rPr>
              <a:t>беркут</a:t>
            </a:r>
            <a:r>
              <a:rPr lang="ru-RU" sz="1600" dirty="0" smtClean="0">
                <a:latin typeface="Bookman Old Style" pitchFamily="18" charset="0"/>
              </a:rPr>
              <a:t> — длина тела 76—93 см, размах крыльев 180—240 см. Самки значительно крупнее самцов, их вес варьирует в пределах от 3,8 до 6,7 кг, в то время как у самцов от 2,8 до 4,6 кг. Клюв — типично орлиный: высокий и сжатый с боков, </a:t>
            </a:r>
            <a:r>
              <a:rPr lang="ru-RU" sz="1600" dirty="0" err="1" smtClean="0">
                <a:latin typeface="Bookman Old Style" pitchFamily="18" charset="0"/>
              </a:rPr>
              <a:t>крючкообразно</a:t>
            </a:r>
            <a:r>
              <a:rPr lang="ru-RU" sz="1600" dirty="0" smtClean="0">
                <a:latin typeface="Bookman Old Style" pitchFamily="18" charset="0"/>
              </a:rPr>
              <a:t> загнут вниз. Перья на зашейке несколько удлинённые</a:t>
            </a:r>
            <a:r>
              <a:rPr lang="en-US" sz="1600" dirty="0" smtClean="0">
                <a:latin typeface="Bookman Old Style" pitchFamily="18" charset="0"/>
              </a:rPr>
              <a:t>.</a:t>
            </a:r>
            <a:r>
              <a:rPr lang="ru-RU" sz="1600" dirty="0" smtClean="0">
                <a:latin typeface="Bookman Old Style" pitchFamily="18" charset="0"/>
              </a:rPr>
              <a:t> Крылья длинные и широкие, несколько сужены в основании и на заднем пальце, так что при парении задний край крыла выглядит изогнутым в виде латинской буквы S; эта характерная особенность наиболее ярко выражена у молодых птиц. Хвост слегка закруглённый и более длинный, чем у других типичных орлов. При парении птица пальцеобразно расставляет передние маховые перья.</a:t>
            </a:r>
          </a:p>
          <a:p>
            <a:pPr marL="274320" indent="-274320" algn="just" eaLnBrk="1" fontAlgn="auto" hangingPunct="1">
              <a:lnSpc>
                <a:spcPct val="80000"/>
              </a:lnSpc>
              <a:spcBef>
                <a:spcPts val="580"/>
              </a:spcBef>
              <a:spcAft>
                <a:spcPts val="0"/>
              </a:spcAft>
              <a:buFont typeface="Wingdings 2"/>
              <a:buChar char=""/>
              <a:defRPr/>
            </a:pPr>
            <a:endParaRPr lang="ru-RU" sz="1600" dirty="0" smtClean="0">
              <a:latin typeface="Bookman Old Style" pitchFamily="18" charset="0"/>
            </a:endParaRPr>
          </a:p>
          <a:p>
            <a:pPr marL="274320" indent="-274320" algn="just" eaLnBrk="1" fontAlgn="auto" hangingPunct="1">
              <a:lnSpc>
                <a:spcPct val="80000"/>
              </a:lnSpc>
              <a:spcBef>
                <a:spcPts val="580"/>
              </a:spcBef>
              <a:spcAft>
                <a:spcPts val="0"/>
              </a:spcAft>
              <a:buFont typeface="Wingdings 2"/>
              <a:buChar char=""/>
              <a:defRPr/>
            </a:pPr>
            <a:r>
              <a:rPr lang="ru-RU" sz="1600" dirty="0" smtClean="0">
                <a:latin typeface="Bookman Old Style" pitchFamily="18" charset="0"/>
              </a:rPr>
              <a:t>Окрас оперения взрослой птицы колеблется от тёмно-бурого до чёрно-бурого с золотистыми перьями на затылке и шее, из-за чего по-английски его название звучит как «золотой орёл» (англ. </a:t>
            </a:r>
            <a:r>
              <a:rPr lang="ru-RU" sz="1600" dirty="0" err="1" smtClean="0">
                <a:latin typeface="Bookman Old Style" pitchFamily="18" charset="0"/>
              </a:rPr>
              <a:t>Golden</a:t>
            </a:r>
            <a:r>
              <a:rPr lang="ru-RU" sz="1600" dirty="0" smtClean="0">
                <a:latin typeface="Bookman Old Style" pitchFamily="18" charset="0"/>
              </a:rPr>
              <a:t> </a:t>
            </a:r>
            <a:r>
              <a:rPr lang="ru-RU" sz="1600" dirty="0" err="1" smtClean="0">
                <a:latin typeface="Bookman Old Style" pitchFamily="18" charset="0"/>
              </a:rPr>
              <a:t>Eagle</a:t>
            </a:r>
            <a:r>
              <a:rPr lang="ru-RU" sz="1600" dirty="0" smtClean="0">
                <a:latin typeface="Bookman Old Style" pitchFamily="18" charset="0"/>
              </a:rPr>
              <a:t>). По окончании линьки в пере иногда присутствует фиолетовый отлив, который впоследствии исчезает. Оба пола окрашены одинаково. Молодые птицы в целом похожи на взрослых, но выделяются более тёмным (в первый год почти чёрным) оперением и имеют белые «сигнальные» пятна на верхней и нижней стороне крыла, а также светлый хвост с тёмной полосой по краю. Окончательный гнездовой наряд приобретается к 4—6 годам, постепенно после каждой линьки принимая всё более взрослый вид. Глаза тёмно-коричневые, клюв тёмный, </a:t>
            </a:r>
            <a:r>
              <a:rPr lang="ru-RU" sz="1600" dirty="0" err="1" smtClean="0">
                <a:latin typeface="Bookman Old Style" pitchFamily="18" charset="0"/>
              </a:rPr>
              <a:t>восковица</a:t>
            </a:r>
            <a:r>
              <a:rPr lang="ru-RU" sz="1600" dirty="0" smtClean="0">
                <a:latin typeface="Bookman Old Style" pitchFamily="18" charset="0"/>
              </a:rPr>
              <a:t> и ноги жёлтые. Птенцы при </a:t>
            </a:r>
            <a:r>
              <a:rPr lang="ru-RU" sz="1600" dirty="0" err="1" smtClean="0">
                <a:latin typeface="Bookman Old Style" pitchFamily="18" charset="0"/>
              </a:rPr>
              <a:t>вылуплении</a:t>
            </a:r>
            <a:r>
              <a:rPr lang="ru-RU" sz="1600" dirty="0" smtClean="0">
                <a:latin typeface="Bookman Old Style" pitchFamily="18" charset="0"/>
              </a:rPr>
              <a:t> покрыты белым с сероватым налётом пухом, который впоследствии заменяется чисто белым. Лапы мощные, с очень сильными когтями, как и у других орлов оперены до пальцев. </a:t>
            </a:r>
          </a:p>
        </p:txBody>
      </p:sp>
    </p:spTree>
    <p:extLst>
      <p:ext uri="{BB962C8B-B14F-4D97-AF65-F5344CB8AC3E}">
        <p14:creationId xmlns:p14="http://schemas.microsoft.com/office/powerpoint/2010/main" val="3095878965"/>
      </p:ext>
    </p:extLst>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150938" y="214313"/>
            <a:ext cx="7793037" cy="700087"/>
          </a:xfrm>
        </p:spPr>
        <p:txBody>
          <a:bodyPr>
            <a:normAutofit fontScale="90000"/>
          </a:bodyPr>
          <a:lstStyle/>
          <a:p>
            <a:pPr algn="ctr" eaLnBrk="1" fontAlgn="auto" hangingPunct="1">
              <a:spcAft>
                <a:spcPts val="0"/>
              </a:spcAft>
              <a:defRPr/>
            </a:pPr>
            <a:r>
              <a:rPr lang="en-US" dirty="0" smtClean="0"/>
              <a:t> </a:t>
            </a:r>
            <a:endParaRPr lang="ru-RU" dirty="0" smtClean="0"/>
          </a:p>
        </p:txBody>
      </p:sp>
      <p:sp>
        <p:nvSpPr>
          <p:cNvPr id="19459" name="Rectangle 3"/>
          <p:cNvSpPr>
            <a:spLocks noGrp="1" noChangeArrowheads="1"/>
          </p:cNvSpPr>
          <p:nvPr>
            <p:ph sz="quarter" idx="1"/>
          </p:nvPr>
        </p:nvSpPr>
        <p:spPr>
          <a:xfrm>
            <a:off x="228600" y="457200"/>
            <a:ext cx="8726488" cy="5675313"/>
          </a:xfrm>
        </p:spPr>
        <p:txBody>
          <a:bodyPr/>
          <a:lstStyle/>
          <a:p>
            <a:pPr algn="just" eaLnBrk="1" hangingPunct="1">
              <a:lnSpc>
                <a:spcPct val="80000"/>
              </a:lnSpc>
            </a:pPr>
            <a:r>
              <a:rPr lang="ru-RU" sz="1800" smtClean="0">
                <a:latin typeface="Bookman Old Style" pitchFamily="18" charset="0"/>
              </a:rPr>
              <a:t>Беркут обладает чрезвычайно острым зрением</a:t>
            </a:r>
            <a:r>
              <a:rPr lang="en-US" sz="1800" smtClean="0">
                <a:latin typeface="Bookman Old Style" pitchFamily="18" charset="0"/>
              </a:rPr>
              <a:t>.</a:t>
            </a:r>
            <a:r>
              <a:rPr lang="ru-RU" sz="1800" smtClean="0">
                <a:latin typeface="Bookman Old Style" pitchFamily="18" charset="0"/>
              </a:rPr>
              <a:t> Так, например, зайца </a:t>
            </a:r>
            <a:r>
              <a:rPr lang="en-US" sz="1800" smtClean="0">
                <a:latin typeface="Bookman Old Style" pitchFamily="18" charset="0"/>
              </a:rPr>
              <a:t>беркут</a:t>
            </a:r>
            <a:r>
              <a:rPr lang="ru-RU" sz="1800" smtClean="0">
                <a:latin typeface="Bookman Old Style" pitchFamily="18" charset="0"/>
              </a:rPr>
              <a:t> видит на расстоянии до двух километров. Подвижная шея способна поворачиваться до 270 градусов, как у сов, что существенно увеличивает сектор обзора. Надбровная складка, придающая хищникам грозный «нахмуренный» вид, защищает глаза от яркого солнечного света, а вторая мигательная перепонка в нижней части века предохраняет их от попадания частиц пыли.</a:t>
            </a:r>
            <a:r>
              <a:rPr lang="en-US" sz="1800" smtClean="0">
                <a:latin typeface="Bookman Old Style" pitchFamily="18" charset="0"/>
              </a:rPr>
              <a:t> Беркут ,как человек, различает цвета.</a:t>
            </a:r>
          </a:p>
          <a:p>
            <a:pPr algn="just" eaLnBrk="1" hangingPunct="1">
              <a:lnSpc>
                <a:spcPct val="80000"/>
              </a:lnSpc>
            </a:pPr>
            <a:r>
              <a:rPr lang="ru-RU" sz="1800" smtClean="0">
                <a:latin typeface="Bookman Old Style" pitchFamily="18" charset="0"/>
              </a:rPr>
              <a:t>Охотится на разнообразную дичь, в том числе и крупную, легко приспосабливаясь к условиям в данной местности и в определённое время года. Нередко в рационе доминируют сурки, суслики, зайцы, хорьки, скунсы, черепахи</a:t>
            </a:r>
            <a:r>
              <a:rPr lang="en-US" sz="1800" smtClean="0">
                <a:latin typeface="Bookman Old Style" pitchFamily="18" charset="0"/>
              </a:rPr>
              <a:t>. </a:t>
            </a:r>
            <a:r>
              <a:rPr lang="ru-RU" sz="1800" smtClean="0">
                <a:latin typeface="Bookman Old Style" pitchFamily="18" charset="0"/>
              </a:rPr>
              <a:t>Иногда нападает на животных, значительно превосходящих его по весу и размерам, особенно больных или детёнышей — благородных оленей, косуль,  овец.</a:t>
            </a:r>
            <a:endParaRPr lang="en-US" sz="1800" smtClean="0">
              <a:latin typeface="Bookman Old Style" pitchFamily="18" charset="0"/>
            </a:endParaRPr>
          </a:p>
          <a:p>
            <a:pPr eaLnBrk="1" hangingPunct="1">
              <a:lnSpc>
                <a:spcPct val="80000"/>
              </a:lnSpc>
              <a:buFont typeface="Wingdings 2" pitchFamily="18" charset="2"/>
              <a:buNone/>
            </a:pPr>
            <a:endParaRPr lang="ru-RU" sz="2000" smtClean="0"/>
          </a:p>
        </p:txBody>
      </p:sp>
      <p:pic>
        <p:nvPicPr>
          <p:cNvPr id="194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4064000"/>
            <a:ext cx="1524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38" y="4071938"/>
            <a:ext cx="2557462" cy="194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4114800"/>
            <a:ext cx="294798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6285849"/>
      </p:ext>
    </p:extLst>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150938" y="457200"/>
            <a:ext cx="7793037" cy="762000"/>
          </a:xfrm>
        </p:spPr>
        <p:txBody>
          <a:bodyPr/>
          <a:lstStyle/>
          <a:p>
            <a:pPr eaLnBrk="1" hangingPunct="1"/>
            <a:r>
              <a:rPr lang="en-US" smtClean="0"/>
              <a:t>              </a:t>
            </a:r>
            <a:endParaRPr lang="ru-RU" smtClean="0"/>
          </a:p>
        </p:txBody>
      </p:sp>
      <p:sp>
        <p:nvSpPr>
          <p:cNvPr id="20483" name="Rectangle 3"/>
          <p:cNvSpPr>
            <a:spLocks noGrp="1" noChangeArrowheads="1"/>
          </p:cNvSpPr>
          <p:nvPr>
            <p:ph sz="quarter" idx="1"/>
          </p:nvPr>
        </p:nvSpPr>
        <p:spPr>
          <a:xfrm>
            <a:off x="304800" y="381000"/>
            <a:ext cx="8650288" cy="6477000"/>
          </a:xfrm>
        </p:spPr>
        <p:txBody>
          <a:bodyPr/>
          <a:lstStyle/>
          <a:p>
            <a:pPr algn="just" eaLnBrk="1" hangingPunct="1">
              <a:lnSpc>
                <a:spcPct val="80000"/>
              </a:lnSpc>
              <a:buFont typeface="Wingdings" pitchFamily="2" charset="2"/>
              <a:buNone/>
            </a:pPr>
            <a:r>
              <a:rPr lang="ru-RU" sz="1800" smtClean="0">
                <a:latin typeface="Bookman Old Style" pitchFamily="18" charset="0"/>
              </a:rPr>
              <a:t>    </a:t>
            </a:r>
            <a:r>
              <a:rPr lang="en-US" sz="1800" smtClean="0">
                <a:latin typeface="Bookman Old Style" pitchFamily="18" charset="0"/>
              </a:rPr>
              <a:t>Устраивает гнездо в горах или на крупных хвойных деревьях. Н</a:t>
            </a:r>
            <a:r>
              <a:rPr lang="ru-RU" sz="1800" smtClean="0">
                <a:latin typeface="Bookman Old Style" pitchFamily="18" charset="0"/>
              </a:rPr>
              <a:t>а деревьях гнездо, как правило, устраивается в нижней или средней части кроны на высоте от 10 до 18 м, где ветви достаточно толстые и прочные, чтобы выдержать вес постройки и птиц. Гнёзда, сделанные из толстых сучьев, в этом случае имеют очень большие размеры — диаметр 1—2 м и высоту 0,5—1,9 м. В отличие от других близких видов беркуты всегда выстилают лоток прошлогодней травой, корой и кусочками мха, а по краю гнезда зелёными ветками хвойных или реже лиственных пород деревьев и кустарников. В гнезде также могут присутствовать перья и мех убитых животных, которые служат своего рода подстилкой. Гнездо содержится в чистоте — свежая выстилка не только предшествует кладке яиц, но и продолжается в течение всего периода размножения вплоть до вылета птенцов. Каждый год гнездо подправляется и достраивается, постепенно увеличиваясь в размерах. Между толстыми сучьями гнезда могут жить воробьи, на которых беркуты не обращают внимания.</a:t>
            </a:r>
            <a:endParaRPr lang="en-US" sz="1800" smtClean="0">
              <a:latin typeface="Bookman Old Style" pitchFamily="18" charset="0"/>
            </a:endParaRPr>
          </a:p>
          <a:p>
            <a:pPr algn="just" eaLnBrk="1" hangingPunct="1">
              <a:lnSpc>
                <a:spcPct val="80000"/>
              </a:lnSpc>
              <a:buFont typeface="Wingdings" pitchFamily="2" charset="2"/>
              <a:buNone/>
            </a:pPr>
            <a:r>
              <a:rPr lang="ru-RU" sz="1800" smtClean="0">
                <a:latin typeface="Bookman Old Style" pitchFamily="18" charset="0"/>
              </a:rPr>
              <a:t>    В настоящее время беркут, как и большинство других европейских пернатых хищников, находится под охраной государст</a:t>
            </a:r>
            <a:r>
              <a:rPr lang="en-US" sz="1800" smtClean="0">
                <a:latin typeface="Bookman Old Style" pitchFamily="18" charset="0"/>
              </a:rPr>
              <a:t>ва. </a:t>
            </a:r>
            <a:r>
              <a:rPr lang="ru-RU" sz="1800" smtClean="0">
                <a:latin typeface="Bookman Old Style" pitchFamily="18" charset="0"/>
              </a:rPr>
              <a:t>В частности, беркут имеет статус редкого вида в Красной книге России.</a:t>
            </a:r>
          </a:p>
        </p:txBody>
      </p:sp>
      <p:pic>
        <p:nvPicPr>
          <p:cNvPr id="2048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4953000"/>
            <a:ext cx="2209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5099754"/>
      </p:ext>
    </p:extLst>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52400"/>
            <a:ext cx="1752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2"/>
          <p:cNvSpPr>
            <a:spLocks noGrp="1" noChangeArrowheads="1"/>
          </p:cNvSpPr>
          <p:nvPr>
            <p:ph type="title"/>
          </p:nvPr>
        </p:nvSpPr>
        <p:spPr>
          <a:xfrm>
            <a:off x="914400" y="274638"/>
            <a:ext cx="5867400" cy="1143000"/>
          </a:xfrm>
        </p:spPr>
        <p:txBody>
          <a:bodyPr/>
          <a:lstStyle/>
          <a:p>
            <a:pPr algn="ctr" eaLnBrk="1" hangingPunct="1"/>
            <a:r>
              <a:rPr lang="en-US" sz="3200" b="1" smtClean="0">
                <a:latin typeface="Bookman Old Style" pitchFamily="18" charset="0"/>
              </a:rPr>
              <a:t>Стерх </a:t>
            </a:r>
            <a:endParaRPr lang="ru-RU" sz="3200" b="1" smtClean="0">
              <a:latin typeface="Bookman Old Style" pitchFamily="18" charset="0"/>
            </a:endParaRPr>
          </a:p>
        </p:txBody>
      </p:sp>
      <p:sp>
        <p:nvSpPr>
          <p:cNvPr id="21508" name="Rectangle 3"/>
          <p:cNvSpPr>
            <a:spLocks noGrp="1" noChangeArrowheads="1"/>
          </p:cNvSpPr>
          <p:nvPr>
            <p:ph sz="quarter" idx="1"/>
          </p:nvPr>
        </p:nvSpPr>
        <p:spPr>
          <a:xfrm>
            <a:off x="228600" y="1828800"/>
            <a:ext cx="8726488" cy="5029200"/>
          </a:xfrm>
        </p:spPr>
        <p:txBody>
          <a:bodyPr/>
          <a:lstStyle/>
          <a:p>
            <a:pPr algn="just" eaLnBrk="1" hangingPunct="1">
              <a:lnSpc>
                <a:spcPct val="80000"/>
              </a:lnSpc>
            </a:pPr>
            <a:r>
              <a:rPr lang="ru-RU" sz="1700" smtClean="0">
                <a:latin typeface="Bookman Old Style" pitchFamily="18" charset="0"/>
              </a:rPr>
              <a:t>Крупная птица: высота около 140 см, размах крыльев 210—230 см, вес 5-8.6 кг. Перья в передней части головы вокруг глаз и клюва отсутствуют, кожа в этом месте у взрослых птиц окрашена в ярко-красный цвет. Роговица глаз красноватая или бледно-жёлтая. Клюв длинный (самый длинный среди всех журавлей), красный, на конце пилообразно зазубренный. Оперение большей части тела белое, за исключнием чёрных маховых перьев первого порядка на крыльях. Ноги длинные, красновато-розовые. У молодых стерхов передняя часть головы бледно-жёлтая; оперение коричневато-рыжее, с бледными пятнами на шее и подбородке. Изредка встречаются белые молодые стерхи с рыжими пятнами на спине, шее и по бокам. Глаза у птенцов первые полгода голубые, затем желтеют.</a:t>
            </a:r>
            <a:endParaRPr lang="en-US" sz="1700" smtClean="0">
              <a:latin typeface="Bookman Old Style" pitchFamily="18" charset="0"/>
            </a:endParaRPr>
          </a:p>
          <a:p>
            <a:pPr algn="just" eaLnBrk="1" hangingPunct="1">
              <a:lnSpc>
                <a:spcPct val="80000"/>
              </a:lnSpc>
            </a:pPr>
            <a:r>
              <a:rPr lang="en-US" sz="1700" smtClean="0">
                <a:latin typeface="Bookman Old Style" pitchFamily="18" charset="0"/>
              </a:rPr>
              <a:t>С</a:t>
            </a:r>
            <a:r>
              <a:rPr lang="ru-RU" sz="1700" smtClean="0">
                <a:latin typeface="Bookman Old Style" pitchFamily="18" charset="0"/>
              </a:rPr>
              <a:t>терх гнездится в безлюдных труднодоступных районах тундры, на сильно увлажнённых равнинных территориях; в Приобье посреди топких болот, окружённых угнетённым лесом.</a:t>
            </a:r>
            <a:endParaRPr lang="en-US" sz="1700" smtClean="0">
              <a:latin typeface="Bookman Old Style" pitchFamily="18" charset="0"/>
            </a:endParaRPr>
          </a:p>
          <a:p>
            <a:pPr algn="just" eaLnBrk="1" hangingPunct="1">
              <a:lnSpc>
                <a:spcPct val="80000"/>
              </a:lnSpc>
            </a:pPr>
            <a:r>
              <a:rPr lang="ru-RU" sz="1700" smtClean="0">
                <a:latin typeface="Bookman Old Style" pitchFamily="18" charset="0"/>
              </a:rPr>
              <a:t>Стерхи всеядны и питаются как растительной, так и животной пищей. Весной и летом рацион включает в себя мелких грызунов, яйца и птенцов птиц, рыбу, насекомых и других беспозвоночных животных, клюкву, подводные части осоки и пушицы. Во время зимней миграции птицы употребляют в основном растительную пищу: богатые питательными веществами корневища и клубни водных растений. В отличие от других журавлей, стерхи никогда не ищут пропитание на сельскохозяйственных посевах.</a:t>
            </a:r>
          </a:p>
        </p:txBody>
      </p:sp>
    </p:spTree>
    <p:extLst>
      <p:ext uri="{BB962C8B-B14F-4D97-AF65-F5344CB8AC3E}">
        <p14:creationId xmlns:p14="http://schemas.microsoft.com/office/powerpoint/2010/main" val="1319145763"/>
      </p:ext>
    </p:extLst>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ctr" eaLnBrk="1" hangingPunct="1"/>
            <a:r>
              <a:rPr lang="en-US" smtClean="0"/>
              <a:t> </a:t>
            </a:r>
            <a:endParaRPr lang="ru-RU" smtClean="0"/>
          </a:p>
        </p:txBody>
      </p:sp>
      <p:sp>
        <p:nvSpPr>
          <p:cNvPr id="22531" name="Rectangle 3"/>
          <p:cNvSpPr>
            <a:spLocks noGrp="1" noChangeArrowheads="1"/>
          </p:cNvSpPr>
          <p:nvPr>
            <p:ph sz="quarter" idx="1"/>
          </p:nvPr>
        </p:nvSpPr>
        <p:spPr>
          <a:xfrm>
            <a:off x="685800" y="1828800"/>
            <a:ext cx="8269288" cy="4303713"/>
          </a:xfrm>
        </p:spPr>
        <p:txBody>
          <a:bodyPr/>
          <a:lstStyle/>
          <a:p>
            <a:pPr eaLnBrk="1" hangingPunct="1">
              <a:lnSpc>
                <a:spcPct val="80000"/>
              </a:lnSpc>
            </a:pPr>
            <a:r>
              <a:rPr lang="ru-RU" sz="1600" smtClean="0"/>
              <a:t>Гнездо устраивается в болотистой либо сильно увлажнённой местности тундры или тайги, при этом предпочтение отдаётся труднодоступной, хорошо просматриваемой большой территории с изобилием пресной воды. Строится гнездо прямо в воде с глубиной 30-40 см и возвышается над ней на высоте 12-15 см. В качестве строительного материала для гнезда используется осока или другая трава, которая складывается кучей, хорошо утрамбовывается, а сверху делается небольшое углубление. Строят гнездо вместе самец и самка.</a:t>
            </a:r>
          </a:p>
          <a:p>
            <a:pPr eaLnBrk="1" hangingPunct="1">
              <a:lnSpc>
                <a:spcPct val="80000"/>
              </a:lnSpc>
            </a:pPr>
            <a:endParaRPr lang="ru-RU" sz="1600" smtClean="0"/>
          </a:p>
          <a:p>
            <a:pPr eaLnBrk="1" hangingPunct="1">
              <a:lnSpc>
                <a:spcPct val="80000"/>
              </a:lnSpc>
            </a:pPr>
            <a:r>
              <a:rPr lang="ru-RU" sz="1600" smtClean="0"/>
              <a:t>Самка обычно откладывает 2 серых с тёмными пятнышками яйца массой около 215 г с промежутком в 2 дня, хотя в неблагоприятный год кладка может состоять только из одного яйца. Кладка происходит в конце мая — середине июня, инкубационный период длится около 29 дней. Насиживают оба родителя, однако самка проводит в гнезде большую часть времени. Основная работа по охране гнезда ложится на самца.</a:t>
            </a:r>
          </a:p>
          <a:p>
            <a:pPr eaLnBrk="1" hangingPunct="1">
              <a:lnSpc>
                <a:spcPct val="80000"/>
              </a:lnSpc>
            </a:pPr>
            <a:endParaRPr lang="ru-RU" sz="1600" smtClean="0"/>
          </a:p>
          <a:p>
            <a:pPr eaLnBrk="1" hangingPunct="1">
              <a:lnSpc>
                <a:spcPct val="80000"/>
              </a:lnSpc>
            </a:pPr>
            <a:r>
              <a:rPr lang="ru-RU" sz="1600" smtClean="0"/>
              <a:t>Выживает, как правило, только один птенец, так как между двумя птенцами возникает конкуренция за выживание, которая обычно заканчивается гибелью одного из них. Полное оперение птенцов наступает через примерно 70-75 дней.</a:t>
            </a:r>
          </a:p>
        </p:txBody>
      </p:sp>
      <p:pic>
        <p:nvPicPr>
          <p:cNvPr id="22532" name="Picture 5" descr="a83_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0"/>
            <a:ext cx="2057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0"/>
            <a:ext cx="2209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7062234"/>
      </p:ext>
    </p:extLst>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a83_01"/>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1828800" y="3886200"/>
            <a:ext cx="2438400" cy="1828800"/>
          </a:xfrm>
          <a:noFill/>
        </p:spPr>
      </p:pic>
      <p:sp>
        <p:nvSpPr>
          <p:cNvPr id="23555" name="Rectangle 3"/>
          <p:cNvSpPr>
            <a:spLocks noGrp="1" noChangeArrowheads="1"/>
          </p:cNvSpPr>
          <p:nvPr>
            <p:ph sz="quarter" idx="1"/>
          </p:nvPr>
        </p:nvSpPr>
        <p:spPr>
          <a:xfrm>
            <a:off x="304800" y="457200"/>
            <a:ext cx="8382000" cy="5562600"/>
          </a:xfrm>
        </p:spPr>
        <p:txBody>
          <a:bodyPr/>
          <a:lstStyle/>
          <a:p>
            <a:pPr algn="just" eaLnBrk="1" hangingPunct="1">
              <a:lnSpc>
                <a:spcPct val="80000"/>
              </a:lnSpc>
            </a:pPr>
            <a:r>
              <a:rPr lang="ru-RU" sz="2000" smtClean="0">
                <a:latin typeface="Bookman Old Style" pitchFamily="18" charset="0"/>
              </a:rPr>
              <a:t>Их популяция постепенно сокращается, что ставит их на грань опасности полного исчезновения. Птицы крайне требовательны к определённой среде обитания и считаются самым наиболее приспособленным к жизни в воде видом. Хотя во время зимней миграции их среда обитания может быть более разнообразна, питаются и устраиваются на ночлег птицы исключительно на мелководье.</a:t>
            </a:r>
            <a:endParaRPr lang="en-US" sz="2000" smtClean="0">
              <a:latin typeface="Bookman Old Style" pitchFamily="18" charset="0"/>
            </a:endParaRPr>
          </a:p>
          <a:p>
            <a:pPr algn="just" eaLnBrk="1" hangingPunct="1">
              <a:lnSpc>
                <a:spcPct val="80000"/>
              </a:lnSpc>
            </a:pPr>
            <a:r>
              <a:rPr lang="ru-RU" sz="2000" smtClean="0">
                <a:latin typeface="Bookman Old Style" pitchFamily="18" charset="0"/>
              </a:rPr>
              <a:t>В местах гнездовий факторами снижения популяции служат нефтедобыча и осушение болот. Западной популяции в России, а также в Пакистане, Афганистане и других странах угрожает охота на этих птиц.</a:t>
            </a:r>
          </a:p>
        </p:txBody>
      </p:sp>
      <p:pic>
        <p:nvPicPr>
          <p:cNvPr id="2355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360738"/>
            <a:ext cx="1905000" cy="281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9176897"/>
      </p:ext>
    </p:extLst>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eaLnBrk="1" hangingPunct="1"/>
            <a:r>
              <a:rPr lang="en-US" sz="3200" b="1" smtClean="0">
                <a:latin typeface="Bookman Old Style" pitchFamily="18" charset="0"/>
              </a:rPr>
              <a:t>Филин </a:t>
            </a:r>
            <a:endParaRPr lang="ru-RU" sz="3200" b="1" smtClean="0">
              <a:latin typeface="Bookman Old Style" pitchFamily="18" charset="0"/>
            </a:endParaRPr>
          </a:p>
        </p:txBody>
      </p:sp>
      <p:sp>
        <p:nvSpPr>
          <p:cNvPr id="24579" name="Rectangle 3"/>
          <p:cNvSpPr>
            <a:spLocks noGrp="1" noChangeArrowheads="1"/>
          </p:cNvSpPr>
          <p:nvPr>
            <p:ph sz="quarter" idx="1"/>
          </p:nvPr>
        </p:nvSpPr>
        <p:spPr>
          <a:xfrm>
            <a:off x="152400" y="1981200"/>
            <a:ext cx="8802688" cy="4876800"/>
          </a:xfrm>
        </p:spPr>
        <p:txBody>
          <a:bodyPr/>
          <a:lstStyle/>
          <a:p>
            <a:pPr algn="just" eaLnBrk="1" hangingPunct="1">
              <a:lnSpc>
                <a:spcPct val="80000"/>
              </a:lnSpc>
            </a:pPr>
            <a:r>
              <a:rPr lang="ru-RU" sz="1800" smtClean="0">
                <a:latin typeface="Bookman Old Style" pitchFamily="18" charset="0"/>
              </a:rPr>
              <a:t>Одна из крупных сов, уступающая в размерах лишь рыбному филину. Окраска взрослых птиц насыщенная, ржавчато-желтая. Темные пестрины почти черные. На голове, спине, плечах они преобладают. Размеры средние: длина крыла самцов 430—470 мм (в среднем 453), самок 475—520 (в среднем 485). Размах крыльев филина более 1,5 м, масса 3—4 кг, а яйца его весит почти столько же, сколько взрослые уссурийская совка или сплюшка. </a:t>
            </a:r>
            <a:endParaRPr lang="en-US" sz="1800" smtClean="0">
              <a:latin typeface="Bookman Old Style" pitchFamily="18" charset="0"/>
            </a:endParaRPr>
          </a:p>
          <a:p>
            <a:pPr algn="just" eaLnBrk="1" hangingPunct="1">
              <a:lnSpc>
                <a:spcPct val="80000"/>
              </a:lnSpc>
            </a:pPr>
            <a:r>
              <a:rPr lang="ru-RU" sz="1800" smtClean="0">
                <a:latin typeface="Bookman Old Style" pitchFamily="18" charset="0"/>
              </a:rPr>
              <a:t>Когти филина имеют два режущих края, поскольку филину в момент овладения жертвой необходимо нанести ей как можно более существенные ранения. </a:t>
            </a:r>
            <a:endParaRPr lang="en-US" sz="1800" smtClean="0">
              <a:latin typeface="Bookman Old Style" pitchFamily="18" charset="0"/>
            </a:endParaRPr>
          </a:p>
          <a:p>
            <a:pPr algn="just" eaLnBrk="1" hangingPunct="1">
              <a:lnSpc>
                <a:spcPct val="80000"/>
              </a:lnSpc>
            </a:pPr>
            <a:r>
              <a:rPr lang="ru-RU" sz="1800" smtClean="0">
                <a:latin typeface="Bookman Old Style" pitchFamily="18" charset="0"/>
              </a:rPr>
              <a:t>Для филина характерны размеренные, глубокие взмахи крыльев. Птица как бы неторопливо летает невысоко над землей, совершая так называемый поисковый дрейф, при котором машущий полет чередуется с непродолжительным планированием. Филины, обитающие в горах и ущельях, по свидетельству К. А. Юдина (1953), нередко используют восходящие потоки воздуха и подолгу парят, описывая круги в высоте. Однако такие действия вряд ли являются для этой птицы характерными.</a:t>
            </a:r>
          </a:p>
          <a:p>
            <a:pPr algn="just" eaLnBrk="1" hangingPunct="1">
              <a:lnSpc>
                <a:spcPct val="80000"/>
              </a:lnSpc>
            </a:pPr>
            <a:r>
              <a:rPr lang="ru-RU" sz="1800" smtClean="0">
                <a:latin typeface="Bookman Old Style" pitchFamily="18" charset="0"/>
              </a:rPr>
              <a:t>Если филин присаживается для отдыха на дерево или землю, то тело держит вертикально.</a:t>
            </a:r>
          </a:p>
        </p:txBody>
      </p:sp>
      <p:pic>
        <p:nvPicPr>
          <p:cNvPr id="24580" name="Picture 4" descr="filin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0"/>
            <a:ext cx="1600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0769072"/>
      </p:ext>
    </p:extLst>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ru-RU" sz="3200" smtClean="0">
                <a:solidFill>
                  <a:schemeClr val="accent1"/>
                </a:solidFill>
                <a:latin typeface="Bookman Old Style" pitchFamily="18" charset="0"/>
              </a:rPr>
              <a:t>Актуальность </a:t>
            </a:r>
          </a:p>
        </p:txBody>
      </p:sp>
      <p:sp>
        <p:nvSpPr>
          <p:cNvPr id="7171" name="Rectangle 3"/>
          <p:cNvSpPr>
            <a:spLocks noGrp="1" noChangeArrowheads="1"/>
          </p:cNvSpPr>
          <p:nvPr>
            <p:ph sz="quarter" idx="1"/>
          </p:nvPr>
        </p:nvSpPr>
        <p:spPr>
          <a:xfrm>
            <a:off x="304800" y="2438400"/>
            <a:ext cx="8382000" cy="3581400"/>
          </a:xfrm>
        </p:spPr>
        <p:txBody>
          <a:bodyPr/>
          <a:lstStyle/>
          <a:p>
            <a:pPr algn="just" eaLnBrk="1" hangingPunct="1">
              <a:lnSpc>
                <a:spcPct val="90000"/>
              </a:lnSpc>
            </a:pPr>
            <a:r>
              <a:rPr lang="ru-RU" sz="2400" smtClean="0">
                <a:latin typeface="Bookman Old Style" pitchFamily="18" charset="0"/>
              </a:rPr>
              <a:t>В течение процесса обучения на уроках «Окружающий мир» и «Биология» мы узнаем много интересного о птицах: как они готовятся к зиме, как приспособились к суровой сибирской зиме. Ещё мы узнали, что некоторые птицы занесены в красную книгу Югры. И сейчас мы решили узнать, что такое Красная книга, почему некоторые птицы занесены в эту книгу.</a:t>
            </a:r>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228600"/>
            <a:ext cx="2438400" cy="184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24976"/>
      </p:ext>
    </p:extLst>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филин"/>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4876800"/>
            <a:ext cx="1703388"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3"/>
          <p:cNvSpPr>
            <a:spLocks noGrp="1" noChangeArrowheads="1"/>
          </p:cNvSpPr>
          <p:nvPr>
            <p:ph sz="quarter" idx="1"/>
          </p:nvPr>
        </p:nvSpPr>
        <p:spPr>
          <a:xfrm>
            <a:off x="228600" y="2057400"/>
            <a:ext cx="8763000" cy="3962400"/>
          </a:xfrm>
        </p:spPr>
        <p:txBody>
          <a:bodyPr/>
          <a:lstStyle/>
          <a:p>
            <a:pPr algn="just" eaLnBrk="1" hangingPunct="1">
              <a:lnSpc>
                <a:spcPct val="80000"/>
              </a:lnSpc>
            </a:pPr>
            <a:r>
              <a:rPr lang="ru-RU" sz="1800" smtClean="0">
                <a:latin typeface="Bookman Old Style" pitchFamily="18" charset="0"/>
              </a:rPr>
              <a:t>По силе голоса и производимому впечатлению филина также трудно спутать с какой-либо другой ночной птицей. Мощь его криков такова, что на них откликаются даже волки</a:t>
            </a:r>
            <a:r>
              <a:rPr lang="en-US" sz="1800" smtClean="0">
                <a:latin typeface="Bookman Old Style" pitchFamily="18" charset="0"/>
              </a:rPr>
              <a:t>.</a:t>
            </a:r>
          </a:p>
          <a:p>
            <a:pPr algn="just" eaLnBrk="1" hangingPunct="1">
              <a:lnSpc>
                <a:spcPct val="80000"/>
              </a:lnSpc>
            </a:pPr>
            <a:r>
              <a:rPr lang="ru-RU" sz="1800" smtClean="0">
                <a:latin typeface="Bookman Old Style" pitchFamily="18" charset="0"/>
              </a:rPr>
              <a:t>Там, где живут филины, нередко слышатся их призывные крики. Чаще всего подает голос самец. Европейские орнитологи (Маrа, 1953; K</a:t>
            </a:r>
            <a:r>
              <a:rPr lang="fr-BE" sz="1800" smtClean="0">
                <a:latin typeface="Sylfaen" pitchFamily="18" charset="0"/>
              </a:rPr>
              <a:t>ö</a:t>
            </a:r>
            <a:r>
              <a:rPr lang="ru-RU" sz="1800" smtClean="0">
                <a:latin typeface="Bookman Old Style" pitchFamily="18" charset="0"/>
              </a:rPr>
              <a:t>nig, H</a:t>
            </a:r>
            <a:r>
              <a:rPr lang="fr-BE" sz="1800" smtClean="0">
                <a:latin typeface="Sylfaen" pitchFamily="18" charset="0"/>
              </a:rPr>
              <a:t>ä</a:t>
            </a:r>
            <a:r>
              <a:rPr lang="ru-RU" sz="1800" smtClean="0">
                <a:latin typeface="Bookman Old Style" pitchFamily="18" charset="0"/>
              </a:rPr>
              <a:t>nsel, 1968; Blondel, Badan, 1976; Mikkola, 1983) отмечают у филина более 10—12 различных голосовых реакций. Из них понятен смысл пока лишь некоторых. Так, вылетая на охоту, филин часто оглашает окрестности мощным гудением. Это несколько растянутый обычный крик филина. Можно предположить, что в данном случае один из членов пары информирует другого о направлении полета за кормом. Но практически этот же сигнал предупреждает птенцов об опасности и, услышав его, филинята на какое-то время замирают. </a:t>
            </a:r>
          </a:p>
        </p:txBody>
      </p:sp>
      <p:pic>
        <p:nvPicPr>
          <p:cNvPr id="25604" name="Picture 5" descr="фил"/>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28600"/>
            <a:ext cx="2209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694648"/>
      </p:ext>
    </p:extLst>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sz="quarter" idx="1"/>
          </p:nvPr>
        </p:nvSpPr>
        <p:spPr>
          <a:xfrm>
            <a:off x="304800" y="381000"/>
            <a:ext cx="8650288" cy="4495800"/>
          </a:xfrm>
        </p:spPr>
        <p:txBody>
          <a:bodyPr>
            <a:normAutofit lnSpcReduction="10000"/>
          </a:bodyPr>
          <a:lstStyle/>
          <a:p>
            <a:pPr marL="274320" indent="-274320" algn="just" eaLnBrk="1" fontAlgn="auto" hangingPunct="1">
              <a:lnSpc>
                <a:spcPct val="80000"/>
              </a:lnSpc>
              <a:spcBef>
                <a:spcPts val="580"/>
              </a:spcBef>
              <a:spcAft>
                <a:spcPts val="0"/>
              </a:spcAft>
              <a:buFont typeface="Wingdings 2"/>
              <a:buChar char=""/>
              <a:defRPr/>
            </a:pPr>
            <a:r>
              <a:rPr lang="en-US" sz="2000" dirty="0" err="1" smtClean="0">
                <a:latin typeface="Bookman Old Style" pitchFamily="18" charset="0"/>
              </a:rPr>
              <a:t>Филин</a:t>
            </a:r>
            <a:r>
              <a:rPr lang="en-US" sz="2000" dirty="0" smtClean="0">
                <a:latin typeface="Bookman Old Style" pitchFamily="18" charset="0"/>
              </a:rPr>
              <a:t> </a:t>
            </a:r>
            <a:r>
              <a:rPr lang="ru-RU" sz="2000" dirty="0" smtClean="0">
                <a:latin typeface="Bookman Old Style" pitchFamily="18" charset="0"/>
              </a:rPr>
              <a:t>стремится поселиться прежде всего там, где в гнездовой период изобилует корм. В лесной полосе это могут быть побережья зарастающих водоемов с колониями </a:t>
            </a:r>
            <a:r>
              <a:rPr lang="ru-RU" sz="2000" dirty="0" err="1" smtClean="0">
                <a:latin typeface="Bookman Old Style" pitchFamily="18" charset="0"/>
              </a:rPr>
              <a:t>чайковых</a:t>
            </a:r>
            <a:r>
              <a:rPr lang="ru-RU" sz="2000" dirty="0" smtClean="0">
                <a:latin typeface="Bookman Old Style" pitchFamily="18" charset="0"/>
              </a:rPr>
              <a:t>, привлекающие на гнездовье уток и куликов. Хорошим тому примером может служить повышение концентрации гнездящихся филинов в окрестностях больших озер, богатых водоплавающими </a:t>
            </a:r>
            <a:endParaRPr lang="en-US" sz="2000" dirty="0" smtClean="0">
              <a:latin typeface="Bookman Old Style" pitchFamily="18" charset="0"/>
            </a:endParaRPr>
          </a:p>
          <a:p>
            <a:pPr marL="274320" indent="-274320" algn="just" eaLnBrk="1" fontAlgn="auto" hangingPunct="1">
              <a:lnSpc>
                <a:spcPct val="80000"/>
              </a:lnSpc>
              <a:spcBef>
                <a:spcPts val="580"/>
              </a:spcBef>
              <a:spcAft>
                <a:spcPts val="0"/>
              </a:spcAft>
              <a:buFont typeface="Wingdings 2"/>
              <a:buChar char=""/>
              <a:defRPr/>
            </a:pPr>
            <a:r>
              <a:rPr lang="ru-RU" sz="2000" dirty="0" smtClean="0">
                <a:latin typeface="Bookman Old Style" pitchFamily="18" charset="0"/>
              </a:rPr>
              <a:t>Филины не строят настоящего гнезда, разве что вырывают небольшую ямку. В гнезде роль выстилки могут выполнять растоптанные погадки. Перед откладкой яиц если имеется снеговой покров, то самка частично его разгребает, частично “просушивает”, проводя в намеченном месте по многу часов и дней здесь еще за неделю до начала кладки. Полная кладка содержит чаще всего 3—4 яйца, нередко 2, иногда 5 и редко б яиц. Насиживание одного яйца длится 32—35 дней</a:t>
            </a:r>
            <a:r>
              <a:rPr lang="en-US" sz="2000" dirty="0" smtClean="0">
                <a:latin typeface="Bookman Old Style" pitchFamily="18" charset="0"/>
              </a:rPr>
              <a:t>.</a:t>
            </a:r>
          </a:p>
          <a:p>
            <a:pPr marL="274320" indent="-274320" algn="just" eaLnBrk="1" fontAlgn="auto" hangingPunct="1">
              <a:lnSpc>
                <a:spcPct val="80000"/>
              </a:lnSpc>
              <a:spcBef>
                <a:spcPts val="580"/>
              </a:spcBef>
              <a:spcAft>
                <a:spcPts val="0"/>
              </a:spcAft>
              <a:buFont typeface="Wingdings 2"/>
              <a:buChar char=""/>
              <a:defRPr/>
            </a:pPr>
            <a:r>
              <a:rPr lang="en-US" sz="2000" dirty="0" err="1" smtClean="0">
                <a:latin typeface="Bookman Old Style" pitchFamily="18" charset="0"/>
              </a:rPr>
              <a:t>Питается</a:t>
            </a:r>
            <a:r>
              <a:rPr lang="en-US" sz="2000" dirty="0" smtClean="0">
                <a:latin typeface="Bookman Old Style" pitchFamily="18" charset="0"/>
              </a:rPr>
              <a:t> </a:t>
            </a:r>
            <a:r>
              <a:rPr lang="en-US" sz="2000" dirty="0" err="1" smtClean="0">
                <a:latin typeface="Bookman Old Style" pitchFamily="18" charset="0"/>
              </a:rPr>
              <a:t>филин</a:t>
            </a:r>
            <a:r>
              <a:rPr lang="en-US" sz="2000" dirty="0" smtClean="0">
                <a:latin typeface="Bookman Old Style" pitchFamily="18" charset="0"/>
              </a:rPr>
              <a:t> </a:t>
            </a:r>
            <a:r>
              <a:rPr lang="en-US" sz="2000" dirty="0" err="1" smtClean="0">
                <a:latin typeface="Bookman Old Style" pitchFamily="18" charset="0"/>
              </a:rPr>
              <a:t>мелкими</a:t>
            </a:r>
            <a:r>
              <a:rPr lang="en-US" sz="2000" dirty="0" smtClean="0">
                <a:latin typeface="Bookman Old Style" pitchFamily="18" charset="0"/>
              </a:rPr>
              <a:t> </a:t>
            </a:r>
            <a:r>
              <a:rPr lang="en-US" sz="2000" dirty="0" err="1" smtClean="0">
                <a:latin typeface="Bookman Old Style" pitchFamily="18" charset="0"/>
              </a:rPr>
              <a:t>животными</a:t>
            </a:r>
            <a:r>
              <a:rPr lang="en-US" sz="2000" dirty="0" smtClean="0">
                <a:latin typeface="Bookman Old Style" pitchFamily="18" charset="0"/>
              </a:rPr>
              <a:t>, </a:t>
            </a:r>
            <a:r>
              <a:rPr lang="en-US" sz="2000" dirty="0" err="1" smtClean="0">
                <a:latin typeface="Bookman Old Style" pitchFamily="18" charset="0"/>
              </a:rPr>
              <a:t>птицами</a:t>
            </a:r>
            <a:r>
              <a:rPr lang="en-US" sz="2000" dirty="0" smtClean="0">
                <a:latin typeface="Bookman Old Style" pitchFamily="18" charset="0"/>
              </a:rPr>
              <a:t>, </a:t>
            </a:r>
            <a:r>
              <a:rPr lang="en-US" sz="2000" dirty="0" err="1" smtClean="0">
                <a:latin typeface="Bookman Old Style" pitchFamily="18" charset="0"/>
              </a:rPr>
              <a:t>рыбой</a:t>
            </a:r>
            <a:r>
              <a:rPr lang="en-US" sz="2000" dirty="0" smtClean="0">
                <a:latin typeface="Bookman Old Style" pitchFamily="18" charset="0"/>
              </a:rPr>
              <a:t>.</a:t>
            </a:r>
          </a:p>
          <a:p>
            <a:pPr marL="274320" indent="-274320" algn="just" eaLnBrk="1" fontAlgn="auto" hangingPunct="1">
              <a:lnSpc>
                <a:spcPct val="80000"/>
              </a:lnSpc>
              <a:spcBef>
                <a:spcPts val="580"/>
              </a:spcBef>
              <a:spcAft>
                <a:spcPts val="0"/>
              </a:spcAft>
              <a:buFont typeface="Wingdings 2"/>
              <a:buChar char=""/>
              <a:defRPr/>
            </a:pPr>
            <a:r>
              <a:rPr lang="en-US" sz="2000" dirty="0" err="1" smtClean="0">
                <a:latin typeface="Bookman Old Style" pitchFamily="18" charset="0"/>
              </a:rPr>
              <a:t>Гибнут</a:t>
            </a:r>
            <a:r>
              <a:rPr lang="en-US" sz="2000" dirty="0" smtClean="0">
                <a:latin typeface="Bookman Old Style" pitchFamily="18" charset="0"/>
              </a:rPr>
              <a:t> </a:t>
            </a:r>
            <a:r>
              <a:rPr lang="ru-RU" sz="2000" dirty="0" smtClean="0">
                <a:latin typeface="Bookman Old Style" pitchFamily="18" charset="0"/>
              </a:rPr>
              <a:t>крупны</a:t>
            </a:r>
            <a:r>
              <a:rPr lang="en-US" sz="2000" dirty="0" smtClean="0">
                <a:latin typeface="Bookman Old Style" pitchFamily="18" charset="0"/>
              </a:rPr>
              <a:t>е</a:t>
            </a:r>
            <a:r>
              <a:rPr lang="ru-RU" sz="2000" dirty="0" smtClean="0">
                <a:latin typeface="Bookman Old Style" pitchFamily="18" charset="0"/>
              </a:rPr>
              <a:t> птиц</a:t>
            </a:r>
            <a:r>
              <a:rPr lang="en-US" sz="2000" dirty="0" smtClean="0">
                <a:latin typeface="Bookman Old Style" pitchFamily="18" charset="0"/>
              </a:rPr>
              <a:t>ы</a:t>
            </a:r>
            <a:r>
              <a:rPr lang="ru-RU" sz="2000" dirty="0" smtClean="0">
                <a:latin typeface="Bookman Old Style" pitchFamily="18" charset="0"/>
              </a:rPr>
              <a:t> от проводов высокого напряжения</a:t>
            </a:r>
            <a:r>
              <a:rPr lang="en-US" sz="2000" dirty="0" smtClean="0">
                <a:latin typeface="Bookman Old Style" pitchFamily="18" charset="0"/>
              </a:rPr>
              <a:t>. </a:t>
            </a:r>
            <a:r>
              <a:rPr lang="ru-RU" sz="2000" dirty="0" smtClean="0">
                <a:latin typeface="Bookman Old Style" pitchFamily="18" charset="0"/>
              </a:rPr>
              <a:t>Отстреливается эта птица и браконьерами.  </a:t>
            </a:r>
          </a:p>
        </p:txBody>
      </p:sp>
      <p:pic>
        <p:nvPicPr>
          <p:cNvPr id="26627" name="Picture 4" descr="филин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4267200"/>
            <a:ext cx="2209800" cy="240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1330318"/>
      </p:ext>
    </p:extLst>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ru-RU" sz="3200" smtClean="0">
                <a:solidFill>
                  <a:srgbClr val="FF0000"/>
                </a:solidFill>
                <a:latin typeface="Bookman Old Style" pitchFamily="18" charset="0"/>
              </a:rPr>
              <a:t>Краснозобая казарка </a:t>
            </a:r>
          </a:p>
        </p:txBody>
      </p:sp>
      <p:sp>
        <p:nvSpPr>
          <p:cNvPr id="27651" name="Rectangle 3"/>
          <p:cNvSpPr>
            <a:spLocks noGrp="1" noChangeArrowheads="1"/>
          </p:cNvSpPr>
          <p:nvPr>
            <p:ph sz="quarter" idx="1"/>
          </p:nvPr>
        </p:nvSpPr>
        <p:spPr>
          <a:xfrm>
            <a:off x="381000" y="2133600"/>
            <a:ext cx="8534400" cy="4495800"/>
          </a:xfrm>
        </p:spPr>
        <p:txBody>
          <a:bodyPr/>
          <a:lstStyle/>
          <a:p>
            <a:pPr algn="just" eaLnBrk="1" hangingPunct="1">
              <a:lnSpc>
                <a:spcPct val="80000"/>
              </a:lnSpc>
            </a:pPr>
            <a:r>
              <a:rPr lang="ru-RU" sz="1800" smtClean="0">
                <a:latin typeface="Bookman Old Style" pitchFamily="18" charset="0"/>
              </a:rPr>
              <a:t>В пределах края краснозобая казарка населяет подзону мохово-лишайниковых тундр. </a:t>
            </a:r>
          </a:p>
          <a:p>
            <a:pPr algn="just" eaLnBrk="1" hangingPunct="1">
              <a:lnSpc>
                <a:spcPct val="80000"/>
              </a:lnSpc>
            </a:pPr>
            <a:r>
              <a:rPr lang="ru-RU" sz="1800" smtClean="0">
                <a:latin typeface="Bookman Old Style" pitchFamily="18" charset="0"/>
              </a:rPr>
              <a:t>Гнездовые биотопы - наиболее сухие и возвышенные участки тундры с хорошо развитой речной сетью или озерами и островами </a:t>
            </a:r>
          </a:p>
          <a:p>
            <a:pPr algn="just" eaLnBrk="1" hangingPunct="1">
              <a:lnSpc>
                <a:spcPct val="80000"/>
              </a:lnSpc>
            </a:pPr>
            <a:r>
              <a:rPr lang="ru-RU" sz="1800" smtClean="0">
                <a:latin typeface="Bookman Old Style" pitchFamily="18" charset="0"/>
              </a:rPr>
              <a:t>На гнездовьях краснозобые казарки появляются в конце первой – во второй декаде июня и почти сразу приступают к гнездованию. Селятся небольшими колониями по 4-8 пар (иногда до 24). Важная отличительная особенность размещения поселений - приуроченность их к гнездовьям хищных птиц (сапсана, полярной совы, зимняка, чаек). Такое сожительство способствует сохранности колонии от разорения их песцами, которых соколы и чайки всегда отгоняют от своих гнезд . Кладка состоит из 2-8 (в среднем 5,5) беловатых с зеленым оттенком яиц. Насиживает самка, срок инкубации – 25 дней. Вылупление птенцов начинается с середины июля. Средний размер выводка – 4,6 птенца.</a:t>
            </a:r>
          </a:p>
        </p:txBody>
      </p:sp>
      <p:pic>
        <p:nvPicPr>
          <p:cNvPr id="276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52400"/>
            <a:ext cx="25146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0228221"/>
      </p:ext>
    </p:extLst>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sz="quarter" idx="1"/>
          </p:nvPr>
        </p:nvSpPr>
        <p:spPr>
          <a:xfrm>
            <a:off x="304800" y="381000"/>
            <a:ext cx="8534400" cy="5410200"/>
          </a:xfrm>
        </p:spPr>
        <p:txBody>
          <a:bodyPr/>
          <a:lstStyle/>
          <a:p>
            <a:pPr algn="just" eaLnBrk="1" hangingPunct="1">
              <a:lnSpc>
                <a:spcPct val="80000"/>
              </a:lnSpc>
            </a:pPr>
            <a:r>
              <a:rPr lang="ru-RU" sz="1800" smtClean="0">
                <a:latin typeface="Bookman Old Style" pitchFamily="18" charset="0"/>
              </a:rPr>
              <a:t>На состояние популяций вида оказывает воздействие целый ряд факторов как естественного, природного, так и антропогенного характера. Из первой группы наиболее существенна негативная роль хищничества песцов в годы депрессии леммингов. Весьма значительный урон популяции наносится в годы с поздним холодным или жарким, но засушливым летом, когда доля размножающейся части птиц не превышает 4%. Косвенно на падении численности отразилось также уменьшение числа гнездящихся соколов-сапсанов и полярных сов</a:t>
            </a:r>
            <a:r>
              <a:rPr lang="en-US" sz="1800" smtClean="0">
                <a:latin typeface="Bookman Old Style" pitchFamily="18" charset="0"/>
              </a:rPr>
              <a:t>.</a:t>
            </a:r>
          </a:p>
          <a:p>
            <a:pPr algn="just" eaLnBrk="1" hangingPunct="1">
              <a:lnSpc>
                <a:spcPct val="80000"/>
              </a:lnSpc>
            </a:pPr>
            <a:r>
              <a:rPr lang="ru-RU" sz="1800" smtClean="0">
                <a:latin typeface="Bookman Old Style" pitchFamily="18" charset="0"/>
              </a:rPr>
              <a:t>Из антропогенных факторов помимо браконьерской охоты и беспокойства в местах гнездования, на пролете и зимовках определенный вред наносится собаками охотников, рыбаков, работников экспедиций, которые уничтожают яйца и выводки казарок. Одной из существенных причин сокращения численности до недавних пор был отлов казарок для зоопарков. Отрицательно сказалась на численности смена традиционных зимовок и глубокие антропогенные преобразования на местах остановок мигрирующих птиц, особенно в степной и лесостепной зонах. </a:t>
            </a:r>
          </a:p>
        </p:txBody>
      </p:sp>
      <p:pic>
        <p:nvPicPr>
          <p:cNvPr id="2867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495800"/>
            <a:ext cx="26670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5769552"/>
      </p:ext>
    </p:extLst>
  </p:cSld>
  <p:clrMapOvr>
    <a:masterClrMapping/>
  </p:clrMapOvr>
  <p:transition>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Рисунок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2"/>
          <p:cNvSpPr>
            <a:spLocks noGrp="1" noChangeArrowheads="1"/>
          </p:cNvSpPr>
          <p:nvPr>
            <p:ph type="title"/>
          </p:nvPr>
        </p:nvSpPr>
        <p:spPr>
          <a:xfrm>
            <a:off x="914400" y="274638"/>
            <a:ext cx="7772400" cy="792162"/>
          </a:xfrm>
        </p:spPr>
        <p:txBody>
          <a:bodyPr/>
          <a:lstStyle/>
          <a:p>
            <a:pPr algn="ctr" eaLnBrk="1" hangingPunct="1"/>
            <a:r>
              <a:rPr lang="en-US" sz="3200" b="1" smtClean="0">
                <a:latin typeface="Bookman Old Style" pitchFamily="18" charset="0"/>
              </a:rPr>
              <a:t>Пискулька </a:t>
            </a:r>
            <a:endParaRPr lang="ru-RU" sz="3200" b="1" smtClean="0">
              <a:latin typeface="Bookman Old Style" pitchFamily="18" charset="0"/>
            </a:endParaRPr>
          </a:p>
        </p:txBody>
      </p:sp>
      <p:sp>
        <p:nvSpPr>
          <p:cNvPr id="29700" name="Rectangle 3"/>
          <p:cNvSpPr>
            <a:spLocks noGrp="1" noChangeArrowheads="1"/>
          </p:cNvSpPr>
          <p:nvPr>
            <p:ph sz="quarter" idx="1"/>
          </p:nvPr>
        </p:nvSpPr>
        <p:spPr>
          <a:xfrm>
            <a:off x="228600" y="1752600"/>
            <a:ext cx="8726488" cy="4379913"/>
          </a:xfrm>
        </p:spPr>
        <p:txBody>
          <a:bodyPr/>
          <a:lstStyle/>
          <a:p>
            <a:pPr algn="just" eaLnBrk="1" hangingPunct="1">
              <a:lnSpc>
                <a:spcPct val="80000"/>
              </a:lnSpc>
            </a:pPr>
            <a:r>
              <a:rPr lang="ru-RU" sz="1800" smtClean="0">
                <a:latin typeface="Bookman Old Style" pitchFamily="18" charset="0"/>
              </a:rPr>
              <a:t>Очень похожа на белолобого гуся, но меньше его, вес 1,2-2,5 кг, длина крыла 290-388мм. Надежные отличительные признаки заметны только с близкого расстояния, вокруг глаза узкое желтое кожистое кольцо. Белое лобное пятно появляется к первой весне. Оно больше, чем у белолобого гуся, и у взрослых птиц, как правило, заходит на темя. Длина клюва менее 38 мм. </a:t>
            </a:r>
            <a:endParaRPr lang="en-US" sz="1800" smtClean="0">
              <a:latin typeface="Bookman Old Style" pitchFamily="18" charset="0"/>
            </a:endParaRPr>
          </a:p>
          <a:p>
            <a:pPr algn="just" eaLnBrk="1" hangingPunct="1">
              <a:lnSpc>
                <a:spcPct val="80000"/>
              </a:lnSpc>
            </a:pPr>
            <a:r>
              <a:rPr lang="ru-RU" sz="1800" smtClean="0">
                <a:latin typeface="Bookman Old Style" pitchFamily="18" charset="0"/>
              </a:rPr>
              <a:t>В ХМАО обычно появляется во время весеннего пролета в середине мая и осеннего  в середине сентября. Наиболее важный район отдыха и кормежки во время миграций долина нижней Оби</a:t>
            </a:r>
            <a:r>
              <a:rPr lang="en-US" sz="1800" smtClean="0">
                <a:latin typeface="Bookman Old Style" pitchFamily="18" charset="0"/>
              </a:rPr>
              <a:t>.</a:t>
            </a:r>
          </a:p>
          <a:p>
            <a:pPr algn="just" eaLnBrk="1" hangingPunct="1">
              <a:lnSpc>
                <a:spcPct val="80000"/>
              </a:lnSpc>
            </a:pPr>
            <a:r>
              <a:rPr lang="ru-RU" sz="1800" smtClean="0">
                <a:latin typeface="Bookman Old Style" pitchFamily="18" charset="0"/>
              </a:rPr>
              <a:t>Гнездится по крутым и открытым берегам рек и ручьев в равнинных и горных лесотундровых и тундровых ландшафтах, в основном близ границы лесной растительности. Нередко образует поселения из нескольких пар. </a:t>
            </a:r>
          </a:p>
        </p:txBody>
      </p:sp>
      <p:pic>
        <p:nvPicPr>
          <p:cNvPr id="297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800600"/>
            <a:ext cx="2286000"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0572182"/>
      </p:ext>
    </p:extLst>
  </p:cSld>
  <p:clrMapOvr>
    <a:masterClrMapping/>
  </p:clrMapOvr>
  <p:transition>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sz="quarter" idx="1"/>
          </p:nvPr>
        </p:nvSpPr>
        <p:spPr>
          <a:xfrm>
            <a:off x="228600" y="2362200"/>
            <a:ext cx="8686800" cy="3962400"/>
          </a:xfrm>
        </p:spPr>
        <p:txBody>
          <a:bodyPr/>
          <a:lstStyle/>
          <a:p>
            <a:pPr algn="just" eaLnBrk="1" hangingPunct="1">
              <a:lnSpc>
                <a:spcPct val="80000"/>
              </a:lnSpc>
            </a:pPr>
            <a:r>
              <a:rPr lang="ru-RU" sz="1800" smtClean="0">
                <a:latin typeface="Bookman Old Style" pitchFamily="18" charset="0"/>
              </a:rPr>
              <a:t>Гнезда с пуховой выстилкой, в кладке обычно 4-5 яиц. Насиживание продолжается 25-28 дней, и выводки держатся на небольших реках и ручьях в районах гнездования. Основа питания в тундровой, лесотундровой и таежной зонах хвощи, пушицы, осоки и пойменные злаки. </a:t>
            </a:r>
            <a:endParaRPr lang="en-US" sz="1800" smtClean="0">
              <a:latin typeface="Bookman Old Style" pitchFamily="18" charset="0"/>
            </a:endParaRPr>
          </a:p>
          <a:p>
            <a:pPr algn="just" eaLnBrk="1" hangingPunct="1">
              <a:lnSpc>
                <a:spcPct val="80000"/>
              </a:lnSpc>
            </a:pPr>
            <a:r>
              <a:rPr lang="ru-RU" sz="1800" smtClean="0">
                <a:latin typeface="Bookman Old Style" pitchFamily="18" charset="0"/>
              </a:rPr>
              <a:t>Основной причиной снижения численности является уничтожение во время охоты на пролете и зимовках. Пискулька менее осторожна, чем другие виды гусей, и чаще попадает под выстрел. Многие охотники не отличают ее от белолобого гуся или не знают, что она относится к числу видов, внесенных в Красную книгу РФ. К числу негативных факторов также относятся применение пестицидов в сельском хозяйстве районов пролета и зимовок, сокращение площади зимних кормовых местообитаний и хозяйственное освоение лесотундровых и тундровых районов. </a:t>
            </a:r>
          </a:p>
        </p:txBody>
      </p:sp>
      <p:pic>
        <p:nvPicPr>
          <p:cNvPr id="3072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04800"/>
            <a:ext cx="2133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28600"/>
            <a:ext cx="2971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4516150"/>
      </p:ext>
    </p:extLst>
  </p:cSld>
  <p:clrMapOvr>
    <a:masterClrMapping/>
  </p:clrMapOvr>
  <p:transition>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33400" y="214313"/>
            <a:ext cx="8410575" cy="852487"/>
          </a:xfrm>
        </p:spPr>
        <p:txBody>
          <a:bodyPr/>
          <a:lstStyle/>
          <a:p>
            <a:pPr eaLnBrk="1" hangingPunct="1"/>
            <a:r>
              <a:rPr lang="ru-RU" sz="3200" b="1" smtClean="0">
                <a:solidFill>
                  <a:srgbClr val="FF0000"/>
                </a:solidFill>
                <a:latin typeface="Bookman Old Style" pitchFamily="18" charset="0"/>
              </a:rPr>
              <a:t>Берегите природу родного края!</a:t>
            </a:r>
          </a:p>
        </p:txBody>
      </p:sp>
      <p:pic>
        <p:nvPicPr>
          <p:cNvPr id="31747" name="Picture 4" descr="Безымянный"/>
          <p:cNvPicPr>
            <a:picLocks noGrp="1" noChangeAspect="1" noChangeArrowheads="1"/>
          </p:cNvPicPr>
          <p:nvPr>
            <p:ph sz="quarter" idx="1"/>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a:xfrm>
            <a:off x="533400" y="1828800"/>
            <a:ext cx="8001000" cy="3910013"/>
          </a:xfrm>
          <a:noFill/>
        </p:spPr>
      </p:pic>
      <p:pic>
        <p:nvPicPr>
          <p:cNvPr id="31748" name="Picture 5" descr="WP_046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219200"/>
            <a:ext cx="2057400" cy="198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5" descr="1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953000"/>
            <a:ext cx="2362200"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155695"/>
      </p:ext>
    </p:extLst>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ru-RU" sz="3200" smtClean="0">
                <a:solidFill>
                  <a:schemeClr val="accent1"/>
                </a:solidFill>
                <a:latin typeface="Bookman Old Style" pitchFamily="18" charset="0"/>
              </a:rPr>
              <a:t>Предположения:</a:t>
            </a:r>
          </a:p>
        </p:txBody>
      </p:sp>
      <p:sp>
        <p:nvSpPr>
          <p:cNvPr id="8195" name="Rectangle 3"/>
          <p:cNvSpPr>
            <a:spLocks noGrp="1" noChangeArrowheads="1"/>
          </p:cNvSpPr>
          <p:nvPr>
            <p:ph sz="quarter" idx="1"/>
          </p:nvPr>
        </p:nvSpPr>
        <p:spPr>
          <a:xfrm>
            <a:off x="914400" y="1828800"/>
            <a:ext cx="7772400" cy="4191000"/>
          </a:xfrm>
        </p:spPr>
        <p:txBody>
          <a:bodyPr/>
          <a:lstStyle/>
          <a:p>
            <a:pPr eaLnBrk="1" hangingPunct="1"/>
            <a:r>
              <a:rPr lang="ru-RU" sz="2800" smtClean="0">
                <a:latin typeface="Bookman Old Style" pitchFamily="18" charset="0"/>
              </a:rPr>
              <a:t>Убивают браконьеры</a:t>
            </a:r>
          </a:p>
          <a:p>
            <a:pPr eaLnBrk="1" hangingPunct="1"/>
            <a:r>
              <a:rPr lang="ru-RU" sz="2800" smtClean="0">
                <a:latin typeface="Bookman Old Style" pitchFamily="18" charset="0"/>
              </a:rPr>
              <a:t>Не хватает питания</a:t>
            </a:r>
          </a:p>
          <a:p>
            <a:pPr eaLnBrk="1" hangingPunct="1"/>
            <a:r>
              <a:rPr lang="ru-RU" sz="2800" smtClean="0">
                <a:latin typeface="Bookman Old Style" pitchFamily="18" charset="0"/>
              </a:rPr>
              <a:t>Захват территории человеком (развитие городов, посёлков)</a:t>
            </a:r>
          </a:p>
          <a:p>
            <a:pPr eaLnBrk="1" hangingPunct="1"/>
            <a:r>
              <a:rPr lang="ru-RU" sz="2800" smtClean="0">
                <a:latin typeface="Bookman Old Style" pitchFamily="18" charset="0"/>
              </a:rPr>
              <a:t>Строительство буровых</a:t>
            </a:r>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1075" y="304800"/>
            <a:ext cx="27019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4800600"/>
            <a:ext cx="2447925"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4489549"/>
      </p:ext>
    </p:extLst>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0" y="1371600"/>
            <a:ext cx="8562975" cy="4191000"/>
          </a:xfrm>
        </p:spPr>
        <p:txBody>
          <a:bodyPr>
            <a:normAutofit fontScale="90000"/>
          </a:bodyPr>
          <a:lstStyle/>
          <a:p>
            <a:pPr eaLnBrk="1" fontAlgn="auto" hangingPunct="1">
              <a:spcAft>
                <a:spcPts val="0"/>
              </a:spcAft>
              <a:defRPr/>
            </a:pPr>
            <a:r>
              <a:rPr lang="ru-RU" sz="3200" b="1" dirty="0" smtClean="0">
                <a:solidFill>
                  <a:schemeClr val="accent1"/>
                </a:solidFill>
                <a:latin typeface="Bookman Old Style" pitchFamily="18" charset="0"/>
              </a:rPr>
              <a:t>Цел</a:t>
            </a:r>
            <a:r>
              <a:rPr lang="en-US" sz="3200" b="1" dirty="0" smtClean="0">
                <a:solidFill>
                  <a:schemeClr val="accent1"/>
                </a:solidFill>
                <a:latin typeface="Bookman Old Style" pitchFamily="18" charset="0"/>
              </a:rPr>
              <a:t>ь:</a:t>
            </a:r>
            <a:r>
              <a:rPr lang="en-US" dirty="0" smtClean="0">
                <a:solidFill>
                  <a:schemeClr val="tx1"/>
                </a:solidFill>
              </a:rPr>
              <a:t/>
            </a:r>
            <a:br>
              <a:rPr lang="en-US" dirty="0" smtClean="0">
                <a:solidFill>
                  <a:schemeClr val="tx1"/>
                </a:solidFill>
              </a:rPr>
            </a:br>
            <a:r>
              <a:rPr lang="en-US" dirty="0" smtClean="0"/>
              <a:t/>
            </a:r>
            <a:br>
              <a:rPr lang="en-US" dirty="0" smtClean="0"/>
            </a:br>
            <a:r>
              <a:rPr lang="en-US" sz="2200" dirty="0" smtClean="0">
                <a:solidFill>
                  <a:schemeClr val="tx1"/>
                </a:solidFill>
                <a:latin typeface="Bookman Old Style" pitchFamily="18" charset="0"/>
              </a:rPr>
              <a:t>1. </a:t>
            </a:r>
            <a:r>
              <a:rPr lang="ru-RU" sz="2200" dirty="0" err="1" smtClean="0">
                <a:solidFill>
                  <a:schemeClr val="tx1"/>
                </a:solidFill>
                <a:latin typeface="Bookman Old Style" pitchFamily="18" charset="0"/>
              </a:rPr>
              <a:t>У</a:t>
            </a:r>
            <a:r>
              <a:rPr lang="en-US" sz="2200" dirty="0" err="1" smtClean="0">
                <a:solidFill>
                  <a:schemeClr val="tx1"/>
                </a:solidFill>
                <a:latin typeface="Bookman Old Style" pitchFamily="18" charset="0"/>
              </a:rPr>
              <a:t>знать</a:t>
            </a:r>
            <a:r>
              <a:rPr lang="en-US" sz="2200" dirty="0" smtClean="0">
                <a:solidFill>
                  <a:schemeClr val="tx1"/>
                </a:solidFill>
                <a:latin typeface="Bookman Old Style" pitchFamily="18" charset="0"/>
              </a:rPr>
              <a:t>, </a:t>
            </a:r>
            <a:r>
              <a:rPr lang="en-US" sz="2200" dirty="0" err="1" smtClean="0">
                <a:solidFill>
                  <a:schemeClr val="tx1"/>
                </a:solidFill>
                <a:latin typeface="Bookman Old Style" pitchFamily="18" charset="0"/>
              </a:rPr>
              <a:t>что</a:t>
            </a:r>
            <a:r>
              <a:rPr lang="en-US" sz="2200" dirty="0" smtClean="0">
                <a:solidFill>
                  <a:schemeClr val="tx1"/>
                </a:solidFill>
                <a:latin typeface="Bookman Old Style" pitchFamily="18" charset="0"/>
              </a:rPr>
              <a:t> </a:t>
            </a:r>
            <a:r>
              <a:rPr lang="en-US" sz="2200" dirty="0" err="1" smtClean="0">
                <a:solidFill>
                  <a:schemeClr val="tx1"/>
                </a:solidFill>
                <a:latin typeface="Bookman Old Style" pitchFamily="18" charset="0"/>
              </a:rPr>
              <a:t>такое</a:t>
            </a:r>
            <a:r>
              <a:rPr lang="en-US" sz="2200" dirty="0" smtClean="0">
                <a:solidFill>
                  <a:schemeClr val="tx1"/>
                </a:solidFill>
                <a:latin typeface="Bookman Old Style" pitchFamily="18" charset="0"/>
              </a:rPr>
              <a:t> </a:t>
            </a:r>
            <a:r>
              <a:rPr lang="en-US" sz="2200" dirty="0" err="1" smtClean="0">
                <a:solidFill>
                  <a:schemeClr val="tx1"/>
                </a:solidFill>
                <a:latin typeface="Bookman Old Style" pitchFamily="18" charset="0"/>
              </a:rPr>
              <a:t>Красная</a:t>
            </a:r>
            <a:r>
              <a:rPr lang="en-US" sz="2200" dirty="0" smtClean="0">
                <a:solidFill>
                  <a:schemeClr val="tx1"/>
                </a:solidFill>
                <a:latin typeface="Bookman Old Style" pitchFamily="18" charset="0"/>
              </a:rPr>
              <a:t> </a:t>
            </a:r>
            <a:r>
              <a:rPr lang="en-US" sz="2200" dirty="0" err="1" smtClean="0">
                <a:solidFill>
                  <a:schemeClr val="tx1"/>
                </a:solidFill>
                <a:latin typeface="Bookman Old Style" pitchFamily="18" charset="0"/>
              </a:rPr>
              <a:t>книга</a:t>
            </a:r>
            <a:r>
              <a:rPr lang="en-US" sz="2200" dirty="0" smtClean="0">
                <a:solidFill>
                  <a:schemeClr val="tx1"/>
                </a:solidFill>
                <a:latin typeface="Bookman Old Style" pitchFamily="18" charset="0"/>
              </a:rPr>
              <a:t>, </a:t>
            </a:r>
            <a:r>
              <a:rPr lang="en-US" sz="2200" dirty="0" err="1" smtClean="0">
                <a:solidFill>
                  <a:schemeClr val="tx1"/>
                </a:solidFill>
                <a:latin typeface="Bookman Old Style" pitchFamily="18" charset="0"/>
              </a:rPr>
              <a:t>когда</a:t>
            </a:r>
            <a:r>
              <a:rPr lang="en-US" sz="2200" dirty="0" smtClean="0">
                <a:solidFill>
                  <a:schemeClr val="tx1"/>
                </a:solidFill>
                <a:latin typeface="Bookman Old Style" pitchFamily="18" charset="0"/>
              </a:rPr>
              <a:t> </a:t>
            </a:r>
            <a:r>
              <a:rPr lang="en-US" sz="2200" dirty="0" err="1" smtClean="0">
                <a:solidFill>
                  <a:schemeClr val="tx1"/>
                </a:solidFill>
                <a:latin typeface="Bookman Old Style" pitchFamily="18" charset="0"/>
              </a:rPr>
              <a:t>она</a:t>
            </a:r>
            <a:r>
              <a:rPr lang="en-US" sz="2200" dirty="0" smtClean="0">
                <a:solidFill>
                  <a:schemeClr val="tx1"/>
                </a:solidFill>
                <a:latin typeface="Bookman Old Style" pitchFamily="18" charset="0"/>
              </a:rPr>
              <a:t> </a:t>
            </a:r>
            <a:r>
              <a:rPr lang="en-US" sz="2200" dirty="0" err="1" smtClean="0">
                <a:solidFill>
                  <a:schemeClr val="tx1"/>
                </a:solidFill>
                <a:latin typeface="Bookman Old Style" pitchFamily="18" charset="0"/>
              </a:rPr>
              <a:t>появилась</a:t>
            </a:r>
            <a:r>
              <a:rPr lang="en-US" sz="2200" dirty="0" smtClean="0">
                <a:solidFill>
                  <a:schemeClr val="tx1"/>
                </a:solidFill>
                <a:latin typeface="Bookman Old Style" pitchFamily="18" charset="0"/>
              </a:rPr>
              <a:t> в </a:t>
            </a:r>
            <a:r>
              <a:rPr lang="ru-RU" sz="2200" dirty="0" smtClean="0">
                <a:solidFill>
                  <a:schemeClr val="tx1"/>
                </a:solidFill>
                <a:latin typeface="Bookman Old Style" pitchFamily="18" charset="0"/>
              </a:rPr>
              <a:t>    </a:t>
            </a:r>
            <a:r>
              <a:rPr lang="en-US" sz="2200" dirty="0" smtClean="0">
                <a:solidFill>
                  <a:schemeClr val="tx1"/>
                </a:solidFill>
                <a:latin typeface="Bookman Old Style" pitchFamily="18" charset="0"/>
              </a:rPr>
              <a:t>ХМАО</a:t>
            </a:r>
            <a:r>
              <a:rPr lang="ru-RU" sz="2200" dirty="0" smtClean="0">
                <a:solidFill>
                  <a:schemeClr val="tx1"/>
                </a:solidFill>
                <a:latin typeface="Bookman Old Style" pitchFamily="18" charset="0"/>
              </a:rPr>
              <a:t>.</a:t>
            </a:r>
            <a:r>
              <a:rPr lang="en-US" sz="2200" dirty="0" smtClean="0">
                <a:solidFill>
                  <a:schemeClr val="tx1"/>
                </a:solidFill>
                <a:latin typeface="Bookman Old Style" pitchFamily="18" charset="0"/>
              </a:rPr>
              <a:t/>
            </a:r>
            <a:br>
              <a:rPr lang="en-US" sz="2200" dirty="0" smtClean="0">
                <a:solidFill>
                  <a:schemeClr val="tx1"/>
                </a:solidFill>
                <a:latin typeface="Bookman Old Style" pitchFamily="18" charset="0"/>
              </a:rPr>
            </a:br>
            <a:r>
              <a:rPr lang="ru-RU" sz="2200" dirty="0" smtClean="0">
                <a:solidFill>
                  <a:schemeClr val="tx1"/>
                </a:solidFill>
                <a:latin typeface="Bookman Old Style" pitchFamily="18" charset="0"/>
              </a:rPr>
              <a:t/>
            </a:r>
            <a:br>
              <a:rPr lang="ru-RU" sz="2200" dirty="0" smtClean="0">
                <a:solidFill>
                  <a:schemeClr val="tx1"/>
                </a:solidFill>
                <a:latin typeface="Bookman Old Style" pitchFamily="18" charset="0"/>
              </a:rPr>
            </a:br>
            <a:r>
              <a:rPr lang="en-US" sz="2200" dirty="0" smtClean="0">
                <a:solidFill>
                  <a:schemeClr val="tx1"/>
                </a:solidFill>
                <a:latin typeface="Bookman Old Style" pitchFamily="18" charset="0"/>
              </a:rPr>
              <a:t>2. </a:t>
            </a:r>
            <a:r>
              <a:rPr lang="ru-RU" sz="2200" dirty="0" smtClean="0">
                <a:solidFill>
                  <a:schemeClr val="tx1"/>
                </a:solidFill>
                <a:latin typeface="Bookman Old Style" pitchFamily="18" charset="0"/>
              </a:rPr>
              <a:t>У</a:t>
            </a:r>
            <a:r>
              <a:rPr lang="en-US" sz="2200" dirty="0" err="1" smtClean="0">
                <a:solidFill>
                  <a:schemeClr val="tx1"/>
                </a:solidFill>
                <a:latin typeface="Bookman Old Style" pitchFamily="18" charset="0"/>
              </a:rPr>
              <a:t>знать</a:t>
            </a:r>
            <a:r>
              <a:rPr lang="ru-RU" sz="2200" dirty="0" smtClean="0">
                <a:solidFill>
                  <a:schemeClr val="tx1"/>
                </a:solidFill>
                <a:latin typeface="Bookman Old Style" pitchFamily="18" charset="0"/>
              </a:rPr>
              <a:t>,</a:t>
            </a:r>
            <a:r>
              <a:rPr lang="en-US" sz="2200" dirty="0" smtClean="0">
                <a:solidFill>
                  <a:schemeClr val="tx1"/>
                </a:solidFill>
                <a:latin typeface="Bookman Old Style" pitchFamily="18" charset="0"/>
              </a:rPr>
              <a:t> </a:t>
            </a:r>
            <a:r>
              <a:rPr lang="en-US" sz="2200" dirty="0" err="1" smtClean="0">
                <a:solidFill>
                  <a:schemeClr val="tx1"/>
                </a:solidFill>
                <a:latin typeface="Bookman Old Style" pitchFamily="18" charset="0"/>
              </a:rPr>
              <a:t>какие</a:t>
            </a:r>
            <a:r>
              <a:rPr lang="en-US" sz="2200" dirty="0" smtClean="0">
                <a:solidFill>
                  <a:schemeClr val="tx1"/>
                </a:solidFill>
                <a:latin typeface="Bookman Old Style" pitchFamily="18" charset="0"/>
              </a:rPr>
              <a:t> </a:t>
            </a:r>
            <a:r>
              <a:rPr lang="en-US" sz="2200" dirty="0" err="1" smtClean="0">
                <a:solidFill>
                  <a:schemeClr val="tx1"/>
                </a:solidFill>
                <a:latin typeface="Bookman Old Style" pitchFamily="18" charset="0"/>
              </a:rPr>
              <a:t>пти</a:t>
            </a:r>
            <a:r>
              <a:rPr lang="ru-RU" sz="2200" dirty="0" err="1" smtClean="0">
                <a:solidFill>
                  <a:schemeClr val="tx1"/>
                </a:solidFill>
                <a:latin typeface="Bookman Old Style" pitchFamily="18" charset="0"/>
              </a:rPr>
              <a:t>ц</a:t>
            </a:r>
            <a:r>
              <a:rPr lang="en-US" sz="2200" dirty="0" smtClean="0">
                <a:solidFill>
                  <a:schemeClr val="tx1"/>
                </a:solidFill>
                <a:latin typeface="Bookman Old Style" pitchFamily="18" charset="0"/>
              </a:rPr>
              <a:t>ы </a:t>
            </a:r>
            <a:r>
              <a:rPr lang="en-US" sz="2200" dirty="0" err="1" smtClean="0">
                <a:solidFill>
                  <a:schemeClr val="tx1"/>
                </a:solidFill>
                <a:latin typeface="Bookman Old Style" pitchFamily="18" charset="0"/>
              </a:rPr>
              <a:t>занесены</a:t>
            </a:r>
            <a:r>
              <a:rPr lang="en-US" sz="2200" dirty="0" smtClean="0">
                <a:solidFill>
                  <a:schemeClr val="tx1"/>
                </a:solidFill>
                <a:latin typeface="Bookman Old Style" pitchFamily="18" charset="0"/>
              </a:rPr>
              <a:t> в </a:t>
            </a:r>
            <a:r>
              <a:rPr lang="en-US" sz="2200" dirty="0" err="1" smtClean="0">
                <a:solidFill>
                  <a:schemeClr val="tx1"/>
                </a:solidFill>
                <a:latin typeface="Bookman Old Style" pitchFamily="18" charset="0"/>
              </a:rPr>
              <a:t>Красную</a:t>
            </a:r>
            <a:r>
              <a:rPr lang="en-US" sz="2200" dirty="0" smtClean="0">
                <a:solidFill>
                  <a:schemeClr val="tx1"/>
                </a:solidFill>
                <a:latin typeface="Bookman Old Style" pitchFamily="18" charset="0"/>
              </a:rPr>
              <a:t> </a:t>
            </a:r>
            <a:r>
              <a:rPr lang="en-US" sz="2200" dirty="0" err="1" smtClean="0">
                <a:solidFill>
                  <a:schemeClr val="tx1"/>
                </a:solidFill>
                <a:latin typeface="Bookman Old Style" pitchFamily="18" charset="0"/>
              </a:rPr>
              <a:t>книгу</a:t>
            </a:r>
            <a:r>
              <a:rPr lang="en-US" sz="2200" dirty="0" smtClean="0">
                <a:solidFill>
                  <a:schemeClr val="tx1"/>
                </a:solidFill>
                <a:latin typeface="Bookman Old Style" pitchFamily="18" charset="0"/>
              </a:rPr>
              <a:t> </a:t>
            </a:r>
            <a:r>
              <a:rPr lang="en-US" sz="2200" dirty="0" err="1" smtClean="0">
                <a:solidFill>
                  <a:schemeClr val="tx1"/>
                </a:solidFill>
                <a:latin typeface="Bookman Old Style" pitchFamily="18" charset="0"/>
              </a:rPr>
              <a:t>Югры</a:t>
            </a:r>
            <a:r>
              <a:rPr lang="ru-RU" sz="2200" dirty="0" smtClean="0">
                <a:solidFill>
                  <a:schemeClr val="tx1"/>
                </a:solidFill>
                <a:latin typeface="Bookman Old Style" pitchFamily="18" charset="0"/>
              </a:rPr>
              <a:t>.</a:t>
            </a:r>
            <a:r>
              <a:rPr lang="en-US" sz="2200" dirty="0" smtClean="0">
                <a:solidFill>
                  <a:schemeClr val="tx1"/>
                </a:solidFill>
                <a:latin typeface="Bookman Old Style" pitchFamily="18" charset="0"/>
              </a:rPr>
              <a:t/>
            </a:r>
            <a:br>
              <a:rPr lang="en-US" sz="2200" dirty="0" smtClean="0">
                <a:solidFill>
                  <a:schemeClr val="tx1"/>
                </a:solidFill>
                <a:latin typeface="Bookman Old Style" pitchFamily="18" charset="0"/>
              </a:rPr>
            </a:br>
            <a:r>
              <a:rPr lang="ru-RU" sz="2200" dirty="0" smtClean="0">
                <a:solidFill>
                  <a:schemeClr val="tx1"/>
                </a:solidFill>
                <a:latin typeface="Bookman Old Style" pitchFamily="18" charset="0"/>
              </a:rPr>
              <a:t/>
            </a:r>
            <a:br>
              <a:rPr lang="ru-RU" sz="2200" dirty="0" smtClean="0">
                <a:solidFill>
                  <a:schemeClr val="tx1"/>
                </a:solidFill>
                <a:latin typeface="Bookman Old Style" pitchFamily="18" charset="0"/>
              </a:rPr>
            </a:br>
            <a:r>
              <a:rPr lang="en-US" sz="2200" dirty="0" smtClean="0">
                <a:solidFill>
                  <a:schemeClr val="tx1"/>
                </a:solidFill>
                <a:latin typeface="Bookman Old Style" pitchFamily="18" charset="0"/>
              </a:rPr>
              <a:t>3</a:t>
            </a:r>
            <a:r>
              <a:rPr lang="ru-RU" sz="2200" dirty="0" smtClean="0">
                <a:solidFill>
                  <a:schemeClr val="tx1"/>
                </a:solidFill>
                <a:latin typeface="Bookman Old Style" pitchFamily="18" charset="0"/>
              </a:rPr>
              <a:t>. П</a:t>
            </a:r>
            <a:r>
              <a:rPr lang="en-US" sz="2200" dirty="0" err="1" smtClean="0">
                <a:solidFill>
                  <a:schemeClr val="tx1"/>
                </a:solidFill>
                <a:latin typeface="Bookman Old Style" pitchFamily="18" charset="0"/>
              </a:rPr>
              <a:t>очему</a:t>
            </a:r>
            <a:r>
              <a:rPr lang="en-US" sz="2200" dirty="0" smtClean="0">
                <a:solidFill>
                  <a:schemeClr val="tx1"/>
                </a:solidFill>
                <a:latin typeface="Bookman Old Style" pitchFamily="18" charset="0"/>
              </a:rPr>
              <a:t> </a:t>
            </a:r>
            <a:r>
              <a:rPr lang="en-US" sz="2200" dirty="0" err="1" smtClean="0">
                <a:solidFill>
                  <a:schemeClr val="tx1"/>
                </a:solidFill>
                <a:latin typeface="Bookman Old Style" pitchFamily="18" charset="0"/>
              </a:rPr>
              <a:t>птицы</a:t>
            </a:r>
            <a:r>
              <a:rPr lang="en-US" sz="2200" dirty="0" smtClean="0">
                <a:solidFill>
                  <a:schemeClr val="tx1"/>
                </a:solidFill>
                <a:latin typeface="Bookman Old Style" pitchFamily="18" charset="0"/>
              </a:rPr>
              <a:t> “</a:t>
            </a:r>
            <a:r>
              <a:rPr lang="en-US" sz="2200" dirty="0" err="1" smtClean="0">
                <a:solidFill>
                  <a:schemeClr val="tx1"/>
                </a:solidFill>
                <a:latin typeface="Bookman Old Style" pitchFamily="18" charset="0"/>
              </a:rPr>
              <a:t>попали</a:t>
            </a:r>
            <a:r>
              <a:rPr lang="en-US" sz="2200" dirty="0" smtClean="0">
                <a:solidFill>
                  <a:schemeClr val="tx1"/>
                </a:solidFill>
                <a:latin typeface="Bookman Old Style" pitchFamily="18" charset="0"/>
              </a:rPr>
              <a:t>” в </a:t>
            </a:r>
            <a:r>
              <a:rPr lang="en-US" sz="2200" dirty="0" err="1" smtClean="0">
                <a:solidFill>
                  <a:schemeClr val="tx1"/>
                </a:solidFill>
                <a:latin typeface="Bookman Old Style" pitchFamily="18" charset="0"/>
              </a:rPr>
              <a:t>эту</a:t>
            </a:r>
            <a:r>
              <a:rPr lang="en-US" sz="2200" dirty="0" smtClean="0">
                <a:solidFill>
                  <a:schemeClr val="tx1"/>
                </a:solidFill>
                <a:latin typeface="Bookman Old Style" pitchFamily="18" charset="0"/>
              </a:rPr>
              <a:t> </a:t>
            </a:r>
            <a:r>
              <a:rPr lang="en-US" sz="2200" dirty="0" err="1" smtClean="0">
                <a:solidFill>
                  <a:schemeClr val="tx1"/>
                </a:solidFill>
                <a:latin typeface="Bookman Old Style" pitchFamily="18" charset="0"/>
              </a:rPr>
              <a:t>книгу</a:t>
            </a:r>
            <a:r>
              <a:rPr lang="ru-RU" sz="2200" dirty="0" smtClean="0">
                <a:solidFill>
                  <a:schemeClr val="tx1"/>
                </a:solidFill>
                <a:latin typeface="Bookman Old Style" pitchFamily="18" charset="0"/>
              </a:rPr>
              <a:t>.</a:t>
            </a:r>
            <a:r>
              <a:rPr lang="en-US" sz="2200" dirty="0" smtClean="0">
                <a:solidFill>
                  <a:schemeClr val="tx1"/>
                </a:solidFill>
                <a:latin typeface="Bookman Old Style" pitchFamily="18" charset="0"/>
              </a:rPr>
              <a:t/>
            </a:r>
            <a:br>
              <a:rPr lang="en-US" sz="2200" dirty="0" smtClean="0">
                <a:solidFill>
                  <a:schemeClr val="tx1"/>
                </a:solidFill>
                <a:latin typeface="Bookman Old Style" pitchFamily="18" charset="0"/>
              </a:rPr>
            </a:br>
            <a:r>
              <a:rPr lang="ru-RU" sz="2200" dirty="0" smtClean="0">
                <a:solidFill>
                  <a:schemeClr val="tx1"/>
                </a:solidFill>
                <a:latin typeface="Bookman Old Style" pitchFamily="18" charset="0"/>
              </a:rPr>
              <a:t/>
            </a:r>
            <a:br>
              <a:rPr lang="ru-RU" sz="2200" dirty="0" smtClean="0">
                <a:solidFill>
                  <a:schemeClr val="tx1"/>
                </a:solidFill>
                <a:latin typeface="Bookman Old Style" pitchFamily="18" charset="0"/>
              </a:rPr>
            </a:br>
            <a:r>
              <a:rPr lang="ru-RU" sz="2200" dirty="0" smtClean="0">
                <a:solidFill>
                  <a:schemeClr val="tx1"/>
                </a:solidFill>
                <a:latin typeface="Bookman Old Style" pitchFamily="18" charset="0"/>
              </a:rPr>
              <a:t>4. Ч</a:t>
            </a:r>
            <a:r>
              <a:rPr lang="en-US" sz="2200" dirty="0" err="1" smtClean="0">
                <a:solidFill>
                  <a:schemeClr val="tx1"/>
                </a:solidFill>
                <a:latin typeface="Bookman Old Style" pitchFamily="18" charset="0"/>
              </a:rPr>
              <a:t>то</a:t>
            </a:r>
            <a:r>
              <a:rPr lang="en-US" sz="2200" dirty="0" smtClean="0">
                <a:solidFill>
                  <a:schemeClr val="tx1"/>
                </a:solidFill>
                <a:latin typeface="Bookman Old Style" pitchFamily="18" charset="0"/>
              </a:rPr>
              <a:t> </a:t>
            </a:r>
            <a:r>
              <a:rPr lang="en-US" sz="2200" dirty="0" err="1" smtClean="0">
                <a:solidFill>
                  <a:schemeClr val="tx1"/>
                </a:solidFill>
                <a:latin typeface="Bookman Old Style" pitchFamily="18" charset="0"/>
              </a:rPr>
              <a:t>делает</a:t>
            </a:r>
            <a:r>
              <a:rPr lang="en-US" sz="2200" dirty="0" smtClean="0">
                <a:solidFill>
                  <a:schemeClr val="tx1"/>
                </a:solidFill>
                <a:latin typeface="Bookman Old Style" pitchFamily="18" charset="0"/>
              </a:rPr>
              <a:t> </a:t>
            </a:r>
            <a:r>
              <a:rPr lang="en-US" sz="2200" dirty="0" err="1" smtClean="0">
                <a:solidFill>
                  <a:schemeClr val="tx1"/>
                </a:solidFill>
                <a:latin typeface="Bookman Old Style" pitchFamily="18" charset="0"/>
              </a:rPr>
              <a:t>человек</a:t>
            </a:r>
            <a:r>
              <a:rPr lang="en-US" sz="2200" dirty="0" smtClean="0">
                <a:solidFill>
                  <a:schemeClr val="tx1"/>
                </a:solidFill>
                <a:latin typeface="Bookman Old Style" pitchFamily="18" charset="0"/>
              </a:rPr>
              <a:t>, </a:t>
            </a:r>
            <a:r>
              <a:rPr lang="en-US" sz="2200" dirty="0" err="1" smtClean="0">
                <a:solidFill>
                  <a:schemeClr val="tx1"/>
                </a:solidFill>
                <a:latin typeface="Bookman Old Style" pitchFamily="18" charset="0"/>
              </a:rPr>
              <a:t>для</a:t>
            </a:r>
            <a:r>
              <a:rPr lang="en-US" sz="2200" dirty="0" smtClean="0">
                <a:solidFill>
                  <a:schemeClr val="tx1"/>
                </a:solidFill>
                <a:latin typeface="Bookman Old Style" pitchFamily="18" charset="0"/>
              </a:rPr>
              <a:t> </a:t>
            </a:r>
            <a:r>
              <a:rPr lang="en-US" sz="2200" dirty="0" err="1" smtClean="0">
                <a:solidFill>
                  <a:schemeClr val="tx1"/>
                </a:solidFill>
                <a:latin typeface="Bookman Old Style" pitchFamily="18" charset="0"/>
              </a:rPr>
              <a:t>сохранения</a:t>
            </a:r>
            <a:r>
              <a:rPr lang="en-US" sz="2200" dirty="0" smtClean="0">
                <a:solidFill>
                  <a:schemeClr val="tx1"/>
                </a:solidFill>
                <a:latin typeface="Bookman Old Style" pitchFamily="18" charset="0"/>
              </a:rPr>
              <a:t> </a:t>
            </a:r>
            <a:r>
              <a:rPr lang="en-US" sz="2200" dirty="0" err="1" smtClean="0">
                <a:solidFill>
                  <a:schemeClr val="tx1"/>
                </a:solidFill>
                <a:latin typeface="Bookman Old Style" pitchFamily="18" charset="0"/>
              </a:rPr>
              <a:t>численности</a:t>
            </a:r>
            <a:r>
              <a:rPr lang="en-US" sz="2200" dirty="0" smtClean="0">
                <a:solidFill>
                  <a:schemeClr val="tx1"/>
                </a:solidFill>
                <a:latin typeface="Bookman Old Style" pitchFamily="18" charset="0"/>
              </a:rPr>
              <a:t> </a:t>
            </a:r>
            <a:r>
              <a:rPr lang="en-US" sz="2200" dirty="0" err="1" smtClean="0">
                <a:solidFill>
                  <a:schemeClr val="tx1"/>
                </a:solidFill>
                <a:latin typeface="Bookman Old Style" pitchFamily="18" charset="0"/>
              </a:rPr>
              <a:t>птиц</a:t>
            </a:r>
            <a:r>
              <a:rPr lang="ru-RU" sz="2200" dirty="0" smtClean="0">
                <a:solidFill>
                  <a:schemeClr val="tx1"/>
                </a:solidFill>
                <a:latin typeface="Bookman Old Style" pitchFamily="18" charset="0"/>
              </a:rPr>
              <a:t>.</a:t>
            </a:r>
            <a:r>
              <a:rPr lang="en-US" sz="2200" dirty="0" smtClean="0">
                <a:solidFill>
                  <a:schemeClr val="tx1"/>
                </a:solidFill>
                <a:latin typeface="Bookman Old Style" pitchFamily="18" charset="0"/>
              </a:rPr>
              <a:t/>
            </a:r>
            <a:br>
              <a:rPr lang="en-US" sz="2200" dirty="0" smtClean="0">
                <a:solidFill>
                  <a:schemeClr val="tx1"/>
                </a:solidFill>
                <a:latin typeface="Bookman Old Style" pitchFamily="18" charset="0"/>
              </a:rPr>
            </a:br>
            <a:r>
              <a:rPr lang="en-US" dirty="0" smtClean="0">
                <a:solidFill>
                  <a:schemeClr val="tx1"/>
                </a:solidFill>
              </a:rPr>
              <a:t/>
            </a:r>
            <a:br>
              <a:rPr lang="en-US" dirty="0" smtClean="0">
                <a:solidFill>
                  <a:schemeClr val="tx1"/>
                </a:solidFill>
              </a:rPr>
            </a:br>
            <a:endParaRPr lang="ru-RU" dirty="0" smtClean="0">
              <a:solidFill>
                <a:schemeClr val="tx1"/>
              </a:solidFill>
            </a:endParaRPr>
          </a:p>
        </p:txBody>
      </p:sp>
      <p:pic>
        <p:nvPicPr>
          <p:cNvPr id="9219" name="Picture 4"/>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5867400" y="152400"/>
            <a:ext cx="2878138" cy="1524000"/>
          </a:xfrm>
        </p:spPr>
      </p:pic>
      <p:pic>
        <p:nvPicPr>
          <p:cNvPr id="92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800600"/>
            <a:ext cx="25273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2415377"/>
      </p:ext>
    </p:extLst>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subTitle" idx="1"/>
          </p:nvPr>
        </p:nvSpPr>
        <p:spPr>
          <a:xfrm>
            <a:off x="838200" y="3276600"/>
            <a:ext cx="7315200" cy="2362200"/>
          </a:xfrm>
        </p:spPr>
        <p:txBody>
          <a:bodyPr/>
          <a:lstStyle/>
          <a:p>
            <a:pPr eaLnBrk="1" hangingPunct="1"/>
            <a:r>
              <a:rPr lang="en-US" sz="2800" smtClean="0">
                <a:latin typeface="Bookman Old Style" pitchFamily="18" charset="0"/>
              </a:rPr>
              <a:t> </a:t>
            </a:r>
            <a:r>
              <a:rPr lang="ru-RU" sz="2800" smtClean="0">
                <a:latin typeface="Bookman Old Style" pitchFamily="18" charset="0"/>
              </a:rPr>
              <a:t>«</a:t>
            </a:r>
            <a:r>
              <a:rPr lang="en-US" sz="2800" smtClean="0">
                <a:latin typeface="Bookman Old Style" pitchFamily="18" charset="0"/>
              </a:rPr>
              <a:t>Сигнал</a:t>
            </a:r>
            <a:r>
              <a:rPr lang="ru-RU" sz="2800" smtClean="0">
                <a:latin typeface="Bookman Old Style" pitchFamily="18" charset="0"/>
              </a:rPr>
              <a:t>». Это книга сигналов тревоги и надежды. Красная книга – это п.ризыв к действию</a:t>
            </a:r>
          </a:p>
        </p:txBody>
      </p:sp>
      <p:sp>
        <p:nvSpPr>
          <p:cNvPr id="10243" name="Rectangle 4"/>
          <p:cNvSpPr>
            <a:spLocks noGrp="1" noChangeArrowheads="1"/>
          </p:cNvSpPr>
          <p:nvPr>
            <p:ph type="ctrTitle"/>
          </p:nvPr>
        </p:nvSpPr>
        <p:spPr>
          <a:xfrm>
            <a:off x="990600" y="2209800"/>
            <a:ext cx="7772400" cy="990600"/>
          </a:xfrm>
        </p:spPr>
        <p:txBody>
          <a:bodyPr/>
          <a:lstStyle/>
          <a:p>
            <a:pPr eaLnBrk="1" hangingPunct="1"/>
            <a:r>
              <a:rPr sz="3200" smtClean="0">
                <a:latin typeface="Bookman Old Style" pitchFamily="18" charset="0"/>
              </a:rPr>
              <a:t>Красная книга - это</a:t>
            </a:r>
            <a:endParaRPr lang="ru-RU" sz="3200" smtClean="0">
              <a:latin typeface="Bookman Old Style" pitchFamily="18" charset="0"/>
            </a:endParaRPr>
          </a:p>
        </p:txBody>
      </p:sp>
      <p:pic>
        <p:nvPicPr>
          <p:cNvPr id="1024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52400"/>
            <a:ext cx="2133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4071379"/>
      </p:ext>
    </p:extLst>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150938" y="457200"/>
            <a:ext cx="7793037" cy="609600"/>
          </a:xfrm>
        </p:spPr>
        <p:txBody>
          <a:bodyPr/>
          <a:lstStyle/>
          <a:p>
            <a:pPr algn="ctr" eaLnBrk="1" hangingPunct="1"/>
            <a:r>
              <a:rPr lang="ru-RU" sz="2800" smtClean="0">
                <a:solidFill>
                  <a:schemeClr val="accent1"/>
                </a:solidFill>
                <a:latin typeface="Bookman Old Style" pitchFamily="18" charset="0"/>
              </a:rPr>
              <a:t>Когда появилась Красная книга в ХМАО</a:t>
            </a:r>
          </a:p>
        </p:txBody>
      </p:sp>
      <p:sp>
        <p:nvSpPr>
          <p:cNvPr id="9219" name="Rectangle 3"/>
          <p:cNvSpPr>
            <a:spLocks noGrp="1" noChangeArrowheads="1"/>
          </p:cNvSpPr>
          <p:nvPr>
            <p:ph sz="quarter" idx="1"/>
          </p:nvPr>
        </p:nvSpPr>
        <p:spPr>
          <a:xfrm>
            <a:off x="533400" y="1371600"/>
            <a:ext cx="8421688" cy="5181600"/>
          </a:xfrm>
        </p:spPr>
        <p:txBody>
          <a:bodyPr>
            <a:normAutofit fontScale="92500" lnSpcReduction="10000"/>
          </a:bodyPr>
          <a:lstStyle/>
          <a:p>
            <a:pPr marL="274320" indent="-274320" algn="just" eaLnBrk="1" fontAlgn="auto" hangingPunct="1">
              <a:lnSpc>
                <a:spcPct val="80000"/>
              </a:lnSpc>
              <a:spcBef>
                <a:spcPts val="580"/>
              </a:spcBef>
              <a:spcAft>
                <a:spcPts val="0"/>
              </a:spcAft>
              <a:buFont typeface="Wingdings 2"/>
              <a:buChar char=""/>
              <a:defRPr/>
            </a:pPr>
            <a:r>
              <a:rPr lang="ru-RU" sz="2000" dirty="0" smtClean="0">
                <a:latin typeface="Bookman Old Style" pitchFamily="18" charset="0"/>
              </a:rPr>
              <a:t>В целях  сохранения  редких и находящихся под угрозой исчезновения видов животных и растений  на территории  Ханты-Мансийского автономного, на основании   Постановления  Губернатора Ханты-Мансийского автономного округа от 28 октября 1999 года № 439  была учреждена Красная книга  Ханты- Мансийского автономного округа.</a:t>
            </a:r>
          </a:p>
          <a:p>
            <a:pPr marL="274320" indent="-274320" algn="just" eaLnBrk="1" fontAlgn="auto" hangingPunct="1">
              <a:lnSpc>
                <a:spcPct val="80000"/>
              </a:lnSpc>
              <a:spcBef>
                <a:spcPts val="580"/>
              </a:spcBef>
              <a:spcAft>
                <a:spcPts val="0"/>
              </a:spcAft>
              <a:buFont typeface="Wingdings 2"/>
              <a:buChar char=""/>
              <a:defRPr/>
            </a:pPr>
            <a:r>
              <a:rPr lang="ru-RU" sz="2000" dirty="0" smtClean="0">
                <a:latin typeface="Bookman Old Style" pitchFamily="18" charset="0"/>
              </a:rPr>
              <a:t>Красная книга автономного округа является  официальным  документом на основании которого  осуществляется долгосрочное  прогнозирование и разработка практических  мер по сохранению , воспроизводству и рациональному использованию редких и находящихся  под угрозой исчезновения  видов ( подвидов, популяций) животных, растений и  грибов.</a:t>
            </a:r>
          </a:p>
          <a:p>
            <a:pPr marL="274320" indent="-274320" algn="just" eaLnBrk="1" fontAlgn="auto" hangingPunct="1">
              <a:lnSpc>
                <a:spcPct val="80000"/>
              </a:lnSpc>
              <a:spcBef>
                <a:spcPts val="580"/>
              </a:spcBef>
              <a:spcAft>
                <a:spcPts val="0"/>
              </a:spcAft>
              <a:buFont typeface="Wingdings 2"/>
              <a:buChar char=""/>
              <a:defRPr/>
            </a:pPr>
            <a:r>
              <a:rPr lang="ru-RU" sz="2000" dirty="0" smtClean="0">
                <a:latin typeface="Bookman Old Style" pitchFamily="18" charset="0"/>
              </a:rPr>
              <a:t>В Красную книгу автономного округа заносятся  объекты  животного и растительного  мира ,занесенные в Красную книгу Российской Федерации, обитающие, произрастающие  на территории Ханты-Мансийского автономного округа , а так же те объекты  животного и растительного  мира ,которые не занесены в Красную книгу Российской Федерации, но в Ханты-Мансийском  автономном округе  являются  редкими или находятся  под угрозой исчезновения и нуждаются  в охране.</a:t>
            </a:r>
          </a:p>
          <a:p>
            <a:pPr marL="274320" indent="-274320" algn="just" eaLnBrk="1" fontAlgn="auto" hangingPunct="1">
              <a:lnSpc>
                <a:spcPct val="80000"/>
              </a:lnSpc>
              <a:spcBef>
                <a:spcPts val="580"/>
              </a:spcBef>
              <a:spcAft>
                <a:spcPts val="0"/>
              </a:spcAft>
              <a:buFont typeface="Wingdings" pitchFamily="2" charset="2"/>
              <a:buNone/>
              <a:defRPr/>
            </a:pPr>
            <a:r>
              <a:rPr lang="ru-RU" sz="2000" dirty="0" smtClean="0">
                <a:latin typeface="Bookman Old Style" pitchFamily="18" charset="0"/>
              </a:rPr>
              <a:t> </a:t>
            </a:r>
          </a:p>
          <a:p>
            <a:pPr marL="274320" indent="-274320" eaLnBrk="1" fontAlgn="auto" hangingPunct="1">
              <a:lnSpc>
                <a:spcPct val="80000"/>
              </a:lnSpc>
              <a:spcBef>
                <a:spcPts val="580"/>
              </a:spcBef>
              <a:spcAft>
                <a:spcPts val="0"/>
              </a:spcAft>
              <a:buFont typeface="Wingdings 2"/>
              <a:buChar char=""/>
              <a:defRPr/>
            </a:pPr>
            <a:endParaRPr lang="ru-RU" sz="2000" dirty="0" smtClean="0">
              <a:latin typeface="Times New Roman" pitchFamily="18" charset="0"/>
            </a:endParaRPr>
          </a:p>
        </p:txBody>
      </p:sp>
    </p:spTree>
    <p:extLst>
      <p:ext uri="{BB962C8B-B14F-4D97-AF65-F5344CB8AC3E}">
        <p14:creationId xmlns:p14="http://schemas.microsoft.com/office/powerpoint/2010/main" val="3138900696"/>
      </p:ext>
    </p:extLst>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ru-RU" sz="3200" smtClean="0">
                <a:solidFill>
                  <a:schemeClr val="accent1"/>
                </a:solidFill>
                <a:latin typeface="Bookman Old Style" pitchFamily="18" charset="0"/>
              </a:rPr>
              <a:t>Страницы Красной книги</a:t>
            </a:r>
          </a:p>
        </p:txBody>
      </p:sp>
      <p:sp>
        <p:nvSpPr>
          <p:cNvPr id="10243" name="Rectangle 3"/>
          <p:cNvSpPr>
            <a:spLocks noGrp="1" noChangeArrowheads="1"/>
          </p:cNvSpPr>
          <p:nvPr>
            <p:ph sz="quarter" idx="1"/>
          </p:nvPr>
        </p:nvSpPr>
        <p:spPr/>
        <p:txBody>
          <a:bodyPr>
            <a:normAutofit/>
          </a:bodyPr>
          <a:lstStyle/>
          <a:p>
            <a:pPr marL="274320" indent="-274320" algn="just" eaLnBrk="1" fontAlgn="auto" hangingPunct="1">
              <a:lnSpc>
                <a:spcPct val="80000"/>
              </a:lnSpc>
              <a:spcBef>
                <a:spcPts val="580"/>
              </a:spcBef>
              <a:spcAft>
                <a:spcPts val="0"/>
              </a:spcAft>
              <a:buFont typeface="Wingdings 2"/>
              <a:buChar char=""/>
              <a:defRPr/>
            </a:pPr>
            <a:r>
              <a:rPr lang="ru-RU" sz="2000" b="1" i="1" dirty="0" smtClean="0">
                <a:latin typeface="Bookman Old Style" pitchFamily="18" charset="0"/>
              </a:rPr>
              <a:t>На черных страницах</a:t>
            </a:r>
            <a:r>
              <a:rPr lang="ru-RU" sz="2000" i="1" dirty="0" smtClean="0">
                <a:latin typeface="Bookman Old Style" pitchFamily="18" charset="0"/>
              </a:rPr>
              <a:t> списки тех, кого мы уже никогда не увидим, кого уже нет, кто уже вымер (Странствующие голуби, морская корова и т.д.).</a:t>
            </a:r>
            <a:endParaRPr lang="ru-RU" sz="2000" b="1" i="1" dirty="0" smtClean="0">
              <a:latin typeface="Bookman Old Style" pitchFamily="18" charset="0"/>
            </a:endParaRPr>
          </a:p>
          <a:p>
            <a:pPr marL="274320" indent="-274320" algn="just" eaLnBrk="1" fontAlgn="auto" hangingPunct="1">
              <a:lnSpc>
                <a:spcPct val="80000"/>
              </a:lnSpc>
              <a:spcBef>
                <a:spcPts val="580"/>
              </a:spcBef>
              <a:spcAft>
                <a:spcPts val="0"/>
              </a:spcAft>
              <a:buFont typeface="Wingdings 2"/>
              <a:buChar char=""/>
              <a:defRPr/>
            </a:pPr>
            <a:r>
              <a:rPr lang="ru-RU" sz="2000" b="1" i="1" dirty="0" smtClean="0">
                <a:latin typeface="Bookman Old Style" pitchFamily="18" charset="0"/>
              </a:rPr>
              <a:t>На </a:t>
            </a:r>
            <a:r>
              <a:rPr lang="ru-RU" sz="2000" b="1" i="1" dirty="0" smtClean="0">
                <a:solidFill>
                  <a:srgbClr val="FF0000"/>
                </a:solidFill>
                <a:latin typeface="Bookman Old Style" pitchFamily="18" charset="0"/>
              </a:rPr>
              <a:t>красных страницах</a:t>
            </a:r>
            <a:r>
              <a:rPr lang="ru-RU" sz="2000" i="1" dirty="0" smtClean="0">
                <a:solidFill>
                  <a:srgbClr val="FF0000"/>
                </a:solidFill>
                <a:latin typeface="Bookman Old Style" pitchFamily="18" charset="0"/>
              </a:rPr>
              <a:t> </a:t>
            </a:r>
            <a:r>
              <a:rPr lang="ru-RU" sz="2000" i="1" dirty="0" smtClean="0">
                <a:latin typeface="Bookman Old Style" pitchFamily="18" charset="0"/>
              </a:rPr>
              <a:t>записаны особо редкие и исчезающие животные (зубры, бобры, леопард и т.д.).</a:t>
            </a:r>
            <a:endParaRPr lang="ru-RU" sz="2000" b="1" i="1" dirty="0" smtClean="0">
              <a:latin typeface="Bookman Old Style" pitchFamily="18" charset="0"/>
            </a:endParaRPr>
          </a:p>
          <a:p>
            <a:pPr marL="274320" indent="-274320" algn="just" eaLnBrk="1" fontAlgn="auto" hangingPunct="1">
              <a:lnSpc>
                <a:spcPct val="80000"/>
              </a:lnSpc>
              <a:spcBef>
                <a:spcPts val="580"/>
              </a:spcBef>
              <a:spcAft>
                <a:spcPts val="0"/>
              </a:spcAft>
              <a:buFont typeface="Wingdings 2"/>
              <a:buChar char=""/>
              <a:defRPr/>
            </a:pPr>
            <a:r>
              <a:rPr lang="ru-RU" sz="2000" b="1" i="1" dirty="0" smtClean="0">
                <a:latin typeface="Bookman Old Style" pitchFamily="18" charset="0"/>
              </a:rPr>
              <a:t>На </a:t>
            </a:r>
            <a:r>
              <a:rPr lang="ru-RU" sz="2000" b="1" i="1" dirty="0" smtClean="0">
                <a:solidFill>
                  <a:srgbClr val="FFFF00"/>
                </a:solidFill>
                <a:latin typeface="Bookman Old Style" pitchFamily="18" charset="0"/>
              </a:rPr>
              <a:t>желтых страницах</a:t>
            </a:r>
            <a:r>
              <a:rPr lang="ru-RU" sz="2000" i="1" dirty="0" smtClean="0">
                <a:solidFill>
                  <a:srgbClr val="FFFF00"/>
                </a:solidFill>
                <a:latin typeface="Bookman Old Style" pitchFamily="18" charset="0"/>
              </a:rPr>
              <a:t> </a:t>
            </a:r>
            <a:r>
              <a:rPr lang="ru-RU" sz="2000" i="1" dirty="0" smtClean="0">
                <a:latin typeface="Bookman Old Style" pitchFamily="18" charset="0"/>
              </a:rPr>
              <a:t>те, животные количество которых быстро снижается (белые медведи, </a:t>
            </a:r>
            <a:r>
              <a:rPr lang="ru-RU" sz="2000" i="1" dirty="0" err="1" smtClean="0">
                <a:latin typeface="Bookman Old Style" pitchFamily="18" charset="0"/>
              </a:rPr>
              <a:t>розовая</a:t>
            </a:r>
            <a:r>
              <a:rPr lang="ru-RU" sz="2000" i="1" dirty="0" smtClean="0">
                <a:latin typeface="Bookman Old Style" pitchFamily="18" charset="0"/>
              </a:rPr>
              <a:t> чайка).</a:t>
            </a:r>
            <a:endParaRPr lang="ru-RU" sz="2000" b="1" i="1" dirty="0" smtClean="0">
              <a:latin typeface="Bookman Old Style" pitchFamily="18" charset="0"/>
            </a:endParaRPr>
          </a:p>
          <a:p>
            <a:pPr marL="274320" indent="-274320" algn="just" eaLnBrk="1" fontAlgn="auto" hangingPunct="1">
              <a:lnSpc>
                <a:spcPct val="80000"/>
              </a:lnSpc>
              <a:spcBef>
                <a:spcPts val="580"/>
              </a:spcBef>
              <a:spcAft>
                <a:spcPts val="0"/>
              </a:spcAft>
              <a:buFont typeface="Wingdings 2"/>
              <a:buChar char=""/>
              <a:defRPr/>
            </a:pPr>
            <a:r>
              <a:rPr lang="ru-RU" sz="2000" b="1" i="1" dirty="0" smtClean="0">
                <a:latin typeface="Bookman Old Style" pitchFamily="18" charset="0"/>
              </a:rPr>
              <a:t>На </a:t>
            </a:r>
            <a:r>
              <a:rPr lang="ru-RU" sz="2000" b="1" i="1" dirty="0" smtClean="0">
                <a:solidFill>
                  <a:schemeClr val="bg1">
                    <a:lumMod val="85000"/>
                  </a:schemeClr>
                </a:solidFill>
                <a:latin typeface="Bookman Old Style" pitchFamily="18" charset="0"/>
              </a:rPr>
              <a:t>белых страницах </a:t>
            </a:r>
            <a:r>
              <a:rPr lang="ru-RU" sz="2000" i="1" dirty="0" smtClean="0">
                <a:latin typeface="Bookman Old Style" pitchFamily="18" charset="0"/>
              </a:rPr>
              <a:t>те животные, численность которых всегда была невелика.</a:t>
            </a:r>
            <a:endParaRPr lang="ru-RU" sz="2000" b="1" i="1" dirty="0" smtClean="0">
              <a:latin typeface="Bookman Old Style" pitchFamily="18" charset="0"/>
            </a:endParaRPr>
          </a:p>
          <a:p>
            <a:pPr marL="274320" indent="-274320" algn="just" eaLnBrk="1" fontAlgn="auto" hangingPunct="1">
              <a:lnSpc>
                <a:spcPct val="80000"/>
              </a:lnSpc>
              <a:spcBef>
                <a:spcPts val="580"/>
              </a:spcBef>
              <a:spcAft>
                <a:spcPts val="0"/>
              </a:spcAft>
              <a:buFont typeface="Wingdings 2"/>
              <a:buChar char=""/>
              <a:defRPr/>
            </a:pPr>
            <a:r>
              <a:rPr lang="ru-RU" sz="2000" b="1" i="1" dirty="0" smtClean="0">
                <a:latin typeface="Bookman Old Style" pitchFamily="18" charset="0"/>
              </a:rPr>
              <a:t>На </a:t>
            </a:r>
            <a:r>
              <a:rPr lang="ru-RU" sz="2000" b="1" i="1" dirty="0" smtClean="0">
                <a:solidFill>
                  <a:schemeClr val="bg1">
                    <a:lumMod val="50000"/>
                  </a:schemeClr>
                </a:solidFill>
                <a:latin typeface="Bookman Old Style" pitchFamily="18" charset="0"/>
              </a:rPr>
              <a:t>серых страницах</a:t>
            </a:r>
            <a:r>
              <a:rPr lang="ru-RU" sz="2000" i="1" dirty="0" smtClean="0">
                <a:solidFill>
                  <a:schemeClr val="bg1">
                    <a:lumMod val="50000"/>
                  </a:schemeClr>
                </a:solidFill>
                <a:latin typeface="Bookman Old Style" pitchFamily="18" charset="0"/>
              </a:rPr>
              <a:t> </a:t>
            </a:r>
            <a:r>
              <a:rPr lang="ru-RU" sz="2000" i="1" dirty="0" smtClean="0">
                <a:latin typeface="Bookman Old Style" pitchFamily="18" charset="0"/>
              </a:rPr>
              <a:t>те животные, которые мало изучены, места их обитания труднодоступны.</a:t>
            </a:r>
            <a:endParaRPr lang="ru-RU" sz="2000" b="1" i="1" dirty="0" smtClean="0">
              <a:latin typeface="Bookman Old Style" pitchFamily="18" charset="0"/>
            </a:endParaRPr>
          </a:p>
          <a:p>
            <a:pPr marL="274320" indent="-274320" algn="just" eaLnBrk="1" fontAlgn="auto" hangingPunct="1">
              <a:lnSpc>
                <a:spcPct val="80000"/>
              </a:lnSpc>
              <a:spcBef>
                <a:spcPts val="580"/>
              </a:spcBef>
              <a:spcAft>
                <a:spcPts val="0"/>
              </a:spcAft>
              <a:buFont typeface="Wingdings 2"/>
              <a:buChar char=""/>
              <a:defRPr/>
            </a:pPr>
            <a:r>
              <a:rPr lang="ru-RU" sz="2000" b="1" i="1" dirty="0" smtClean="0">
                <a:latin typeface="Bookman Old Style" pitchFamily="18" charset="0"/>
              </a:rPr>
              <a:t>На </a:t>
            </a:r>
            <a:r>
              <a:rPr lang="ru-RU" sz="2000" b="1" i="1" dirty="0" smtClean="0">
                <a:solidFill>
                  <a:srgbClr val="00B050"/>
                </a:solidFill>
                <a:latin typeface="Bookman Old Style" pitchFamily="18" charset="0"/>
              </a:rPr>
              <a:t>зеленых страницах </a:t>
            </a:r>
            <a:r>
              <a:rPr lang="ru-RU" sz="2000" i="1" dirty="0" smtClean="0">
                <a:latin typeface="Bookman Old Style" pitchFamily="18" charset="0"/>
              </a:rPr>
              <a:t>те животные, которых удалось сохранить, спасти от вымирания.</a:t>
            </a:r>
            <a:r>
              <a:rPr lang="ru-RU" sz="2000" dirty="0" smtClean="0">
                <a:latin typeface="Bookman Old Style" pitchFamily="18" charset="0"/>
              </a:rPr>
              <a:t> </a:t>
            </a:r>
          </a:p>
        </p:txBody>
      </p:sp>
    </p:spTree>
    <p:extLst>
      <p:ext uri="{BB962C8B-B14F-4D97-AF65-F5344CB8AC3E}">
        <p14:creationId xmlns:p14="http://schemas.microsoft.com/office/powerpoint/2010/main" val="3054067960"/>
      </p:ext>
    </p:extLst>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eaLnBrk="1" hangingPunct="1"/>
            <a:r>
              <a:rPr lang="ru-RU" sz="2800" smtClean="0">
                <a:solidFill>
                  <a:schemeClr val="accent1"/>
                </a:solidFill>
                <a:latin typeface="Bookman Old Style" pitchFamily="18" charset="0"/>
              </a:rPr>
              <a:t>Птицы, включённые в Красную книгу Автономного округа – Югры</a:t>
            </a:r>
          </a:p>
        </p:txBody>
      </p:sp>
      <p:sp>
        <p:nvSpPr>
          <p:cNvPr id="13315" name="Rectangle 3"/>
          <p:cNvSpPr>
            <a:spLocks noGrp="1" noChangeArrowheads="1"/>
          </p:cNvSpPr>
          <p:nvPr>
            <p:ph sz="quarter" idx="1"/>
          </p:nvPr>
        </p:nvSpPr>
        <p:spPr/>
        <p:txBody>
          <a:bodyPr/>
          <a:lstStyle/>
          <a:p>
            <a:pPr eaLnBrk="1" hangingPunct="1">
              <a:lnSpc>
                <a:spcPct val="90000"/>
              </a:lnSpc>
            </a:pPr>
            <a:r>
              <a:rPr lang="ru-RU" sz="2400" smtClean="0">
                <a:latin typeface="Bookman Old Style" pitchFamily="18" charset="0"/>
              </a:rPr>
              <a:t>Филин</a:t>
            </a:r>
          </a:p>
          <a:p>
            <a:pPr eaLnBrk="1" hangingPunct="1">
              <a:lnSpc>
                <a:spcPct val="90000"/>
              </a:lnSpc>
            </a:pPr>
            <a:r>
              <a:rPr lang="ru-RU" sz="2400" smtClean="0">
                <a:latin typeface="Bookman Old Style" pitchFamily="18" charset="0"/>
              </a:rPr>
              <a:t>Серый журавль</a:t>
            </a:r>
          </a:p>
          <a:p>
            <a:pPr eaLnBrk="1" hangingPunct="1">
              <a:lnSpc>
                <a:spcPct val="90000"/>
              </a:lnSpc>
            </a:pPr>
            <a:r>
              <a:rPr lang="ru-RU" sz="2400" smtClean="0">
                <a:latin typeface="Bookman Old Style" pitchFamily="18" charset="0"/>
              </a:rPr>
              <a:t>Беркут</a:t>
            </a:r>
          </a:p>
          <a:p>
            <a:pPr eaLnBrk="1" hangingPunct="1">
              <a:lnSpc>
                <a:spcPct val="90000"/>
              </a:lnSpc>
            </a:pPr>
            <a:r>
              <a:rPr lang="ru-RU" sz="2400" smtClean="0">
                <a:latin typeface="Bookman Old Style" pitchFamily="18" charset="0"/>
              </a:rPr>
              <a:t>Стерх</a:t>
            </a:r>
          </a:p>
          <a:p>
            <a:pPr eaLnBrk="1" hangingPunct="1">
              <a:lnSpc>
                <a:spcPct val="90000"/>
              </a:lnSpc>
            </a:pPr>
            <a:r>
              <a:rPr lang="ru-RU" sz="2400" smtClean="0">
                <a:latin typeface="Bookman Old Style" pitchFamily="18" charset="0"/>
              </a:rPr>
              <a:t>Краснозобая казарка</a:t>
            </a:r>
          </a:p>
          <a:p>
            <a:pPr eaLnBrk="1" hangingPunct="1">
              <a:lnSpc>
                <a:spcPct val="90000"/>
              </a:lnSpc>
            </a:pPr>
            <a:r>
              <a:rPr lang="ru-RU" sz="2400" smtClean="0">
                <a:latin typeface="Bookman Old Style" pitchFamily="18" charset="0"/>
              </a:rPr>
              <a:t>Скопа</a:t>
            </a:r>
          </a:p>
          <a:p>
            <a:pPr eaLnBrk="1" hangingPunct="1">
              <a:lnSpc>
                <a:spcPct val="90000"/>
              </a:lnSpc>
            </a:pPr>
            <a:r>
              <a:rPr lang="ru-RU" sz="2400" smtClean="0">
                <a:latin typeface="Bookman Old Style" pitchFamily="18" charset="0"/>
              </a:rPr>
              <a:t>Орлан – белохвостый </a:t>
            </a:r>
          </a:p>
          <a:p>
            <a:pPr eaLnBrk="1" hangingPunct="1">
              <a:lnSpc>
                <a:spcPct val="90000"/>
              </a:lnSpc>
            </a:pPr>
            <a:r>
              <a:rPr lang="ru-RU" sz="2400" smtClean="0">
                <a:latin typeface="Bookman Old Style" pitchFamily="18" charset="0"/>
              </a:rPr>
              <a:t>Лебедь – кликун </a:t>
            </a:r>
          </a:p>
        </p:txBody>
      </p:sp>
      <p:pic>
        <p:nvPicPr>
          <p:cNvPr id="1331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2590800"/>
            <a:ext cx="1485900" cy="212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524000"/>
            <a:ext cx="24193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4343400"/>
            <a:ext cx="2333625" cy="180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2458071"/>
      </p:ext>
    </p:extLst>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150938" y="214313"/>
            <a:ext cx="7793037" cy="928687"/>
          </a:xfrm>
        </p:spPr>
        <p:txBody>
          <a:bodyPr/>
          <a:lstStyle/>
          <a:p>
            <a:pPr eaLnBrk="1" hangingPunct="1"/>
            <a:r>
              <a:rPr lang="ru-RU" sz="3200" b="1" smtClean="0">
                <a:solidFill>
                  <a:srgbClr val="3399FF"/>
                </a:solidFill>
                <a:latin typeface="Bookman Old Style" pitchFamily="18" charset="0"/>
              </a:rPr>
              <a:t>Лебедь - кликун</a:t>
            </a:r>
          </a:p>
        </p:txBody>
      </p:sp>
      <p:sp>
        <p:nvSpPr>
          <p:cNvPr id="14339" name="Rectangle 3"/>
          <p:cNvSpPr>
            <a:spLocks noGrp="1" noChangeArrowheads="1"/>
          </p:cNvSpPr>
          <p:nvPr>
            <p:ph sz="quarter" idx="1"/>
          </p:nvPr>
        </p:nvSpPr>
        <p:spPr>
          <a:xfrm>
            <a:off x="228600" y="1905000"/>
            <a:ext cx="8726488" cy="4800600"/>
          </a:xfrm>
        </p:spPr>
        <p:txBody>
          <a:bodyPr/>
          <a:lstStyle/>
          <a:p>
            <a:pPr algn="just" eaLnBrk="1" hangingPunct="1">
              <a:lnSpc>
                <a:spcPct val="80000"/>
              </a:lnSpc>
              <a:buFont typeface="Wingdings" pitchFamily="2" charset="2"/>
              <a:buChar char="§"/>
            </a:pPr>
            <a:r>
              <a:rPr lang="ru-RU" sz="1800" smtClean="0">
                <a:latin typeface="Bookman Old Style" pitchFamily="18" charset="0"/>
              </a:rPr>
              <a:t>Крупная птица, весящая от 7 до 10 кг, иногда больше. Тело вытянутое, длина шеи примерно равна длине туловища. Ноги короткие, отнесены назад. В оперении большое количество пуха. Клюв лимонно-жёлтый с чёрным кончиком. Оперение белое. Молодые птицы имеют дымчато-серое оперение с более тёмной головой. Чисто белый цвет оперения кликун приобретает лишь на третий год жизни. Самец и самка внешне практически не отличаются друг от друга. Шею кликун держит прямо, не сгибая её в форме буквы «</a:t>
            </a:r>
            <a:r>
              <a:rPr lang="en-US" sz="1800" smtClean="0">
                <a:latin typeface="Bookman Old Style" pitchFamily="18" charset="0"/>
              </a:rPr>
              <a:t>S</a:t>
            </a:r>
            <a:r>
              <a:rPr lang="ru-RU" sz="1800" smtClean="0">
                <a:latin typeface="Bookman Old Style" pitchFamily="18" charset="0"/>
              </a:rPr>
              <a:t>», как лебедь-шипун. </a:t>
            </a:r>
          </a:p>
          <a:p>
            <a:pPr algn="just" eaLnBrk="1" hangingPunct="1">
              <a:lnSpc>
                <a:spcPct val="80000"/>
              </a:lnSpc>
              <a:buFont typeface="Wingdings" pitchFamily="2" charset="2"/>
              <a:buChar char="§"/>
            </a:pPr>
            <a:r>
              <a:rPr lang="ru-RU" sz="1800" smtClean="0">
                <a:latin typeface="Bookman Old Style" pitchFamily="18" charset="0"/>
              </a:rPr>
              <a:t>Лебедь-кликун получил своё название за громкие, трубные крики, особенно часто издаваемые в полёте. По земле ходить не любит и делает это крайне неохотно и редко. Кликун осторожная птица, которая держится на широких водных пространствах, подальше от берегов. Удар крыла кликуна настолько силён, что может сломать руку ребёнку.</a:t>
            </a:r>
          </a:p>
          <a:p>
            <a:pPr algn="just" eaLnBrk="1" hangingPunct="1">
              <a:lnSpc>
                <a:spcPct val="80000"/>
              </a:lnSpc>
              <a:buFont typeface="Wingdings" pitchFamily="2" charset="2"/>
              <a:buChar char="§"/>
            </a:pPr>
            <a:r>
              <a:rPr lang="ru-RU" sz="1800" smtClean="0">
                <a:latin typeface="Bookman Old Style" pitchFamily="18" charset="0"/>
              </a:rPr>
              <a:t>Лебеди-кликуны питаются в основном растительной пищей, водными растениями, а также поедают мелких беспозвоночных животных. </a:t>
            </a:r>
          </a:p>
        </p:txBody>
      </p:sp>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52400"/>
            <a:ext cx="2590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9447474"/>
      </p:ext>
    </p:extLst>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3217</Words>
  <Application>Microsoft Office PowerPoint</Application>
  <PresentationFormat>Экран (4:3)</PresentationFormat>
  <Paragraphs>89</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Справедливость</vt:lpstr>
      <vt:lpstr>Птицы из Красной книги Югры </vt:lpstr>
      <vt:lpstr>Актуальность </vt:lpstr>
      <vt:lpstr>Предположения:</vt:lpstr>
      <vt:lpstr>Цель:  1. Узнать, что такое Красная книга, когда она появилась в     ХМАО.  2. Узнать, какие птицы занесены в Красную книгу Югры.  3. Почему птицы “попали” в эту книгу.  4. Что делает человек, для сохранения численности птиц.  </vt:lpstr>
      <vt:lpstr>Красная книга - это</vt:lpstr>
      <vt:lpstr>Когда появилась Красная книга в ХМАО</vt:lpstr>
      <vt:lpstr>Страницы Красной книги</vt:lpstr>
      <vt:lpstr>Птицы, включённые в Красную книгу Автономного округа – Югры</vt:lpstr>
      <vt:lpstr>Лебедь - кликун</vt:lpstr>
      <vt:lpstr>Презентация PowerPoint</vt:lpstr>
      <vt:lpstr>Орлан - белохвостый</vt:lpstr>
      <vt:lpstr>Презентация PowerPoint</vt:lpstr>
      <vt:lpstr>                       Беркут </vt:lpstr>
      <vt:lpstr> </vt:lpstr>
      <vt:lpstr>              </vt:lpstr>
      <vt:lpstr>Стерх </vt:lpstr>
      <vt:lpstr> </vt:lpstr>
      <vt:lpstr>Презентация PowerPoint</vt:lpstr>
      <vt:lpstr>Филин </vt:lpstr>
      <vt:lpstr>Презентация PowerPoint</vt:lpstr>
      <vt:lpstr>Презентация PowerPoint</vt:lpstr>
      <vt:lpstr>Краснозобая казарка </vt:lpstr>
      <vt:lpstr>Презентация PowerPoint</vt:lpstr>
      <vt:lpstr>Пискулька </vt:lpstr>
      <vt:lpstr>Презентация PowerPoint</vt:lpstr>
      <vt:lpstr>Берегите природу родного края!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Птицы из Красной книги Югры </dc:title>
  <dc:creator>Англичане</dc:creator>
  <cp:lastModifiedBy>Англичане</cp:lastModifiedBy>
  <cp:revision>1</cp:revision>
  <dcterms:created xsi:type="dcterms:W3CDTF">2013-02-07T05:34:05Z</dcterms:created>
  <dcterms:modified xsi:type="dcterms:W3CDTF">2013-02-07T05:43:00Z</dcterms:modified>
</cp:coreProperties>
</file>