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82" r:id="rId3"/>
    <p:sldId id="285" r:id="rId4"/>
    <p:sldId id="279" r:id="rId5"/>
    <p:sldId id="284" r:id="rId6"/>
    <p:sldId id="283" r:id="rId7"/>
    <p:sldId id="280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77" r:id="rId26"/>
    <p:sldId id="281" r:id="rId27"/>
  </p:sldIdLst>
  <p:sldSz cx="9144000" cy="6858000" type="screen4x3"/>
  <p:notesSz cx="6858000" cy="9144000"/>
  <p:embeddedFontLst>
    <p:embeddedFont>
      <p:font typeface="Majestic" charset="0"/>
      <p:regular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B68E"/>
    <a:srgbClr val="F3FDD3"/>
    <a:srgbClr val="DBFECE"/>
    <a:srgbClr val="CFFDCB"/>
    <a:srgbClr val="ECD9FF"/>
    <a:srgbClr val="FDF2E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2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A9C668-DF74-4FB4-8E8E-19851F514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C6EF-7387-4F32-A43A-702F2804F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C2FB9-8BB8-4E63-8DC4-526A582AC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3DFD0-147D-44EC-A39B-257996DB2C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FD6E6-BF2B-4ABC-A245-D3F0F7D50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16D4-634D-4ECE-8F3F-1537E0FD1A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69CBF-C82D-4987-8A1A-3EFBB17BE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FC4F3-578D-4F00-A4BD-FCA46F9FD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45343-6C2A-41E2-9C3C-BE6D44B362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2D59-9C8B-415D-AF3E-40AE5839CB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62F3F-5268-4344-8389-76C33F3323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0E23DF-B7C3-4CDC-96F8-F5F74BBC6C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20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785926"/>
            <a:ext cx="8215370" cy="1928826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Современные требования и опыт проведения занятий по обучению грамоте</a:t>
            </a: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376488" y="4000504"/>
            <a:ext cx="67675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200000"/>
            </a:pPr>
            <a:r>
              <a:rPr lang="ru-RU" sz="2800" b="1" dirty="0" smtClean="0">
                <a:solidFill>
                  <a:srgbClr val="002060"/>
                </a:solidFill>
              </a:rPr>
              <a:t>Теоретический семинар</a:t>
            </a:r>
          </a:p>
          <a:p>
            <a:pPr algn="r">
              <a:spcBef>
                <a:spcPct val="20000"/>
              </a:spcBef>
              <a:buSzPct val="200000"/>
            </a:pPr>
            <a:r>
              <a:rPr lang="ru-RU" sz="2000" dirty="0" smtClean="0">
                <a:solidFill>
                  <a:srgbClr val="002060"/>
                </a:solidFill>
              </a:rPr>
              <a:t>Подготовила: учитель-логопед</a:t>
            </a:r>
          </a:p>
          <a:p>
            <a:pPr algn="r">
              <a:spcBef>
                <a:spcPct val="20000"/>
              </a:spcBef>
              <a:buSzPct val="200000"/>
            </a:pPr>
            <a:r>
              <a:rPr lang="ru-RU" sz="2000" dirty="0" smtClean="0">
                <a:solidFill>
                  <a:srgbClr val="002060"/>
                </a:solidFill>
              </a:rPr>
              <a:t>Крылепова Т.В.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9286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МАДОУ ЦРР – Детский сад № 29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5061" name="Picture 5" descr="70578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700"/>
            <a:ext cx="762000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796908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Первоначальное обучение грамоте предусматривает: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6143644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приемов умственной деятельности: умения наблюдать, сравнивать, обобщать. В то же время, само обучение грамоте носит развивающий характер, способствует развитию активной мыслительной деятельности.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Уточнение и обогащение словарного запаса с уточнением представления об окружающем мире.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связной речи. Формирование и совершенствование целенаправленных и связных высказываний, точное употребление слов, грамматическая правильность построения предложения, внятность, выразительность.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Воспитание умения ориентироваться на систему правил, необходимых для учебной работы.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Совершенствование чувственного опыта в области родного языка (развитие фонематического восприятия, звукового анализа и синтеза).</a:t>
            </a:r>
          </a:p>
          <a:p>
            <a:pPr lvl="0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слогового чтения и навыков письма.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285752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Задачи подготовки детей к обучению грамоте: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7143768" cy="5857892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1. Формирование направленности на звуковую сторону речи: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умения вслушиваться в слово;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выделять звуки;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различать звуки, близкие по звучанию.</a:t>
            </a:r>
          </a:p>
          <a:p>
            <a:r>
              <a:rPr lang="ru-RU" sz="24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2. Развитие умений ориентироваться в звуковом составе слова:</a:t>
            </a:r>
          </a:p>
          <a:p>
            <a:pPr lvl="0"/>
            <a:r>
              <a:rPr lang="ru-RU" sz="24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последовательно выделять звуки;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устанавливать их место в слове;</a:t>
            </a:r>
          </a:p>
          <a:p>
            <a:r>
              <a:rPr lang="ru-RU" sz="24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3. Активизация устной речи детей.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предметом их внимания слово и предложение, учить изменять и образовывать новые слова, наблюдать, сравнивать и обобщать явления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Развитие проводится по основным направлениям: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4525963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сенсорных и моторных функций;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мимической мускулатуры;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интеллектуальных функций (мышления, памяти, воображения, восприятия, внимания, ориентировки в пространстве и во времени);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эмоционально-волевой сферы и игровой деятельности;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формирование черт гармонической личности.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Схема занятия включает:</a:t>
            </a:r>
            <a:b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 lvl="0"/>
            <a:r>
              <a:rPr lang="ru-RU" sz="28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Оргмомент</a:t>
            </a: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с элементами релаксации, </a:t>
            </a:r>
            <a:r>
              <a:rPr lang="ru-RU" sz="28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психогимнастики</a:t>
            </a: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и психофизическими упражнениями.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Мимические, дыхательные, голосовые и физические упражнения.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 каждом занятии ведется работа над усвоением лексико-грамматического строя речи.</a:t>
            </a:r>
          </a:p>
          <a:p>
            <a:pPr lvl="0"/>
            <a:r>
              <a:rPr lang="ru-RU" sz="28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Физминутки</a:t>
            </a: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несут речевую нагрузку.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Задания на словотворчество детей.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Задания на коррекцию психических функций.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Варианты занятий с использованием: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южетов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сказок;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элементов фольклора;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воображаемых путешествий, экскурсий, поездок, приключений;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литературных персонажей;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известных и придуманных игр;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элементов сюжетно-дидактических игр;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сюжетных и пейзажных картин;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специально изготовленных пособий, рисунков, панно;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настольно-печатных игр;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сюжетов и героев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мультфильмов.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Структура: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1. Организационный момент.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 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введение в тему занятия, создание положительного настроя на обучение, пробуждение интереса к познанию новых звуков, а также коррекция психофизических функций. Основная задача педагога – включить детей в работу с первых минут занятия.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Огрмоменты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проводятся в разных вариантах, но в любом случае полезно включать релаксационные, мимические и имитирующие упражнения.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 Сообщение темы занятия.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Игровая форма сообщения темы не только пробуждает интерес к занятию, но и достигается главное для этого этапа – направляется внимание детей к изучаемому звуку, к восприятию новых и повторению пройденных звуков.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 Характеристика звуков по артикуляционным и акустическим признакам.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уточнение артикуляции – положение губ, языка и зубов при произнесении изучаемого звука;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показывается “профиль” звука на рисунке;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уточняются акустические признаки звуков: спит или не спит голосок (глухие и звонкие звуки), поется или не поется звук (гласные и согласные);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находится образное сравнение звука (</a:t>
            </a:r>
            <a:r>
              <a:rPr lang="ru-RU" sz="20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– рычание тигра, ль – весенняя капель);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звуки обозначаются цветными символами;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определяется их место в звукобуквенном городе (в Синей, Зеленой или Красной стране).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43914" cy="1143000"/>
          </a:xfrm>
        </p:spPr>
        <p:txBody>
          <a:bodyPr/>
          <a:lstStyle/>
          <a:p>
            <a:pPr algn="l"/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4. Произношение звуков в слоговых сочетаниях и словах.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Основной задачей является развитие слухоречевой памяти и фонематического восприятия, мимики и просодических компонентов речи (ритма, ударения, интонации). Произношение слоговых рядов обычно сочетается с развитием интонационной выразительности и мимики.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5. Произношение звуков в словах.</a:t>
            </a:r>
            <a:r>
              <a:rPr lang="ru-RU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229600" cy="4525963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фонематического восприятия и фонематических представлений;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уточнение и расширение лексического запаса;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грамматическими категориями словоизменения и словообразования, постижение смысла и многозначности слов;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слухового внимания и зрительной памяти;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простыми и сложными видами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слого-звукового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анализа и синтеза.</a:t>
            </a:r>
          </a:p>
          <a:p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282" y="5286388"/>
            <a:ext cx="65722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Для решения этой задачи важен принцип подбора речевого и наглядного материала.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ru-RU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Цели, задачи и содержание обучения грамоте дошкольников.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Сформировать у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детей необходимую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готовность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 обучению грамоте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Научить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детей чтению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письму.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l"/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ru-RU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Физминутка</a:t>
            </a: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686800" cy="452596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задачи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физминутки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заключаются в: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снятии усталости и напряжения;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внесении эмоционального заряда;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совершенствовании общей моторики;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выработке четких координированных движений во взаимосвязи с речью.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7. Работа над предложением. 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36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 данном этапе занятия решаются следующие задачи: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установление лексико-грамматических отношений между членами предложения;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актуализация накопленного словаря;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формирование связности и четкости высказывания;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работа над предложением как средством развития мыслительных процессов, в частности – умозаключений;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анализ и синтез словесного состава предложения как средства предупреждения </a:t>
            </a:r>
            <a:r>
              <a:rPr lang="ru-RU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дисграфии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8. Произношение звука в связной речи. </a:t>
            </a:r>
            <a: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214974"/>
          </a:xfrm>
        </p:spPr>
        <p:txBody>
          <a:bodyPr/>
          <a:lstStyle/>
          <a:p>
            <a:pPr>
              <a:buNone/>
            </a:pPr>
            <a:r>
              <a:rPr lang="ru-RU" sz="36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Основная задача данного этапа: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совершенствование навыка правильного произношения звуков в связной речи, т.е. доведение произношения до автоматизма.</a:t>
            </a:r>
          </a:p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Попутно решаются и другие задачи: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воображения и творческой фантазии;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словотворчества;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мелодико-интонационных и просодических компонентов.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9. Обучение элементам грамоты.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 с буквой, которой обозначается изучаемый звук;</a:t>
            </a:r>
          </a:p>
          <a:p>
            <a:pPr lvl="0"/>
            <a:r>
              <a:rPr lang="ru-RU" dirty="0" smtClean="0"/>
              <a:t>учить читать букву, слоги, слова;</a:t>
            </a:r>
          </a:p>
          <a:p>
            <a:pPr lvl="0"/>
            <a:r>
              <a:rPr lang="ru-RU" dirty="0" smtClean="0"/>
              <a:t>учить писать печатными буквами слоги,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10. Итог занятия.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525963"/>
          </a:xfrm>
        </p:spPr>
        <p:txBody>
          <a:bodyPr/>
          <a:lstStyle/>
          <a:p>
            <a:r>
              <a:rPr lang="ru-RU" dirty="0" smtClean="0"/>
              <a:t>Подводится итог, т.е. определяется результативность. Дается только положительная эмоциональная оценка. Отмечается активность каждого ребенка. Узнать, что понравилось, что бы хотели узнать в следующий раз.</a:t>
            </a:r>
          </a:p>
          <a:p>
            <a:r>
              <a:rPr lang="ru-RU" dirty="0" smtClean="0"/>
              <a:t>В конце занятия детей может ожидать сюрприз.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400" dirty="0">
                <a:solidFill>
                  <a:srgbClr val="C00000"/>
                </a:solidFill>
              </a:rPr>
              <a:t>Домашнее задание: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382000" cy="2405063"/>
          </a:xfrm>
        </p:spPr>
        <p:txBody>
          <a:bodyPr/>
          <a:lstStyle/>
          <a:p>
            <a:r>
              <a:rPr lang="ru-RU" sz="5400" i="1" dirty="0" smtClean="0">
                <a:solidFill>
                  <a:srgbClr val="002060"/>
                </a:solidFill>
              </a:rPr>
              <a:t>Помнить : главное - занятие от начала до конца должно быть добрым!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36" y="0"/>
            <a:ext cx="8243888" cy="1143000"/>
          </a:xfrm>
        </p:spPr>
        <p:txBody>
          <a:bodyPr/>
          <a:lstStyle/>
          <a:p>
            <a:r>
              <a:rPr lang="ru-RU" sz="4800" dirty="0" smtClean="0"/>
              <a:t>Источник </a:t>
            </a:r>
            <a:r>
              <a:rPr lang="ru-RU" sz="4800" dirty="0"/>
              <a:t>шаблона: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142984"/>
            <a:ext cx="7235825" cy="3124200"/>
          </a:xfrm>
          <a:noFill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/>
              <a:t>Зинина Светлана Александровна</a:t>
            </a:r>
            <a:r>
              <a:rPr lang="ru-RU" sz="2400" dirty="0"/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/>
              <a:t>учитель истории и обществознания муниципального образовательного учреждения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/>
              <a:t>средней общеобразовательной школы №43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/>
              <a:t>г. Волгограда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/>
              <a:t>Сайт: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http://pedsovet.su/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8229600" cy="1143000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Обучение грамоте начинается не тогда, когда пытаются заставить ребенка запомнить букву, а когда ему скажут: “Послушай, как поет синичка!”.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pic>
        <p:nvPicPr>
          <p:cNvPr id="49156" name="Picture 4" descr="человек Записи с меткой человек Фотографии и комментарии, новости и картинки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8682" y="3643314"/>
            <a:ext cx="384531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0"/>
            <a:ext cx="7358114" cy="1470025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Учим детей  делить </a:t>
            </a: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слова на слоги, используя в качестве наглядной опоры разные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схемы.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g4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-3924" r="-880"/>
          <a:stretch>
            <a:fillRect/>
          </a:stretch>
        </p:blipFill>
        <p:spPr>
          <a:xfrm>
            <a:off x="0" y="1357298"/>
            <a:ext cx="4567018" cy="1926414"/>
          </a:xfrm>
          <a:prstGeom prst="rect">
            <a:avLst/>
          </a:prstGeom>
        </p:spPr>
      </p:pic>
      <p:pic>
        <p:nvPicPr>
          <p:cNvPr id="8" name="Рисунок 7" descr="2112_big_13449260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57641">
            <a:off x="188783" y="3856405"/>
            <a:ext cx="4643438" cy="3241493"/>
          </a:xfrm>
          <a:prstGeom prst="rect">
            <a:avLst/>
          </a:prstGeom>
        </p:spPr>
      </p:pic>
      <p:pic>
        <p:nvPicPr>
          <p:cNvPr id="9" name="Рисунок 8" descr="03labcu951262253973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>
          <a:xfrm>
            <a:off x="5223925" y="1500174"/>
            <a:ext cx="3920075" cy="501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57166"/>
            <a:ext cx="8001056" cy="147002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Проводится специальная работа по звуковому анализу: при помощи интонации выделяется каждый звук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профили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907437"/>
            <a:ext cx="9144000" cy="395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28588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Обучаем звуковому анализу и синтезу слов с помощью звуковых схем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SC00195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>
          <a:xfrm>
            <a:off x="3923170" y="2915741"/>
            <a:ext cx="5220830" cy="3942259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953728">
            <a:off x="4579435" y="1797647"/>
            <a:ext cx="2371725" cy="1428750"/>
          </a:xfrm>
          <a:prstGeom prst="rect">
            <a:avLst/>
          </a:prstGeom>
        </p:spPr>
      </p:pic>
      <p:pic>
        <p:nvPicPr>
          <p:cNvPr id="7" name="Рисунок 6" descr="94682418_4979214_kartoshki_dla_obusheniya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15242">
            <a:off x="205854" y="1603238"/>
            <a:ext cx="3471871" cy="5119911"/>
          </a:xfrm>
          <a:prstGeom prst="rect">
            <a:avLst/>
          </a:prstGeom>
        </p:spPr>
      </p:pic>
      <p:pic>
        <p:nvPicPr>
          <p:cNvPr id="6" name="Рисунок 5" descr="word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1655">
            <a:off x="1216489" y="4792032"/>
            <a:ext cx="2815968" cy="192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Дети усваивают понятия: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6781800" cy="4525963"/>
          </a:xfrm>
        </p:spPr>
        <p:txBody>
          <a:bodyPr/>
          <a:lstStyle/>
          <a:p>
            <a:r>
              <a:rPr lang="ru-RU" dirty="0" smtClean="0"/>
              <a:t>Звук</a:t>
            </a:r>
          </a:p>
          <a:p>
            <a:r>
              <a:rPr lang="ru-RU" dirty="0" smtClean="0"/>
              <a:t>Слог</a:t>
            </a:r>
          </a:p>
          <a:p>
            <a:r>
              <a:rPr lang="ru-RU" dirty="0" smtClean="0"/>
              <a:t>Слово</a:t>
            </a:r>
          </a:p>
          <a:p>
            <a:r>
              <a:rPr lang="ru-RU" dirty="0" smtClean="0"/>
              <a:t>Предложение</a:t>
            </a:r>
          </a:p>
          <a:p>
            <a:r>
              <a:rPr lang="ru-RU" dirty="0" smtClean="0"/>
              <a:t>Предлог</a:t>
            </a:r>
          </a:p>
          <a:p>
            <a:r>
              <a:rPr lang="ru-RU" dirty="0" smtClean="0"/>
              <a:t>Дифференцируют звуки по твердости и мягкости</a:t>
            </a:r>
          </a:p>
          <a:p>
            <a:r>
              <a:rPr lang="ru-RU" dirty="0" smtClean="0"/>
              <a:t>Глухости-звонкости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Навык складывания и чтения слогов закрепляется ежедневно!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32805ce61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7" y="3286124"/>
            <a:ext cx="8404413" cy="3571876"/>
          </a:xfrm>
          <a:prstGeom prst="rect">
            <a:avLst/>
          </a:prstGeom>
        </p:spPr>
      </p:pic>
      <p:pic>
        <p:nvPicPr>
          <p:cNvPr id="8" name="Рисунок 7" descr="таблиц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6546">
            <a:off x="5270979" y="1693082"/>
            <a:ext cx="3618545" cy="3503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14290"/>
            <a:ext cx="7215238" cy="142876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Большое внимание уделяется:</a:t>
            </a: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61" name="Picture 5" descr="705781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700"/>
            <a:ext cx="762000" cy="6731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1902" y="2714620"/>
            <a:ext cx="507209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Учим детей делить предложение на слова, определять их количество, порядок слов в предложении, выделять предлог.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472" y="928670"/>
            <a:ext cx="65008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Упражнениям на преобразование слов путем замены, перестановки, </a:t>
            </a:r>
            <a:r>
              <a:rPr lang="ru-RU" sz="2000" kern="0" dirty="0" smtClean="0">
                <a:latin typeface="+mn-lt"/>
              </a:rPr>
              <a:t>добавления звуков;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Подчеркивается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необходимость осмысленного чтения;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r>
              <a:rPr lang="ru-RU" sz="2000" kern="0" baseline="0" dirty="0" smtClean="0">
                <a:latin typeface="+mn-lt"/>
              </a:rPr>
              <a:t>Для</a:t>
            </a:r>
            <a:r>
              <a:rPr lang="ru-RU" sz="2000" kern="0" dirty="0" smtClean="0">
                <a:latin typeface="+mn-lt"/>
              </a:rPr>
              <a:t> звукобуквенного анализа берутся слова различного слогового состава и слова со стечением согласных;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1041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Majestic</vt:lpstr>
      <vt:lpstr>Wingdings</vt:lpstr>
      <vt:lpstr>Оформление по умолчанию</vt:lpstr>
      <vt:lpstr>Современные требования и опыт проведения занятий по обучению грамоте</vt:lpstr>
      <vt:lpstr>1. Цели, задачи и содержание обучения грамоте дошкольников. </vt:lpstr>
      <vt:lpstr>Обучение грамоте начинается не тогда, когда пытаются заставить ребенка запомнить букву, а когда ему скажут: “Послушай, как поет синичка!”.  </vt:lpstr>
      <vt:lpstr>Учим детей  делить слова на слоги, используя в качестве наглядной опоры разные схемы.</vt:lpstr>
      <vt:lpstr>Проводится специальная работа по звуковому анализу: при помощи интонации выделяется каждый звук</vt:lpstr>
      <vt:lpstr>Обучаем звуковому анализу и синтезу слов с помощью звуковых схем</vt:lpstr>
      <vt:lpstr>Дети усваивают понятия:</vt:lpstr>
      <vt:lpstr>Навык складывания и чтения слогов закрепляется ежедневно!</vt:lpstr>
      <vt:lpstr>Большое внимание уделяется:</vt:lpstr>
      <vt:lpstr>Первоначальное обучение грамоте предусматривает: </vt:lpstr>
      <vt:lpstr>Задачи подготовки детей к обучению грамоте: </vt:lpstr>
      <vt:lpstr>Развитие проводится по основным направлениям: </vt:lpstr>
      <vt:lpstr>Схема занятия включает: </vt:lpstr>
      <vt:lpstr>Варианты занятий с использованием:</vt:lpstr>
      <vt:lpstr>Структура:</vt:lpstr>
      <vt:lpstr>2. Сообщение темы занятия. </vt:lpstr>
      <vt:lpstr>3. Характеристика звуков по артикуляционным и акустическим признакам. </vt:lpstr>
      <vt:lpstr>4. Произношение звуков в слоговых сочетаниях и словах. </vt:lpstr>
      <vt:lpstr>5. Произношение звуков в словах. </vt:lpstr>
      <vt:lpstr>6. Физминутка. </vt:lpstr>
      <vt:lpstr>7. Работа над предложением.  </vt:lpstr>
      <vt:lpstr>8. Произношение звука в связной речи.  </vt:lpstr>
      <vt:lpstr>9. Обучение элементам грамоты. </vt:lpstr>
      <vt:lpstr>10. Итог занятия.  </vt:lpstr>
      <vt:lpstr>Домашнее задание:</vt:lpstr>
      <vt:lpstr>Источник шаблона: </vt:lpstr>
    </vt:vector>
  </TitlesOfParts>
  <Company>Филиал ЗАО "ЛУКОЙЛ-Информ" в г. Волгограде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Крылепова Татьяна Вл</cp:lastModifiedBy>
  <cp:revision>38</cp:revision>
  <dcterms:created xsi:type="dcterms:W3CDTF">2011-08-04T05:28:02Z</dcterms:created>
  <dcterms:modified xsi:type="dcterms:W3CDTF">2015-02-02T13:24:24Z</dcterms:modified>
</cp:coreProperties>
</file>