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4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13DD1-8F08-44AC-94F6-DC42C1EACA0A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7DDE-2D26-4203-87D3-11D4D37E1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13DD1-8F08-44AC-94F6-DC42C1EACA0A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7DDE-2D26-4203-87D3-11D4D37E1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13DD1-8F08-44AC-94F6-DC42C1EACA0A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7DDE-2D26-4203-87D3-11D4D37E1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722376" y="2688336"/>
            <a:ext cx="7772400" cy="3108960"/>
          </a:xfrm>
        </p:spPr>
        <p:txBody>
          <a:bodyPr anchor="t" anchorCtr="0">
            <a:noAutofit/>
          </a:bodyPr>
          <a:lstStyle>
            <a:lvl1pPr algn="ctr">
              <a:defRPr lang="en-US" sz="6200" b="1" cap="none" spc="0" dirty="0" smtClean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722376" y="1133856"/>
            <a:ext cx="7772400" cy="1508760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200" b="0">
                <a:solidFill>
                  <a:schemeClr val="tx2">
                    <a:shade val="55000"/>
                  </a:schemeClr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E7213DD1-8F08-44AC-94F6-DC42C1EACA0A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AB087DDE-2D26-4203-87D3-11D4D37E15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13DD1-8F08-44AC-94F6-DC42C1EACA0A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7DDE-2D26-4203-87D3-11D4D37E1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90563" y="491696"/>
            <a:ext cx="7762875" cy="5874608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77240" y="795996"/>
            <a:ext cx="7589520" cy="3112843"/>
          </a:xfrm>
        </p:spPr>
        <p:txBody>
          <a:bodyPr anchor="b">
            <a:normAutofit/>
          </a:bodyPr>
          <a:lstStyle>
            <a:lvl1pPr algn="ctr">
              <a:buNone/>
              <a:defRPr lang="en-US" sz="6200" b="1" cap="none" spc="0" dirty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77240" y="3948552"/>
            <a:ext cx="7589520" cy="1509712"/>
          </a:xfrm>
        </p:spPr>
        <p:txBody>
          <a:bodyPr anchor="t">
            <a:normAutofit/>
          </a:bodyPr>
          <a:lstStyle>
            <a:lvl1pPr indent="0" algn="ctr">
              <a:buNone/>
              <a:defRPr lang="en-US" sz="22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762000" y="5958840"/>
            <a:ext cx="2133600" cy="365760"/>
          </a:xfrm>
        </p:spPr>
        <p:txBody>
          <a:bodyPr/>
          <a:lstStyle/>
          <a:p>
            <a:fld id="{E7213DD1-8F08-44AC-94F6-DC42C1EACA0A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3124200" y="5958840"/>
            <a:ext cx="28956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6248400" y="5958840"/>
            <a:ext cx="2133600" cy="365760"/>
          </a:xfrm>
        </p:spPr>
        <p:txBody>
          <a:bodyPr/>
          <a:lstStyle/>
          <a:p>
            <a:fld id="{AB087DDE-2D26-4203-87D3-11D4D37E1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13DD1-8F08-44AC-94F6-DC42C1EACA0A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7DDE-2D26-4203-87D3-11D4D37E1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965960" y="2785402"/>
            <a:ext cx="5760720" cy="914400"/>
          </a:xfrm>
        </p:spPr>
        <p:txBody>
          <a:bodyPr lIns="91440" rIns="91440" anchor="ctr">
            <a:noAutofit/>
          </a:bodyPr>
          <a:lstStyle>
            <a:lvl1pPr algn="ctr">
              <a:defRPr sz="3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1600200" y="547468"/>
            <a:ext cx="3383280" cy="639762"/>
          </a:xfrm>
          <a:prstGeom prst="roundRect">
            <a:avLst>
              <a:gd name="adj" fmla="val 6772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1600200" y="1322362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5128846" y="547468"/>
            <a:ext cx="3383280" cy="639762"/>
          </a:xfrm>
          <a:prstGeom prst="roundRect">
            <a:avLst>
              <a:gd name="adj" fmla="val 5673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5128846" y="1322362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13DD1-8F08-44AC-94F6-DC42C1EACA0A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>
          <a:xfrm>
            <a:off x="6553200" y="6214404"/>
            <a:ext cx="2133600" cy="365760"/>
          </a:xfrm>
        </p:spPr>
        <p:txBody>
          <a:bodyPr/>
          <a:lstStyle/>
          <a:p>
            <a:fld id="{AB087DDE-2D26-4203-87D3-11D4D37E1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13DD1-8F08-44AC-94F6-DC42C1EACA0A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7DDE-2D26-4203-87D3-11D4D37E1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13DD1-8F08-44AC-94F6-DC42C1EACA0A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7DDE-2D26-4203-87D3-11D4D37E1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828801" y="2888565"/>
            <a:ext cx="5486400" cy="914400"/>
          </a:xfrm>
        </p:spPr>
        <p:txBody>
          <a:bodyPr anchor="b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lvl1pPr algn="l">
              <a:defRPr sz="28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2590800" y="602566"/>
            <a:ext cx="5943600" cy="5486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 rot="16200000">
            <a:off x="-859303" y="2888566"/>
            <a:ext cx="5486400" cy="914400"/>
          </a:xfrm>
        </p:spPr>
        <p:txBody>
          <a:bodyPr lIns="91440" rIns="91440"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13DD1-8F08-44AC-94F6-DC42C1EACA0A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>
          <a:xfrm>
            <a:off x="6553200" y="6214404"/>
            <a:ext cx="2133600" cy="365760"/>
          </a:xfrm>
        </p:spPr>
        <p:txBody>
          <a:bodyPr/>
          <a:lstStyle/>
          <a:p>
            <a:fld id="{AB087DDE-2D26-4203-87D3-11D4D37E1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13DD1-8F08-44AC-94F6-DC42C1EACA0A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7DDE-2D26-4203-87D3-11D4D37E1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740812" y="794822"/>
            <a:ext cx="3960051" cy="5294376"/>
          </a:xfrm>
          <a:prstGeom prst="roundRect">
            <a:avLst>
              <a:gd name="adj" fmla="val 3541"/>
            </a:avLst>
          </a:prstGeom>
          <a:solidFill>
            <a:srgbClr val="FFFFFF">
              <a:alpha val="4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277728" y="3501743"/>
            <a:ext cx="3200400" cy="1143000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lvl1pPr algn="ctr">
              <a:buNone/>
              <a:defRPr sz="26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527537" y="821202"/>
            <a:ext cx="4550899" cy="5215597"/>
          </a:xfrm>
          <a:prstGeom prst="roundRect">
            <a:avLst>
              <a:gd name="adj" fmla="val 622"/>
            </a:avLst>
          </a:prstGeom>
          <a:solidFill>
            <a:schemeClr val="bg1">
              <a:lumMod val="85000"/>
            </a:schemeClr>
          </a:solidFill>
          <a:ln w="101600">
            <a:solidFill>
              <a:srgbClr val="FFFFFF"/>
            </a:solidFill>
            <a:miter lim="800000"/>
          </a:ln>
          <a:effectLst>
            <a:outerShdw blurRad="65000" dist="25000" dir="5400000" algn="t" rotWithShape="0">
              <a:schemeClr val="bg2">
                <a:shade val="30000"/>
                <a:satMod val="250000"/>
                <a:alpha val="85000"/>
              </a:schemeClr>
            </a:outerShdw>
          </a:effectLst>
          <a:scene3d>
            <a:camera prst="orthographicFront"/>
            <a:lightRig rig="soft" dir="t">
              <a:rot lat="0" lon="0" rev="20100000"/>
            </a:lightRig>
          </a:scene3d>
          <a:sp3d contourW="3810">
            <a:bevelT w="95250" h="25400"/>
            <a:contourClr>
              <a:schemeClr val="bg2">
                <a:shade val="45000"/>
                <a:satMod val="145000"/>
              </a:schemeClr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z="2000" smtClean="0"/>
              <a:t>Вставка рисунка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277728" y="1600200"/>
            <a:ext cx="3200400" cy="1825343"/>
          </a:xfrm>
        </p:spPr>
        <p:txBody>
          <a:bodyPr bIns="0" anchor="b">
            <a:normAutofit/>
          </a:bodyPr>
          <a:lstStyle>
            <a:lvl1pPr marL="0" marR="0" indent="0" algn="ctr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13DD1-8F08-44AC-94F6-DC42C1EACA0A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7DDE-2D26-4203-87D3-11D4D37E1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13DD1-8F08-44AC-94F6-DC42C1EACA0A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7DDE-2D26-4203-87D3-11D4D37E1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13DD1-8F08-44AC-94F6-DC42C1EACA0A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7DDE-2D26-4203-87D3-11D4D37E1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13DD1-8F08-44AC-94F6-DC42C1EACA0A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7DDE-2D26-4203-87D3-11D4D37E1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13DD1-8F08-44AC-94F6-DC42C1EACA0A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7DDE-2D26-4203-87D3-11D4D37E1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13DD1-8F08-44AC-94F6-DC42C1EACA0A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7DDE-2D26-4203-87D3-11D4D37E1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13DD1-8F08-44AC-94F6-DC42C1EACA0A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7DDE-2D26-4203-87D3-11D4D37E1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13DD1-8F08-44AC-94F6-DC42C1EACA0A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7DDE-2D26-4203-87D3-11D4D37E1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13DD1-8F08-44AC-94F6-DC42C1EACA0A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7DDE-2D26-4203-87D3-11D4D37E1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13DD1-8F08-44AC-94F6-DC42C1EACA0A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7DDE-2D26-4203-87D3-11D4D37E1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13DD1-8F08-44AC-94F6-DC42C1EACA0A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87DDE-2D26-4203-87D3-11D4D37E1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42900" y="228600"/>
            <a:ext cx="8458200" cy="6400800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14404"/>
            <a:ext cx="2133600" cy="36576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fld id="{E7213DD1-8F08-44AC-94F6-DC42C1EACA0A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14404"/>
            <a:ext cx="2895600" cy="36576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endParaRPr lang="ru-RU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14404"/>
            <a:ext cx="2133600" cy="36576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fld id="{AB087DDE-2D26-4203-87D3-11D4D37E1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defPPr>
        <a:defRPr sz="4400">
          <a:solidFill>
            <a:schemeClr val="tx2">
              <a:shade val="80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53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/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457200" indent="-274320" algn="l" eaLnBrk="1" hangingPunct="1">
        <a:buClr>
          <a:schemeClr val="accent1"/>
        </a:buClr>
        <a:buSzPct val="80000"/>
        <a:buFont typeface="Wingdings 2" pitchFamily="18" charset="2"/>
        <a:buChar char="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758952" indent="-228600" algn="l" eaLnBrk="1" hangingPunct="1">
        <a:buClr>
          <a:schemeClr val="accent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1033272" indent="-228600" algn="l" eaLnBrk="1" hangingPunct="1">
        <a:buClr>
          <a:schemeClr val="accent3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298448" indent="-228600" algn="l" eaLnBrk="1" hangingPunct="1">
        <a:buClr>
          <a:schemeClr val="accent4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554480" indent="-228600" algn="l" eaLnBrk="1" hangingPunct="1">
        <a:buClr>
          <a:schemeClr val="accent5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810512" indent="-228600" algn="l" eaLnBrk="1" hangingPunct="1">
        <a:buClr>
          <a:schemeClr val="accent6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207568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340864" indent="-228600" algn="l" eaLnBrk="1" hangingPunct="1">
        <a:buClr>
          <a:schemeClr val="accent2"/>
        </a:buClr>
        <a:buFont typeface="Wingdings 2" pitchFamily="18" charset="2"/>
        <a:buChar char=""/>
        <a:defRPr sz="1600" baseline="0">
          <a:latin typeface="+mn-lt"/>
        </a:defRPr>
      </a:lvl8pPr>
      <a:lvl9pPr marL="2596896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0;&#1088;&#1099;&#1083;&#1077;&#1087;&#1086;&#1074;&#1072;%20&#1058;&#1072;&#1090;&#1100;&#1103;&#1085;&#1072;%20&#1042;&#1083;\Desktop\&#1060;&#1077;&#1089;&#1090;&#1080;&#1074;&#1072;&#1083;&#1100;%20&#1053;&#1077;&#1089;&#1082;&#1091;&#1095;&#1085;&#1072;&#1103;%20&#1096;&#1082;&#1086;&#1083;&#1072;\&#1059;%20&#1083;&#1080;&#1089;&#1099;.WMA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0;&#1088;&#1099;&#1083;&#1077;&#1087;&#1086;&#1074;&#1072;%20&#1058;&#1072;&#1090;&#1100;&#1103;&#1085;&#1072;%20&#1042;&#1083;\Desktop\&#1060;&#1077;&#1089;&#1090;&#1080;&#1074;&#1072;&#1083;&#1100;%20&#1053;&#1077;&#1089;&#1082;&#1091;&#1095;&#1085;&#1072;&#1103;%20&#1096;&#1082;&#1086;&#1083;&#1072;\&#1073;&#1077;&#1083;&#1086;&#1095;&#1082;&#1072;.WMA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0;&#1088;&#1099;&#1083;&#1077;&#1087;&#1086;&#1074;&#1072;%20&#1058;&#1072;&#1090;&#1100;&#1103;&#1085;&#1072;%20&#1042;&#1083;\Desktop\&#1060;&#1077;&#1089;&#1090;&#1080;&#1074;&#1072;&#1083;&#1100;%20&#1053;&#1077;&#1089;&#1082;&#1091;&#1095;&#1085;&#1072;&#1103;%20&#1096;&#1082;&#1086;&#1083;&#1072;\&#1077;&#1078;&#1080;&#1082;%20&#1076;&#1086;&#1084;&#1080;&#1082;.WMA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0;&#1088;&#1099;&#1083;&#1077;&#1087;&#1086;&#1074;&#1072;%20&#1058;&#1072;&#1090;&#1100;&#1103;&#1085;&#1072;%20&#1042;&#1083;\Desktop\&#1060;&#1077;&#1089;&#1090;&#1080;&#1074;&#1072;&#1083;&#1100;%20&#1053;&#1077;&#1089;&#1082;&#1091;&#1095;&#1085;&#1072;&#1103;%20&#1096;&#1082;&#1086;&#1083;&#1072;\&#1073;&#1086;&#1073;&#1088;&#1099;.WMA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0;&#1088;&#1099;&#1083;&#1077;&#1087;&#1086;&#1074;&#1072;%20&#1058;&#1072;&#1090;&#1100;&#1103;&#1085;&#1072;%20&#1042;&#1083;\Desktop\&#1060;&#1077;&#1089;&#1090;&#1080;&#1074;&#1072;&#1083;&#1100;%20&#1053;&#1077;&#1089;&#1082;&#1091;&#1095;&#1085;&#1072;&#1103;%20&#1096;&#1082;&#1086;&#1083;&#1072;\&#1082;&#1086;&#1089;&#1086;&#1083;&#1072;&#1087;&#1099;&#1081;.WMA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0;&#1088;&#1099;&#1083;&#1077;&#1087;&#1086;&#1074;&#1072;%20&#1058;&#1072;&#1090;&#1100;&#1103;&#1085;&#1072;%20&#1042;&#1083;\Desktop\&#1060;&#1077;&#1089;&#1090;&#1080;&#1074;&#1072;&#1083;&#1100;%20&#1053;&#1077;&#1089;&#1082;&#1091;&#1095;&#1085;&#1072;&#1103;%20&#1096;&#1082;&#1086;&#1083;&#1072;\&#1077;&#1089;&#1090;&#1100;%20&#1091;%20&#1082;&#1072;&#1078;&#1076;&#1086;&#1075;&#1086;%20&#1076;&#1086;&#1084;.WMA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enagold.ru/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1680" y="1340768"/>
            <a:ext cx="5559525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39552" y="548680"/>
            <a:ext cx="7920880" cy="58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СУ-ДЖОК </a:t>
            </a:r>
            <a:r>
              <a:rPr lang="ru-RU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ИГРа</a:t>
            </a: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для детей 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4869160"/>
            <a:ext cx="6511719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«Домики»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6237312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Выполнила: </a:t>
            </a:r>
            <a:r>
              <a:rPr lang="ru-RU" dirty="0" err="1" smtClean="0">
                <a:latin typeface="Monotype Corsiva" pitchFamily="66" charset="0"/>
              </a:rPr>
              <a:t>Крылепова</a:t>
            </a:r>
            <a:r>
              <a:rPr lang="ru-RU" dirty="0" smtClean="0">
                <a:latin typeface="Monotype Corsiva" pitchFamily="66" charset="0"/>
              </a:rPr>
              <a:t> Т.В. учитель-логопед МАДОУ ЦРР – детского сада  № 29, г. Кызыл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bg040..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Содержимое 4" descr="fcf3fedc12ab.pn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tretch>
            <a:fillRect/>
          </a:stretch>
        </p:blipFill>
        <p:spPr>
          <a:xfrm rot="683665">
            <a:off x="6255926" y="865919"/>
            <a:ext cx="2756192" cy="2742724"/>
          </a:xfrm>
        </p:spPr>
      </p:pic>
      <p:sp>
        <p:nvSpPr>
          <p:cNvPr id="6" name="TextBox 5"/>
          <p:cNvSpPr txBox="1"/>
          <p:nvPr/>
        </p:nvSpPr>
        <p:spPr>
          <a:xfrm>
            <a:off x="4211960" y="4653136"/>
            <a:ext cx="51845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У лисы в лесу глухом</a:t>
            </a:r>
          </a:p>
          <a:p>
            <a:pPr algn="ctr"/>
            <a:r>
              <a:rPr lang="ru-RU" b="1" dirty="0" smtClean="0"/>
              <a:t>Есть нора — надежный дом.</a:t>
            </a:r>
          </a:p>
          <a:p>
            <a:pPr algn="ctr"/>
            <a:endParaRPr lang="ru-RU" b="1" dirty="0" smtClean="0"/>
          </a:p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Массаж пальцев кольцом на обеих</a:t>
            </a:r>
          </a:p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руках: по  два пальца (мизинец – </a:t>
            </a:r>
            <a:r>
              <a:rPr lang="ru-RU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мизинец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безымянный – </a:t>
            </a:r>
            <a:r>
              <a:rPr lang="ru-RU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безымянный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…) на каждое</a:t>
            </a:r>
          </a:p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двустишие.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2" y="0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Упражнения с использованием массажного кольца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8" name="У лисы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323528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1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voja1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468544" cy="71014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6093296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Не страшны зимой метели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Белочке в дупле на ели.</a:t>
            </a:r>
          </a:p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e458b583ba01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067944" y="2708920"/>
            <a:ext cx="1863271" cy="3096344"/>
          </a:xfrm>
          <a:prstGeom prst="rect">
            <a:avLst/>
          </a:prstGeom>
        </p:spPr>
      </p:pic>
      <p:pic>
        <p:nvPicPr>
          <p:cNvPr id="8" name="белочка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539552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5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funforkids.ru/pictures/bg/bg00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369891" cy="7029400"/>
          </a:xfrm>
          <a:prstGeom prst="rect">
            <a:avLst/>
          </a:prstGeom>
          <a:noFill/>
        </p:spPr>
      </p:pic>
      <p:pic>
        <p:nvPicPr>
          <p:cNvPr id="34820" name="Picture 4" descr="http://i3.imgbb.ru/img8/5/6/a/56a5f0c0bc265b18dd5e91edbdcfe4ff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420888"/>
            <a:ext cx="1621970" cy="129614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08104" y="5934670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Под кустами еж колючий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Нагребает листья в кучу.</a:t>
            </a:r>
          </a:p>
          <a:p>
            <a:endParaRPr lang="ru-RU" dirty="0"/>
          </a:p>
        </p:txBody>
      </p:sp>
      <p:pic>
        <p:nvPicPr>
          <p:cNvPr id="5" name="ежик домик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25152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48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54 0.05255 C -0.09792 0.05348 -0.10365 0.0544 -0.11181 0.0588 C -0.11858 0.06598 -0.12639 0.0669 -0.1342 0.06829 C -0.13872 0.07084 -0.14219 0.07524 -0.14618 0.0794 C -0.14705 0.08033 -0.14827 0.08033 -0.14913 0.08102 C -0.15712 0.08797 -0.16528 0.09792 -0.17136 0.10811 C -0.17396 0.11968 -0.17292 0.11436 -0.17448 0.12385 C -0.17431 0.12524 -0.17379 0.14537 -0.1724 0.15093 C -0.17049 0.15857 -0.15781 0.17014 -0.1533 0.17315 C -0.14497 0.18565 -0.1342 0.19005 -0.12292 0.19375 C -0.1184 0.19746 -0.11458 0.20186 -0.1099 0.20486 C -0.10677 0.21181 -0.10139 0.21528 -0.0967 0.21922 C -0.09601 0.22084 -0.09479 0.22199 -0.09462 0.22385 C -0.0941 0.22986 -0.09653 0.23149 -0.09879 0.23496 C -0.10278 0.24121 -0.1066 0.24723 -0.11181 0.24931 C -0.11493 0.25278 -0.11754 0.25764 -0.12083 0.26042 C -0.12431 0.2632 -0.12847 0.2632 -0.13212 0.26505 C -0.14583 0.27199 -0.16007 0.27454 -0.17448 0.27778 C -0.17813 0.28218 -0.18108 0.28519 -0.18559 0.28727 C -0.19219 0.29514 -0.19358 0.29399 -0.20278 0.29537 C -0.2125 0.29931 -0.21754 0.30741 -0.225 0.31598 C -0.23524 0.32755 -0.22327 0.31065 -0.23212 0.32385 C -0.23472 0.33287 -0.23646 0.34283 -0.2382 0.35255 C -0.23785 0.36088 -0.23837 0.36968 -0.23715 0.37778 C -0.23646 0.38218 -0.23368 0.38519 -0.23212 0.38889 C -0.22969 0.39422 -0.22795 0.40024 -0.225 0.40486 C -0.22309 0.40787 -0.22014 0.40903 -0.21806 0.41111 C -0.2132 0.41574 -0.20886 0.41991 -0.20382 0.42385 C -0.19462 0.43125 -0.1783 0.4301 -0.1684 0.43172 C -0.15434 0.43125 -0.14011 0.43218 -0.12604 0.43033 C -0.12431 0.4301 -0.12344 0.42686 -0.12188 0.42547 C -0.1158 0.41922 -0.10833 0.4132 -0.10174 0.40811 C -0.08056 0.3919 -0.05955 0.37385 -0.03698 0.36204 C -0.03108 0.35556 -0.02274 0.35463 -0.0158 0.35093 C -0.00886 0.34352 -0.01215 0.34561 -0.00677 0.34283 C 0.00781 0.32107 0.0401 0.32315 0.05677 0.32223 C 0.06406 0.31852 0.07239 0.31783 0.08003 0.31598 C 0.0875 0.31204 0.0941 0.30533 0.10139 0.30162 C 0.10399 0.30024 0.10521 0.3 0.10729 0.29699 C 0.1125 0.28959 0.11667 0.28079 0.12153 0.27315 C 0.1316 0.25741 0.11701 0.27801 0.12465 0.26366 C 0.12552 0.26204 0.13021 0.2544 0.13177 0.25255 " pathEditMode="relative" rAng="0" ptsTypes="fffffffffffffffffffffffffffffffffffffffffA">
                                      <p:cBhvr>
                                        <p:cTn id="10" dur="5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http://funforkids.ru/pictures/bg/bg00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9936"/>
          </a:xfrm>
          <a:prstGeom prst="rect">
            <a:avLst/>
          </a:prstGeom>
          <a:noFill/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19872" y="908720"/>
            <a:ext cx="371702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499992" y="5805264"/>
            <a:ext cx="4644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Из ветвей, корней, коры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Хатки делают бобры.</a:t>
            </a:r>
          </a:p>
          <a:p>
            <a:endParaRPr lang="ru-RU" dirty="0"/>
          </a:p>
        </p:txBody>
      </p:sp>
      <p:pic>
        <p:nvPicPr>
          <p:cNvPr id="5" name="бобры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395536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freelance.ru/img/portfolio/pics/00/07/4C/4783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40568" y="-675456"/>
            <a:ext cx="10179608" cy="82963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44008" y="6211669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Спит в берлоге косолапый,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До утра сосет он лапу.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косолапый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251520" y="7029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9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funforkids.ru/pictures/bg/bg0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08520" y="0"/>
            <a:ext cx="9369888" cy="7029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324544" y="5733256"/>
            <a:ext cx="58326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Есть у каждого свой дом,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Всем тепло, уютно в нем.</a:t>
            </a:r>
          </a:p>
          <a:p>
            <a:pPr algn="ctr"/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«Дом» - ладошки направлены под углом,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кончики пальцев соприкасаются.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есть у каждого дом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53244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57554" y="1285860"/>
            <a:ext cx="5458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hlinkClick r:id="rId2"/>
              </a:rPr>
              <a:t>http://www.lenagold.ru/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1285860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Клипарты: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428604"/>
            <a:ext cx="8286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 создании использовались материалы: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71802" y="2428868"/>
            <a:ext cx="5501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rgbClr val="0070C0"/>
                </a:solidFill>
              </a:rPr>
              <a:t>http</a:t>
            </a:r>
            <a:r>
              <a:rPr lang="ru-RU" b="1" u="sng" dirty="0" smtClean="0">
                <a:solidFill>
                  <a:srgbClr val="0070C0"/>
                </a:solidFill>
              </a:rPr>
              <a:t>://</a:t>
            </a:r>
            <a:r>
              <a:rPr lang="en-US" b="1" u="sng" dirty="0" smtClean="0">
                <a:solidFill>
                  <a:srgbClr val="0070C0"/>
                </a:solidFill>
              </a:rPr>
              <a:t>allforchildren.ru/pictures/bg.php</a:t>
            </a:r>
            <a:endParaRPr lang="ru-RU" b="1" u="sng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24288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Фоны: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2">
  <a:themeElements>
    <a:clrScheme name="Carnival">
      <a:dk1>
        <a:sysClr val="windowText" lastClr="000000"/>
      </a:dk1>
      <a:lt1>
        <a:sysClr val="window" lastClr="FFFFFF"/>
      </a:lt1>
      <a:dk2>
        <a:srgbClr val="2A2D6C"/>
      </a:dk2>
      <a:lt2>
        <a:srgbClr val="FCED90"/>
      </a:lt2>
      <a:accent1>
        <a:srgbClr val="E0B602"/>
      </a:accent1>
      <a:accent2>
        <a:srgbClr val="C77D00"/>
      </a:accent2>
      <a:accent3>
        <a:srgbClr val="C43D1F"/>
      </a:accent3>
      <a:accent4>
        <a:srgbClr val="B42469"/>
      </a:accent4>
      <a:accent5>
        <a:srgbClr val="7B309B"/>
      </a:accent5>
      <a:accent6>
        <a:srgbClr val="4560AD"/>
      </a:accent6>
      <a:hlink>
        <a:srgbClr val="118FBF"/>
      </a:hlink>
      <a:folHlink>
        <a:srgbClr val="0CA15F"/>
      </a:folHlink>
    </a:clrScheme>
    <a:fontScheme name="Carnival">
      <a:majorFont>
        <a:latin typeface="Bodoni MT"/>
        <a:ea typeface=""/>
        <a:cs typeface=""/>
        <a:font script="Cyrl" typeface="Times New Roman"/>
        <a:font script="Grek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Verdana"/>
        <a:ea typeface=""/>
        <a:cs typeface=""/>
        <a:font script="Jpan" typeface="ＭＳ Ｐゴシック"/>
        <a:font script="Hang" typeface="맑은 고딕"/>
        <a:font script="Hans" typeface="华文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arnival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75000"/>
                <a:satMod val="170000"/>
              </a:schemeClr>
            </a:gs>
            <a:gs pos="37000">
              <a:schemeClr val="phClr">
                <a:tint val="50000"/>
                <a:satMod val="180000"/>
              </a:schemeClr>
            </a:gs>
            <a:gs pos="50000">
              <a:schemeClr val="phClr">
                <a:tint val="46000"/>
                <a:satMod val="180000"/>
              </a:schemeClr>
            </a:gs>
            <a:gs pos="64000">
              <a:schemeClr val="phClr">
                <a:tint val="50000"/>
                <a:satMod val="180000"/>
              </a:schemeClr>
            </a:gs>
            <a:gs pos="100000">
              <a:schemeClr val="phClr">
                <a:tint val="75000"/>
                <a:satMod val="17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35000"/>
                <a:satMod val="190000"/>
              </a:schemeClr>
            </a:gs>
            <a:gs pos="30000">
              <a:schemeClr val="phClr">
                <a:shade val="64000"/>
                <a:satMod val="165000"/>
              </a:schemeClr>
            </a:gs>
            <a:gs pos="46000">
              <a:schemeClr val="phClr">
                <a:shade val="74000"/>
                <a:satMod val="165000"/>
              </a:schemeClr>
            </a:gs>
            <a:gs pos="56000">
              <a:schemeClr val="phClr">
                <a:shade val="74000"/>
                <a:satMod val="165000"/>
              </a:schemeClr>
            </a:gs>
            <a:gs pos="70000">
              <a:schemeClr val="phClr">
                <a:shade val="64000"/>
                <a:satMod val="165000"/>
              </a:schemeClr>
            </a:gs>
            <a:gs pos="100000">
              <a:schemeClr val="phClr">
                <a:shade val="35000"/>
                <a:satMod val="190000"/>
              </a:schemeClr>
            </a:gs>
          </a:gsLst>
          <a:lin ang="5400000" scaled="0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54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000" dir="54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000" dir="540000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contrasting" dir="tr">
              <a:rot lat="0" lon="0" rev="7000000"/>
            </a:lightRig>
          </a:scene3d>
          <a:sp3d prstMaterial="powder">
            <a:bevelT w="110000" h="50000"/>
          </a:sp3d>
        </a:effectStyle>
      </a:effectStyleLst>
      <a:bg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shade val="68000"/>
                <a:satMod val="150000"/>
              </a:schemeClr>
            </a:gs>
            <a:gs pos="40000">
              <a:schemeClr val="phClr">
                <a:tint val="90000"/>
                <a:satMod val="220000"/>
              </a:schemeClr>
            </a:gs>
            <a:gs pos="50000">
              <a:schemeClr val="phClr">
                <a:tint val="86500"/>
                <a:satMod val="255000"/>
              </a:schemeClr>
            </a:gs>
            <a:gs pos="53000">
              <a:schemeClr val="phClr">
                <a:tint val="86500"/>
                <a:satMod val="255000"/>
              </a:schemeClr>
            </a:gs>
            <a:gs pos="62000">
              <a:schemeClr val="phClr">
                <a:tint val="90000"/>
                <a:satMod val="220000"/>
              </a:schemeClr>
            </a:gs>
            <a:gs pos="100000">
              <a:schemeClr val="phClr">
                <a:shade val="68000"/>
                <a:satMod val="15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190000"/>
              </a:schemeClr>
              <a:schemeClr val="phClr">
                <a:shade val="78000"/>
                <a:satMod val="18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51</Words>
  <Application>Microsoft Office PowerPoint</Application>
  <PresentationFormat>Экран (4:3)</PresentationFormat>
  <Paragraphs>28</Paragraphs>
  <Slides>8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 Office</vt:lpstr>
      <vt:lpstr>Тема2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Крылепова Татьяна Вл</cp:lastModifiedBy>
  <cp:revision>13</cp:revision>
  <dcterms:created xsi:type="dcterms:W3CDTF">2013-02-03T11:34:55Z</dcterms:created>
  <dcterms:modified xsi:type="dcterms:W3CDTF">2015-02-02T14:05:31Z</dcterms:modified>
</cp:coreProperties>
</file>