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21C09"/>
    <a:srgbClr val="1109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F75C-EC30-4DBB-AB9F-0D8289C53EC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DC1B-545C-49A4-910A-867108B1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054F4E-9CD5-456D-9B55-D19209BC2503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BB8F6E-CB25-408E-8021-843AA78E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ИСПОЛЬЗОВАНИЕ МЕТОДОВ СУ-ДЖОК ТЕРАПИИ В КОРРЕКЦИИ РЕЧЕВЫХ НАРУШЕНИЙ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0992" y="4643446"/>
            <a:ext cx="1143008" cy="1036327"/>
          </a:xfrm>
          <a:prstGeom prst="rect">
            <a:avLst/>
          </a:prstGeom>
        </p:spPr>
      </p:pic>
      <p:pic>
        <p:nvPicPr>
          <p:cNvPr id="8" name="Рисунок 7" descr="birch-leaf-picture-color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685047">
            <a:off x="7923749" y="4197478"/>
            <a:ext cx="886978" cy="1285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52863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380672"/>
            <a:ext cx="113586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И кряхтит, пыхтит и фыркает он </a:t>
            </a:r>
            <a:endParaRPr lang="ru-RU" sz="1600" b="1" dirty="0" smtClean="0"/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- </a:t>
            </a:r>
            <a:r>
              <a:rPr lang="ru-RU" sz="1600" b="1" dirty="0"/>
              <a:t>«</a:t>
            </a:r>
            <a:r>
              <a:rPr lang="ru-RU" sz="1600" b="1" dirty="0" err="1"/>
              <a:t>Фыр</a:t>
            </a:r>
            <a:r>
              <a:rPr lang="ru-RU" sz="1600" b="1" dirty="0"/>
              <a:t>»,   </a:t>
            </a:r>
            <a:r>
              <a:rPr lang="ru-RU" sz="1600" b="1" i="1" dirty="0"/>
              <a:t>(зажимать, разжимать шарик в ладошке)</a:t>
            </a:r>
            <a:endParaRPr lang="ru-RU" sz="1600" b="1" dirty="0"/>
          </a:p>
          <a:p>
            <a:pPr algn="just"/>
            <a:r>
              <a:rPr lang="ru-RU" sz="1600" b="1" dirty="0" err="1"/>
              <a:t>Все-равно</a:t>
            </a:r>
            <a:r>
              <a:rPr lang="ru-RU" sz="1600" b="1" dirty="0"/>
              <a:t> тебя я к норке донесу.    </a:t>
            </a:r>
            <a:r>
              <a:rPr lang="ru-RU" sz="1600" b="1" i="1" dirty="0"/>
              <a:t>(катать шарик по ладошке круговыми движениями)</a:t>
            </a:r>
            <a:endParaRPr lang="ru-RU" sz="1600" b="1" dirty="0"/>
          </a:p>
          <a:p>
            <a:pPr algn="just"/>
            <a:r>
              <a:rPr lang="ru-RU" sz="1600" b="1" dirty="0"/>
              <a:t>Самый сильный я в лесу,                       </a:t>
            </a:r>
            <a:r>
              <a:rPr lang="ru-RU" sz="1600" b="1" i="1" dirty="0"/>
              <a:t>(зажать шарик сначала в одном кулачке,</a:t>
            </a:r>
            <a:endParaRPr lang="ru-RU" sz="1600" b="1" dirty="0"/>
          </a:p>
          <a:p>
            <a:pPr algn="just"/>
            <a:r>
              <a:rPr lang="ru-RU" sz="1600" b="1" dirty="0"/>
              <a:t>Я боюсь одну лису – «</a:t>
            </a:r>
            <a:r>
              <a:rPr lang="ru-RU" sz="1600" b="1" dirty="0" err="1"/>
              <a:t>фух</a:t>
            </a:r>
            <a:r>
              <a:rPr lang="ru-RU" sz="1600" b="1" dirty="0"/>
              <a:t>».                </a:t>
            </a:r>
            <a:r>
              <a:rPr lang="ru-RU" sz="1600" b="1" dirty="0" smtClean="0"/>
              <a:t>   </a:t>
            </a:r>
            <a:r>
              <a:rPr lang="ru-RU" sz="1600" b="1" i="1" dirty="0"/>
              <a:t>затем в другом)</a:t>
            </a:r>
            <a:endParaRPr lang="ru-RU" sz="16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g023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14680" cy="685800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357694"/>
            <a:ext cx="1082795" cy="1366634"/>
          </a:xfrm>
          <a:prstGeom prst="rect">
            <a:avLst/>
          </a:prstGeom>
        </p:spPr>
      </p:pic>
      <p:pic>
        <p:nvPicPr>
          <p:cNvPr id="6" name="Рисунок 5" descr="priroda_014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0430" y="3714752"/>
            <a:ext cx="1857388" cy="1744818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5214950"/>
            <a:ext cx="995225" cy="1428898"/>
          </a:xfrm>
          <a:prstGeom prst="rect">
            <a:avLst/>
          </a:prstGeom>
        </p:spPr>
      </p:pic>
      <p:pic>
        <p:nvPicPr>
          <p:cNvPr id="8" name="Рисунок 7" descr="349e9ac239f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428660" y="1857364"/>
            <a:ext cx="2670184" cy="2730887"/>
          </a:xfrm>
          <a:prstGeom prst="rect">
            <a:avLst/>
          </a:prstGeom>
        </p:spPr>
      </p:pic>
      <p:pic>
        <p:nvPicPr>
          <p:cNvPr id="10" name="Рисунок 9" descr="гриб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32240" y="5411841"/>
            <a:ext cx="1022370" cy="1446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03783"/>
            <a:ext cx="95726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Маленький ежик,             </a:t>
            </a:r>
            <a:r>
              <a:rPr lang="ru-RU" sz="1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(зажать шарик в ладошке)</a:t>
            </a:r>
            <a:endParaRPr lang="ru-RU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Четверо ножек.             </a:t>
            </a: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1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(раскрыть ладошки)</a:t>
            </a:r>
            <a:endParaRPr lang="ru-RU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Ежик по лесу идет        </a:t>
            </a: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1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(катать шарик по ладошке прямыми движениями)</a:t>
            </a:r>
            <a:endParaRPr lang="ru-RU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спине грибок несет.    </a:t>
            </a:r>
            <a:r>
              <a:rPr lang="ru-RU" sz="1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(ладошкой левой руки сделать шляпку и спрятать шарик)</a:t>
            </a:r>
            <a:endParaRPr lang="ru-RU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3 0.17415 C 0.04827 0.17577 0.04983 0.17808 0.05243 0.17923 C 0.06042 0.1827 0.06632 0.18085 0.07327 0.18594 C 0.07483 0.1871 0.07639 0.18825 0.07761 0.18987 C 0.07969 0.19242 0.08368 0.19774 0.08368 0.19797 C 0.08681 0.20907 0.09219 0.21369 0.10295 0.22017 C 0.10625 0.22456 0.11059 0.22595 0.11337 0.23081 C 0.11788 0.23867 0.12257 0.24769 0.13108 0.25324 C 0.13785 0.26203 0.13577 0.26087 0.13993 0.26897 C 0.14254 0.27382 0.14618 0.27775 0.14913 0.28215 C 0.15868 0.29718 0.14358 0.27498 0.15504 0.29533 C 0.15938 0.30319 0.15712 0.29973 0.16389 0.30874 C 0.16823 0.31406 0.17014 0.31961 0.17726 0.3217 C 0.18334 0.32701 0.18924 0.33095 0.19514 0.33627 C 0.19757 0.33835 0.20139 0.33858 0.204 0.3402 C 0.21181 0.35037 0.20122 0.33835 0.2132 0.34552 C 0.21459 0.34644 0.21459 0.34852 0.21597 0.34945 C 0.22136 0.3543 0.22691 0.35685 0.23368 0.35893 C 0.23698 0.35962 0.23941 0.36217 0.24271 0.36402 C 0.24445 0.36494 0.24705 0.36656 0.24705 0.36679 C 0.25643 0.37859 0.24358 0.36379 0.25452 0.37188 C 0.2559 0.37304 0.25608 0.37466 0.25764 0.37581 C 0.26094 0.37882 0.26285 0.37836 0.26667 0.37974 C 0.27587 0.38344 0.28299 0.38506 0.2934 0.38645 C 0.30903 0.39038 0.28611 0.38391 0.30226 0.39038 C 0.31198 0.39408 0.32327 0.39454 0.33351 0.39732 C 0.38004 0.39593 0.37431 0.39547 0.40486 0.39177 C 0.41441 0.38899 0.42465 0.38506 0.4349 0.38368 C 0.44445 0.38229 0.45434 0.38229 0.46459 0.38113 C 0.4658 0.38067 0.46719 0.37997 0.46875 0.37974 C 0.4724 0.37905 0.47604 0.37905 0.47952 0.37836 C 0.48143 0.37789 0.48316 0.37651 0.48525 0.37581 C 0.49636 0.37211 0.50834 0.37026 0.51788 0.36402 C 0.5224 0.36101 0.52518 0.35615 0.52847 0.35199 C 0.52934 0.3506 0.53143 0.34968 0.53299 0.34829 C 0.54531 0.33395 0.53299 0.34505 0.54323 0.33627 C 0.54531 0.33095 0.54948 0.32771 0.55209 0.32308 C 0.55278 0.32193 0.55313 0.32031 0.55365 0.31915 C 0.55521 0.31661 0.55764 0.31406 0.55972 0.31129 C 0.56146 0.30874 0.56424 0.3062 0.56545 0.30319 C 0.56806 0.29672 0.57327 0.29186 0.57743 0.28608 C 0.58108 0.28146 0.58247 0.27544 0.58646 0.27035 C 0.58941 0.26272 0.59601 0.25763 0.59965 0.25047 C 0.60347 0.24422 0.60764 0.23728 0.61476 0.23358 C 0.61979 0.22688 0.62344 0.21924 0.63125 0.21485 C 0.63177 0.21369 0.6316 0.21207 0.63281 0.21092 C 0.63368 0.20976 0.63577 0.21022 0.63715 0.20953 C 0.65209 0.20213 0.64045 0.20606 0.65052 0.20306 C 0.6559 0.19959 0.66233 0.19797 0.6684 0.19519 C 0.67465 0.19242 0.67136 0.19265 0.67726 0.18849 C 0.68472 0.18294 0.69479 0.17947 0.704 0.17669 C 0.70556 0.1753 0.70677 0.17392 0.70851 0.17276 C 0.70972 0.17183 0.71181 0.17207 0.71302 0.17137 C 0.72031 0.16605 0.71875 0.16281 0.72795 0.15935 C 0.73004 0.15865 0.73177 0.15726 0.73368 0.1568 C 0.7382 0.15588 0.7474 0.15588 0.7474 0.15588 " pathEditMode="relative" rAng="0" ptsTypes="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542378"/>
            <a:ext cx="2357422" cy="2137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52863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380672"/>
            <a:ext cx="113586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И кряхтит, пыхтит и фыркает он </a:t>
            </a:r>
            <a:endParaRPr lang="ru-RU" sz="1600" b="1" dirty="0" smtClean="0"/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- </a:t>
            </a:r>
            <a:r>
              <a:rPr lang="ru-RU" sz="1600" b="1" dirty="0"/>
              <a:t>«</a:t>
            </a:r>
            <a:r>
              <a:rPr lang="ru-RU" sz="1600" b="1" dirty="0" err="1"/>
              <a:t>Фыр</a:t>
            </a:r>
            <a:r>
              <a:rPr lang="ru-RU" sz="1600" b="1" dirty="0"/>
              <a:t>»,   </a:t>
            </a:r>
            <a:r>
              <a:rPr lang="ru-RU" sz="1600" b="1" i="1" dirty="0"/>
              <a:t>(зажимать, разжимать шарик в ладошке)</a:t>
            </a:r>
            <a:endParaRPr lang="ru-RU" sz="1600" b="1" dirty="0"/>
          </a:p>
          <a:p>
            <a:pPr algn="just"/>
            <a:r>
              <a:rPr lang="ru-RU" sz="1600" b="1" dirty="0" err="1"/>
              <a:t>Все-равно</a:t>
            </a:r>
            <a:r>
              <a:rPr lang="ru-RU" sz="1600" b="1" dirty="0"/>
              <a:t> тебя я к норке донесу.    </a:t>
            </a:r>
            <a:r>
              <a:rPr lang="ru-RU" sz="1600" b="1" i="1" dirty="0"/>
              <a:t>(катать шарик по ладошке круговыми движениями)</a:t>
            </a:r>
            <a:endParaRPr lang="ru-RU" sz="1600" b="1" dirty="0"/>
          </a:p>
          <a:p>
            <a:pPr algn="just"/>
            <a:r>
              <a:rPr lang="ru-RU" sz="1600" b="1" dirty="0"/>
              <a:t>Самый сильный я в лесу,                       </a:t>
            </a:r>
            <a:r>
              <a:rPr lang="ru-RU" sz="1600" b="1" i="1" dirty="0"/>
              <a:t>(зажать шарик сначала в одном кулачке,</a:t>
            </a:r>
            <a:endParaRPr lang="ru-RU" sz="1600" b="1" dirty="0"/>
          </a:p>
          <a:p>
            <a:pPr algn="just"/>
            <a:r>
              <a:rPr lang="ru-RU" sz="1600" b="1" dirty="0"/>
              <a:t>Я боюсь одну лису – «</a:t>
            </a:r>
            <a:r>
              <a:rPr lang="ru-RU" sz="1600" b="1" dirty="0" err="1"/>
              <a:t>фух</a:t>
            </a:r>
            <a:r>
              <a:rPr lang="ru-RU" sz="1600" b="1" dirty="0"/>
              <a:t>».                </a:t>
            </a:r>
            <a:r>
              <a:rPr lang="ru-RU" sz="1600" b="1" dirty="0" smtClean="0"/>
              <a:t>   </a:t>
            </a:r>
            <a:r>
              <a:rPr lang="ru-RU" sz="1600" b="1" i="1" dirty="0"/>
              <a:t>затем в другом)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11" name="Рисунок 10" descr="грибок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3272679">
            <a:off x="7068518" y="3094353"/>
            <a:ext cx="1165230" cy="161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85720" y="52863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657671"/>
            <a:ext cx="9358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Маленький ежик,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(зажать шарик в ладошке)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Четверо ножек.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(раскрыть ладошки)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Ежик по лесу идет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(катать шарик по ладошке прямыми движениями)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спине лису несет.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(сжимать шарик кончиками пальцев)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egiky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748090"/>
            <a:ext cx="2428860" cy="2202166"/>
          </a:xfrm>
          <a:prstGeom prst="rect">
            <a:avLst/>
          </a:prstGeom>
        </p:spPr>
      </p:pic>
      <p:pic>
        <p:nvPicPr>
          <p:cNvPr id="13" name="Рисунок 12" descr="лисичка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9786869">
            <a:off x="5649962" y="2979668"/>
            <a:ext cx="3617516" cy="213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g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4" y="0"/>
            <a:ext cx="9429784" cy="7074334"/>
          </a:xfrm>
          <a:prstGeom prst="rect">
            <a:avLst/>
          </a:prstGeom>
        </p:spPr>
      </p:pic>
      <p:pic>
        <p:nvPicPr>
          <p:cNvPr id="9" name="Рисунок 8" descr="лисичк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0409879">
            <a:off x="-1860646" y="5372831"/>
            <a:ext cx="5017500" cy="1700415"/>
          </a:xfrm>
          <a:prstGeom prst="rect">
            <a:avLst/>
          </a:prstGeom>
        </p:spPr>
      </p:pic>
      <p:pic>
        <p:nvPicPr>
          <p:cNvPr id="10" name="Рисунок 9" descr="ежик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3429000"/>
            <a:ext cx="1928826" cy="1928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0726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И кряхтит, пыхтит и фыркает он </a:t>
            </a:r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- </a:t>
            </a:r>
            <a:r>
              <a:rPr lang="ru-RU" sz="1600" b="1" dirty="0"/>
              <a:t>«</a:t>
            </a:r>
            <a:r>
              <a:rPr lang="ru-RU" sz="1600" b="1" dirty="0" err="1"/>
              <a:t>Фыр</a:t>
            </a:r>
            <a:r>
              <a:rPr lang="ru-RU" sz="1600" b="1" dirty="0"/>
              <a:t>»,    </a:t>
            </a:r>
            <a:r>
              <a:rPr lang="ru-RU" sz="1600" b="1" i="1" dirty="0"/>
              <a:t>(зажимать, разжимать шарик в ладошке)</a:t>
            </a:r>
            <a:endParaRPr lang="ru-RU" sz="1600" b="1" dirty="0"/>
          </a:p>
          <a:p>
            <a:r>
              <a:rPr lang="ru-RU" sz="1600" b="1" dirty="0" err="1"/>
              <a:t>Все-равно</a:t>
            </a:r>
            <a:r>
              <a:rPr lang="ru-RU" sz="1600" b="1" dirty="0"/>
              <a:t> тебя я к норке донесу.   </a:t>
            </a:r>
            <a:r>
              <a:rPr lang="ru-RU" sz="1600" b="1" dirty="0" smtClean="0"/>
              <a:t>   </a:t>
            </a:r>
            <a:r>
              <a:rPr lang="ru-RU" sz="1600" b="1" i="1" dirty="0" smtClean="0"/>
              <a:t>(</a:t>
            </a:r>
            <a:r>
              <a:rPr lang="ru-RU" sz="1600" b="1" i="1" dirty="0"/>
              <a:t>катать шарик по ладошке круговыми </a:t>
            </a:r>
            <a:endParaRPr lang="ru-RU" sz="1600" b="1" i="1" dirty="0" smtClean="0"/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                                                                                                     движениями</a:t>
            </a:r>
            <a:r>
              <a:rPr lang="ru-RU" sz="1600" b="1" i="1" dirty="0"/>
              <a:t>)</a:t>
            </a:r>
            <a:endParaRPr lang="ru-RU" sz="1600" b="1" dirty="0"/>
          </a:p>
          <a:p>
            <a:r>
              <a:rPr lang="ru-RU" sz="1600" b="1" dirty="0"/>
              <a:t>Самый сильный я в лесу,              </a:t>
            </a:r>
            <a:r>
              <a:rPr lang="ru-RU" sz="1600" b="1" dirty="0" smtClean="0"/>
              <a:t>        </a:t>
            </a:r>
            <a:r>
              <a:rPr lang="ru-RU" sz="1600" b="1" i="1" dirty="0"/>
              <a:t>(зажать шарик между ладошками)</a:t>
            </a:r>
            <a:endParaRPr lang="ru-RU" sz="1600" b="1" dirty="0"/>
          </a:p>
          <a:p>
            <a:r>
              <a:rPr lang="ru-RU" sz="1600" b="1" dirty="0"/>
              <a:t>Победил саму лису!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85E-6 L 0.5158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57752" cy="68713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929058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Массаж грецкими орехами.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643050"/>
            <a:ext cx="4143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Абрамова Любовь Павловна,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Бардышева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Татьяна Юрьевна,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Моносова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Елена Николаевна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ОРЕШЕК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 ЛАДОШКЕ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571480"/>
            <a:ext cx="4071966" cy="604364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b="1" i="1" dirty="0" smtClean="0"/>
              <a:t>		</a:t>
            </a:r>
            <a:r>
              <a:rPr lang="ru-RU" sz="2400" b="1" i="1" dirty="0" smtClean="0"/>
              <a:t>Жил на высоком дереве среди листьев грецкий Орешек.</a:t>
            </a:r>
          </a:p>
          <a:p>
            <a:pPr algn="just">
              <a:buNone/>
            </a:pPr>
            <a:r>
              <a:rPr lang="ru-RU" sz="2400" i="1" dirty="0" smtClean="0"/>
              <a:t>		</a:t>
            </a:r>
          </a:p>
          <a:p>
            <a:pPr algn="just">
              <a:buNone/>
            </a:pPr>
            <a:r>
              <a:rPr lang="ru-RU" sz="2400" b="1" i="1" dirty="0" smtClean="0"/>
              <a:t>		Однажды осенью подул сильный ветер. Сделай губы трубочкой и тоже подуй, как ветер. Оторвался Орешек и упал с веточки на дорожку. Лежал-лежал, да скучно ему стало, он и покатился. Покажи, как покатился, подтолкни его пальчиками.</a:t>
            </a:r>
            <a:endParaRPr lang="ru-RU" sz="2400" b="1" i="1" dirty="0"/>
          </a:p>
        </p:txBody>
      </p:sp>
      <p:pic>
        <p:nvPicPr>
          <p:cNvPr id="4" name="Рисунок 3" descr="Ор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95970" cy="692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р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86314" cy="6770317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857752" y="571480"/>
            <a:ext cx="4071966" cy="604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5C90"/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		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C5C90"/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10152" y="723880"/>
            <a:ext cx="4071966" cy="604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5C90"/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	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Побежали ребята с Орешком во двор. Кто первый? 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Быстро покатился Орешек. Догоняй!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Попросите ребенка прокатить орех, скатывая его с тыльной стороны кисти правой руки, а затем левой.</a:t>
            </a:r>
          </a:p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	А во дворе новая карусель. Как хорошо на ней покататься!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85728"/>
            <a:ext cx="4000496" cy="52864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Покатай Орешек на карусели. </a:t>
            </a:r>
            <a:r>
              <a:rPr lang="ru-RU" sz="2400" b="1" i="1" dirty="0" smtClean="0"/>
              <a:t>Одна рука лежит ладонью вверх. На ней -орешек. Другая ладонь очень крепко прижимает орешек сверху. Ребенок катает орешек по кругу между ладонями в течение 10 сек. Затем позиция рук меняется</a:t>
            </a:r>
            <a:r>
              <a:rPr lang="ru-RU" sz="2000" b="1" i="1" dirty="0" smtClean="0"/>
              <a:t>.</a:t>
            </a:r>
            <a:endParaRPr lang="ru-RU" sz="2000" b="1" dirty="0"/>
          </a:p>
        </p:txBody>
      </p:sp>
      <p:pic>
        <p:nvPicPr>
          <p:cNvPr id="4" name="Рисунок 3" descr="Ор4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g040..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fcf3fedc12ab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683665">
            <a:off x="6255926" y="865919"/>
            <a:ext cx="2756192" cy="2742724"/>
          </a:xfrm>
        </p:spPr>
      </p:pic>
      <p:sp>
        <p:nvSpPr>
          <p:cNvPr id="6" name="TextBox 5"/>
          <p:cNvSpPr txBox="1"/>
          <p:nvPr/>
        </p:nvSpPr>
        <p:spPr>
          <a:xfrm>
            <a:off x="4427984" y="4221088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 лисы в лесу глухом</a:t>
            </a:r>
          </a:p>
          <a:p>
            <a:pPr algn="ctr"/>
            <a:r>
              <a:rPr lang="ru-RU" b="1" dirty="0" smtClean="0"/>
              <a:t>Есть нора — надежный дом.</a:t>
            </a:r>
          </a:p>
          <a:p>
            <a:pPr algn="ctr"/>
            <a:endParaRPr lang="ru-RU" b="1" dirty="0" smtClean="0"/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Массаж пальцев кольцом на обеих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руках: по  два пальца (мизинец –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мизинец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безымянный –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безымянный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…) на каждое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двустишие.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Упражнения с использованием массажного кольца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Метод Су </a:t>
            </a:r>
            <a:r>
              <a:rPr lang="ru-RU" sz="4000" dirty="0" err="1" smtClean="0">
                <a:solidFill>
                  <a:schemeClr val="bg2">
                    <a:lumMod val="10000"/>
                  </a:schemeClr>
                </a:solidFill>
              </a:rPr>
              <a:t>Джок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 терапии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764904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Су-Джок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  это ультрасовременная  интерпретация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акупунктурного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воздействия на биологически активные точки. Стимуляция точек приводит к излечению. Неправильное применение никогда не наносит человеку вред – оно просто неэффективно.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voja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7101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93467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Не страшны зимой метели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Белочке в дупле на ели.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e458b583ba0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2708920"/>
            <a:ext cx="1863271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unforkids.ru/pictures/bg/bg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69891" cy="7029400"/>
          </a:xfrm>
          <a:prstGeom prst="rect">
            <a:avLst/>
          </a:prstGeom>
          <a:noFill/>
        </p:spPr>
      </p:pic>
      <p:pic>
        <p:nvPicPr>
          <p:cNvPr id="34820" name="Picture 4" descr="http://i3.imgbb.ru/img8/5/6/a/56a5f0c0bc265b18dd5e91edbdcfe4f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1621970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932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 кустами еж колючий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Нагребает листья в кучу.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0.05255 C -0.09792 0.05348 -0.10365 0.0544 -0.11181 0.0588 C -0.11858 0.06598 -0.12639 0.0669 -0.1342 0.06829 C -0.13872 0.07084 -0.14219 0.07524 -0.14618 0.0794 C -0.14705 0.08033 -0.14827 0.08033 -0.14913 0.08102 C -0.15712 0.08797 -0.16528 0.09792 -0.17136 0.10811 C -0.17396 0.11968 -0.17292 0.11436 -0.17448 0.12385 C -0.17431 0.12524 -0.17379 0.14537 -0.1724 0.15093 C -0.17049 0.15857 -0.15781 0.17014 -0.1533 0.17315 C -0.14497 0.18565 -0.1342 0.19005 -0.12292 0.19375 C -0.1184 0.19746 -0.11458 0.20186 -0.1099 0.20486 C -0.10677 0.21181 -0.10139 0.21528 -0.0967 0.21922 C -0.09601 0.22084 -0.09479 0.22199 -0.09462 0.22385 C -0.0941 0.22986 -0.09653 0.23149 -0.09879 0.23496 C -0.10278 0.24121 -0.1066 0.24723 -0.11181 0.24931 C -0.11493 0.25278 -0.11754 0.25764 -0.12083 0.26042 C -0.12431 0.2632 -0.12847 0.2632 -0.13212 0.26505 C -0.14583 0.27199 -0.16007 0.27454 -0.17448 0.27778 C -0.17813 0.28218 -0.18108 0.28519 -0.18559 0.28727 C -0.19219 0.29514 -0.19358 0.29399 -0.20278 0.29537 C -0.2125 0.29931 -0.21754 0.30741 -0.225 0.31598 C -0.23524 0.32755 -0.22327 0.31065 -0.23212 0.32385 C -0.23472 0.33287 -0.23646 0.34283 -0.2382 0.35255 C -0.23785 0.36088 -0.23837 0.36968 -0.23715 0.37778 C -0.23646 0.38218 -0.23368 0.38519 -0.23212 0.38889 C -0.22969 0.39422 -0.22795 0.40024 -0.225 0.40486 C -0.22309 0.40787 -0.22014 0.40903 -0.21806 0.41111 C -0.2132 0.41574 -0.20886 0.41991 -0.20382 0.42385 C -0.19462 0.43125 -0.1783 0.4301 -0.1684 0.43172 C -0.15434 0.43125 -0.14011 0.43218 -0.12604 0.43033 C -0.12431 0.4301 -0.12344 0.42686 -0.12188 0.42547 C -0.1158 0.41922 -0.10833 0.4132 -0.10174 0.40811 C -0.08056 0.3919 -0.05955 0.37385 -0.03698 0.36204 C -0.03108 0.35556 -0.02274 0.35463 -0.0158 0.35093 C -0.00886 0.34352 -0.01215 0.34561 -0.00677 0.34283 C 0.00781 0.32107 0.0401 0.32315 0.05677 0.32223 C 0.06406 0.31852 0.07239 0.31783 0.08003 0.31598 C 0.0875 0.31204 0.0941 0.30533 0.10139 0.30162 C 0.10399 0.30024 0.10521 0.3 0.10729 0.29699 C 0.1125 0.28959 0.11667 0.28079 0.12153 0.27315 C 0.1316 0.25741 0.11701 0.27801 0.12465 0.26366 C 0.12552 0.26204 0.13021 0.2544 0.13177 0.25255 " pathEditMode="relative" rAng="0" ptsTypes="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funforkids.ru/pictures/bg/bg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936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908720"/>
            <a:ext cx="371702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99992" y="5805264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 ветвей, корней, коры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Хатки делают бобры.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reelance.ru/img/portfolio/pics/00/07/4C/478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675456"/>
            <a:ext cx="10179608" cy="8296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60212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Спит в берлоге косолапый,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 весны сосет там лапу.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unforkids.ru/pictures/bg/bg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0"/>
            <a:ext cx="9369888" cy="70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52536" y="5589240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Есть у каждого свой дом,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Всем тепло, уютно в нем.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«Дом» - ладошки направлены под углом,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кончики пальцев соприкасаются.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1196752"/>
            <a:ext cx="6948264" cy="4632176"/>
          </a:xfrm>
          <a:prstGeom prst="rect">
            <a:avLst/>
          </a:prstGeom>
        </p:spPr>
      </p:pic>
      <p:pic>
        <p:nvPicPr>
          <p:cNvPr id="5" name="Рисунок 4" descr="DSC_0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9" y="1196751"/>
            <a:ext cx="7092280" cy="4728187"/>
          </a:xfrm>
          <a:prstGeom prst="rect">
            <a:avLst/>
          </a:prstGeom>
        </p:spPr>
      </p:pic>
      <p:pic>
        <p:nvPicPr>
          <p:cNvPr id="6" name="Рисунок 5" descr="DSC_01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1124744"/>
            <a:ext cx="7524328" cy="501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464496"/>
          </a:xfrm>
        </p:spPr>
        <p:txBody>
          <a:bodyPr/>
          <a:lstStyle/>
          <a:p>
            <a:pPr algn="just"/>
            <a:r>
              <a:rPr lang="ru-RU" i="1" dirty="0" smtClean="0"/>
              <a:t>Творческий подход педагогов, использование альтернативных методов и приёмов способствуют более интересному, разнообразному и эффективному проведению занятий и режимных моментов в образовательном учреждении.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Принцип метода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6" name="AutoShape 2" descr="Внутренние органы в системе соответствия ки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a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714488"/>
            <a:ext cx="3389151" cy="3643338"/>
          </a:xfrm>
          <a:prstGeom prst="rect">
            <a:avLst/>
          </a:prstGeom>
        </p:spPr>
      </p:pic>
      <p:pic>
        <p:nvPicPr>
          <p:cNvPr id="6" name="Рисунок 5" descr="finger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966250"/>
            <a:ext cx="4143404" cy="289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548680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	В исследованиях южно-корейского ученого, основателя метода профессора Пак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Чже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Ву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доказано взаимовлияние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отдельных участков нашего тела по принципу подобия (сходство формы уха с эмбрионом человека, руки и ноги человека с телом человека и т.д.). Эти лечебные системы созданы не человеком – он только открыл их, а самой Природой. В этом причина ее силы и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коррекционно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- логопедической работе приемы Су -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Джок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терапии активно используются для стимуляции речевой активности детей, развития мелкой моторики пальцев рук, а так же с целью общего укрепления организма.</a:t>
            </a:r>
          </a:p>
          <a:p>
            <a:endParaRPr lang="ru-RU" sz="2400" dirty="0"/>
          </a:p>
        </p:txBody>
      </p:sp>
      <p:pic>
        <p:nvPicPr>
          <p:cNvPr id="4" name="Рисунок 3" descr="DSC_01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2492896"/>
            <a:ext cx="626469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kern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Цель:</a:t>
            </a:r>
            <a:r>
              <a:rPr lang="ru-RU" sz="3100" b="0" kern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скорректировать речевые нарушения у детей с помощью использования </a:t>
            </a:r>
            <a:br>
              <a:rPr lang="ru-RU" sz="3100" b="0" kern="0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sz="3100" b="0" kern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Су – </a:t>
            </a:r>
            <a:r>
              <a:rPr lang="ru-RU" sz="3100" b="0" kern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Джок</a:t>
            </a:r>
            <a:r>
              <a:rPr lang="ru-RU" sz="3100" b="0" kern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терапии</a:t>
            </a:r>
            <a:r>
              <a:rPr lang="ru-RU" b="0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0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Задачи: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Воздействовать на биологически активные точки по системе Су –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Джок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Стимулировать речевые зоны коры головного мозга.</a:t>
            </a:r>
          </a:p>
          <a:p>
            <a:pPr lvl="0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Повысить уровень компетентности педагогов и родителей в вопросах коррекции речевых нарушений у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bg2">
                    <a:lumMod val="10000"/>
                  </a:schemeClr>
                </a:solidFill>
              </a:rPr>
              <a:t>Приемы Су – </a:t>
            </a:r>
            <a:r>
              <a:rPr lang="ru-RU" sz="4000" i="1" dirty="0" err="1" smtClean="0">
                <a:solidFill>
                  <a:schemeClr val="bg2">
                    <a:lumMod val="10000"/>
                  </a:schemeClr>
                </a:solidFill>
              </a:rPr>
              <a:t>Джок</a:t>
            </a:r>
            <a:r>
              <a:rPr lang="ru-RU" sz="4000" i="1" dirty="0" smtClean="0">
                <a:solidFill>
                  <a:schemeClr val="bg2">
                    <a:lumMod val="10000"/>
                  </a:schemeClr>
                </a:solidFill>
              </a:rPr>
              <a:t> терапии: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656184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Массаж специальным шариком. </a:t>
            </a:r>
          </a:p>
          <a:p>
            <a:pPr algn="just"/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Массаж эластичным кольцом</a:t>
            </a:r>
          </a:p>
          <a:p>
            <a:pPr algn="just"/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Ручной массаж кистей и пальцев рук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DSC_01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71800" y="2348880"/>
            <a:ext cx="394734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12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4581128"/>
            <a:ext cx="268349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092280" y="4509120"/>
            <a:ext cx="187220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11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779912" y="4581128"/>
            <a:ext cx="216024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13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Использование мультимедийных презентаций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1684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Мультимедийные презентации - это удобный и эффектный способ представления информации с помощью компьютерных программ. Он сочетает в себе динамику, звук и изображение, т.е. те факторы, которые наиболее долго удерживают внимание ребенка.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DSC_01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2780928"/>
            <a:ext cx="5868144" cy="391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1" name="Содержимое 5" descr="bg040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2682460d1808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857250"/>
            <a:ext cx="16398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934075"/>
            <a:ext cx="3173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Жил - да был ежик в лесу, </a:t>
            </a:r>
          </a:p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в своем домике- норке </a:t>
            </a:r>
          </a:p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(зажать шарик в ладошке).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072063"/>
            <a:ext cx="5191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Выглянул ежик из своей норки </a:t>
            </a:r>
          </a:p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(раскрыть ладошки и показать шарик)</a:t>
            </a:r>
          </a:p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 и увидел солнышко. </a:t>
            </a:r>
          </a:p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Улыбнулся ежик солнышку </a:t>
            </a:r>
          </a:p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( улыбнуться, раскрыть одну ладошку веером)</a:t>
            </a:r>
          </a:p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 и решил прогуляться по лесу. </a:t>
            </a:r>
            <a:r>
              <a:rPr lang="ru-RU">
                <a:latin typeface="Georgia" pitchFamily="18" charset="0"/>
              </a:rPr>
              <a:t/>
            </a:r>
            <a:br>
              <a:rPr lang="ru-RU">
                <a:latin typeface="Georgia" pitchFamily="18" charset="0"/>
              </a:rPr>
            </a:b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5572140"/>
            <a:ext cx="9358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Маленький ежик,           </a:t>
            </a:r>
            <a:r>
              <a:rPr lang="ru-RU" b="1" dirty="0" smtClean="0"/>
              <a:t>      </a:t>
            </a:r>
            <a:r>
              <a:rPr lang="ru-RU" b="1" i="1" dirty="0"/>
              <a:t>(зажать шарик в ладошке)</a:t>
            </a:r>
            <a:endParaRPr lang="ru-RU" b="1" dirty="0"/>
          </a:p>
          <a:p>
            <a:r>
              <a:rPr lang="ru-RU" b="1" dirty="0"/>
              <a:t>Четверо ножек.              </a:t>
            </a:r>
            <a:r>
              <a:rPr lang="ru-RU" b="1" dirty="0" smtClean="0"/>
              <a:t>      </a:t>
            </a:r>
            <a:r>
              <a:rPr lang="ru-RU" b="1" i="1" dirty="0"/>
              <a:t>(раскрыть ладошки)</a:t>
            </a:r>
            <a:endParaRPr lang="ru-RU" b="1" dirty="0"/>
          </a:p>
          <a:p>
            <a:r>
              <a:rPr lang="ru-RU" b="1" dirty="0"/>
              <a:t>Ежик по лесу идет        </a:t>
            </a:r>
            <a:r>
              <a:rPr lang="ru-RU" b="1" dirty="0" smtClean="0"/>
              <a:t>     </a:t>
            </a:r>
            <a:r>
              <a:rPr lang="ru-RU" b="1" i="1" dirty="0"/>
              <a:t>(катать шарик по </a:t>
            </a:r>
            <a:r>
              <a:rPr lang="ru-RU" b="1" i="1" dirty="0" smtClean="0"/>
              <a:t>ладошке прямыми </a:t>
            </a:r>
            <a:r>
              <a:rPr lang="ru-RU" b="1" i="1" dirty="0"/>
              <a:t>движениями)</a:t>
            </a:r>
            <a:endParaRPr lang="ru-RU" b="1" dirty="0"/>
          </a:p>
          <a:p>
            <a:r>
              <a:rPr lang="ru-RU" b="1" dirty="0"/>
              <a:t>На спине листок несет.   </a:t>
            </a:r>
            <a:r>
              <a:rPr lang="ru-RU" b="1" dirty="0" smtClean="0"/>
              <a:t> </a:t>
            </a:r>
            <a:r>
              <a:rPr lang="ru-RU" b="1" i="1" dirty="0"/>
              <a:t>(соединить ладошки)</a:t>
            </a:r>
            <a:endParaRPr lang="ru-RU" b="1" dirty="0"/>
          </a:p>
          <a:p>
            <a:endParaRPr lang="ru-RU" dirty="0"/>
          </a:p>
        </p:txBody>
      </p:sp>
      <p:pic>
        <p:nvPicPr>
          <p:cNvPr id="8" name="Рисунок 7" descr="e3c3c9df52b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642974" y="2285992"/>
            <a:ext cx="4161895" cy="337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486 L 0.68924 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415</TotalTime>
  <Words>594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ИСПОЛЬЗОВАНИЕ МЕТОДОВ СУ-ДЖОК ТЕРАПИИ В КОРРЕКЦИИ РЕЧЕВЫХ НАРУШЕНИЙ </vt:lpstr>
      <vt:lpstr>Метод Су Джок терапии</vt:lpstr>
      <vt:lpstr>Принцип метода</vt:lpstr>
      <vt:lpstr>Слайд 4</vt:lpstr>
      <vt:lpstr>Цель: скорректировать речевые нарушения у детей с помощью использования  Су – Джок терапии </vt:lpstr>
      <vt:lpstr>Приемы Су – Джок терапии: </vt:lpstr>
      <vt:lpstr>Использование мультимедийных презентаций.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Массаж грецкими орехами.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МЕТОДОВ СУ-ДЖОК ТЕРАПИИ В КОРРЕКЦИИ РЕЧЕВЫХ НАРУШЕНИЙ</dc:title>
  <dc:creator>Крылепова Татьяна Вл</dc:creator>
  <cp:lastModifiedBy>Крылепова Татьяна Вл</cp:lastModifiedBy>
  <cp:revision>44</cp:revision>
  <dcterms:created xsi:type="dcterms:W3CDTF">2012-10-24T03:09:54Z</dcterms:created>
  <dcterms:modified xsi:type="dcterms:W3CDTF">2015-02-02T14:07:26Z</dcterms:modified>
</cp:coreProperties>
</file>