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65" r:id="rId6"/>
    <p:sldId id="266" r:id="rId7"/>
    <p:sldId id="268" r:id="rId8"/>
    <p:sldId id="269" r:id="rId9"/>
    <p:sldId id="275" r:id="rId10"/>
    <p:sldId id="273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CCCCFF"/>
    <a:srgbClr val="9999FF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4D5ED-871C-4EAB-9F1F-E55260E6423C}" type="doc">
      <dgm:prSet loTypeId="urn:microsoft.com/office/officeart/2005/8/layout/h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5ED606F-BBF8-40BA-8C64-84895C802F03}">
      <dgm:prSet custT="1"/>
      <dgm:spPr/>
      <dgm:t>
        <a:bodyPr/>
        <a:lstStyle/>
        <a:p>
          <a:pPr rtl="0"/>
          <a:r>
            <a:rPr lang="ru-RU" sz="2000" dirty="0" smtClean="0"/>
            <a:t> В нашем современном мире подросткам часто бывает страшно с хулиганами, бандитами, трудно найти в себе мужество, дать отпор, заступиться за слабого. Преодолеть этот страх может помочь пример тех людей, которые совсем ничего не боялись. </a:t>
          </a:r>
          <a:endParaRPr lang="ru-RU" sz="2000" dirty="0"/>
        </a:p>
      </dgm:t>
    </dgm:pt>
    <dgm:pt modelId="{3E36247F-4E0B-4B4C-80B3-62BD8881274E}" type="parTrans" cxnId="{A316B984-D242-4A11-A0AB-1DFCD8ACFF98}">
      <dgm:prSet/>
      <dgm:spPr/>
      <dgm:t>
        <a:bodyPr/>
        <a:lstStyle/>
        <a:p>
          <a:endParaRPr lang="ru-RU"/>
        </a:p>
      </dgm:t>
    </dgm:pt>
    <dgm:pt modelId="{D3AF104C-4E71-4AB9-A3F6-BDA6644EFB87}" type="sibTrans" cxnId="{A316B984-D242-4A11-A0AB-1DFCD8ACFF98}">
      <dgm:prSet/>
      <dgm:spPr/>
      <dgm:t>
        <a:bodyPr/>
        <a:lstStyle/>
        <a:p>
          <a:endParaRPr lang="ru-RU"/>
        </a:p>
      </dgm:t>
    </dgm:pt>
    <dgm:pt modelId="{FDD515CB-1197-4C86-B57E-368F6EDA5A1E}">
      <dgm:prSet custT="1"/>
      <dgm:spPr/>
      <dgm:t>
        <a:bodyPr/>
        <a:lstStyle/>
        <a:p>
          <a:pPr rtl="0"/>
          <a:r>
            <a:rPr lang="ru-RU" sz="2000" u="sng" dirty="0" smtClean="0"/>
            <a:t>Гипотеза:</a:t>
          </a:r>
          <a:r>
            <a:rPr lang="ru-RU" sz="2000" dirty="0" smtClean="0"/>
            <a:t> Мужественными и смелыми становились люди в годы Великой Отечественной войны, такие люди есть и сейчас. Все знают знаменитые слова М. Горького: «В жизни всегда есть место подвигу»</a:t>
          </a:r>
          <a:endParaRPr lang="ru-RU" sz="2000" dirty="0"/>
        </a:p>
      </dgm:t>
    </dgm:pt>
    <dgm:pt modelId="{AE7FC53F-3C48-4DB9-8A24-073159C98C9D}" type="parTrans" cxnId="{8EECAFB1-560B-470D-AB94-F540C9965E3F}">
      <dgm:prSet/>
      <dgm:spPr/>
      <dgm:t>
        <a:bodyPr/>
        <a:lstStyle/>
        <a:p>
          <a:endParaRPr lang="ru-RU"/>
        </a:p>
      </dgm:t>
    </dgm:pt>
    <dgm:pt modelId="{8DDBDD85-7EC2-4D68-BDF0-80B624D8C251}" type="sibTrans" cxnId="{8EECAFB1-560B-470D-AB94-F540C9965E3F}">
      <dgm:prSet/>
      <dgm:spPr/>
      <dgm:t>
        <a:bodyPr/>
        <a:lstStyle/>
        <a:p>
          <a:endParaRPr lang="ru-RU"/>
        </a:p>
      </dgm:t>
    </dgm:pt>
    <dgm:pt modelId="{7F270D72-14DB-447F-9511-ED8131EA5BEA}">
      <dgm:prSet custT="1"/>
      <dgm:spPr/>
      <dgm:t>
        <a:bodyPr/>
        <a:lstStyle/>
        <a:p>
          <a:pPr rtl="0"/>
          <a:r>
            <a:rPr lang="ru-RU" sz="2000" u="sng" dirty="0" smtClean="0"/>
            <a:t>Проблемный вопрос:</a:t>
          </a:r>
          <a:r>
            <a:rPr lang="ru-RU" sz="2000" dirty="0" smtClean="0"/>
            <a:t> Каково влияние тяжких жизненных испытаний на укрепление характера человека?</a:t>
          </a:r>
          <a:endParaRPr lang="ru-RU" sz="2000" dirty="0"/>
        </a:p>
      </dgm:t>
    </dgm:pt>
    <dgm:pt modelId="{C0DD3E3C-A0E7-42CC-B3F2-9063C8C91CE9}" type="parTrans" cxnId="{DDBFFC85-39C7-41CB-A442-192819951DD0}">
      <dgm:prSet/>
      <dgm:spPr/>
      <dgm:t>
        <a:bodyPr/>
        <a:lstStyle/>
        <a:p>
          <a:endParaRPr lang="ru-RU"/>
        </a:p>
      </dgm:t>
    </dgm:pt>
    <dgm:pt modelId="{2A845634-E613-4072-9D63-183F1603F30B}" type="sibTrans" cxnId="{DDBFFC85-39C7-41CB-A442-192819951DD0}">
      <dgm:prSet/>
      <dgm:spPr/>
      <dgm:t>
        <a:bodyPr/>
        <a:lstStyle/>
        <a:p>
          <a:endParaRPr lang="ru-RU"/>
        </a:p>
      </dgm:t>
    </dgm:pt>
    <dgm:pt modelId="{EC591501-3B9D-4407-8150-9DA37DF44131}" type="pres">
      <dgm:prSet presAssocID="{9124D5ED-871C-4EAB-9F1F-E55260E642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72321-4190-402B-BF0F-88817210826A}" type="pres">
      <dgm:prSet presAssocID="{75ED606F-BBF8-40BA-8C64-84895C802F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99664-E4AE-472E-A311-5951DEE11450}" type="pres">
      <dgm:prSet presAssocID="{D3AF104C-4E71-4AB9-A3F6-BDA6644EFB87}" presName="sibTrans" presStyleCnt="0"/>
      <dgm:spPr/>
      <dgm:t>
        <a:bodyPr/>
        <a:lstStyle/>
        <a:p>
          <a:endParaRPr lang="ru-RU"/>
        </a:p>
      </dgm:t>
    </dgm:pt>
    <dgm:pt modelId="{5638242E-ABD9-41B9-A2DE-4226CCEAC010}" type="pres">
      <dgm:prSet presAssocID="{7F270D72-14DB-447F-9511-ED8131EA5B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786A0-27BF-476B-BED3-9817444D9C42}" type="pres">
      <dgm:prSet presAssocID="{2A845634-E613-4072-9D63-183F1603F30B}" presName="sibTrans" presStyleCnt="0"/>
      <dgm:spPr/>
      <dgm:t>
        <a:bodyPr/>
        <a:lstStyle/>
        <a:p>
          <a:endParaRPr lang="ru-RU"/>
        </a:p>
      </dgm:t>
    </dgm:pt>
    <dgm:pt modelId="{174322F3-EAE6-4FB6-A4AA-2D951A8A57B1}" type="pres">
      <dgm:prSet presAssocID="{FDD515CB-1197-4C86-B57E-368F6EDA5A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1A74FD-97AC-4D2B-9D95-32E892C85EF2}" type="presOf" srcId="{75ED606F-BBF8-40BA-8C64-84895C802F03}" destId="{E5E72321-4190-402B-BF0F-88817210826A}" srcOrd="0" destOrd="0" presId="urn:microsoft.com/office/officeart/2005/8/layout/hList6"/>
    <dgm:cxn modelId="{E7E58505-CE1D-4BC5-8356-AD1285CE6CF4}" type="presOf" srcId="{7F270D72-14DB-447F-9511-ED8131EA5BEA}" destId="{5638242E-ABD9-41B9-A2DE-4226CCEAC010}" srcOrd="0" destOrd="0" presId="urn:microsoft.com/office/officeart/2005/8/layout/hList6"/>
    <dgm:cxn modelId="{8EECAFB1-560B-470D-AB94-F540C9965E3F}" srcId="{9124D5ED-871C-4EAB-9F1F-E55260E6423C}" destId="{FDD515CB-1197-4C86-B57E-368F6EDA5A1E}" srcOrd="2" destOrd="0" parTransId="{AE7FC53F-3C48-4DB9-8A24-073159C98C9D}" sibTransId="{8DDBDD85-7EC2-4D68-BDF0-80B624D8C251}"/>
    <dgm:cxn modelId="{BC045AB3-1DB4-4269-B761-9A941913856C}" type="presOf" srcId="{9124D5ED-871C-4EAB-9F1F-E55260E6423C}" destId="{EC591501-3B9D-4407-8150-9DA37DF44131}" srcOrd="0" destOrd="0" presId="urn:microsoft.com/office/officeart/2005/8/layout/hList6"/>
    <dgm:cxn modelId="{EC2A077C-33B1-4D23-86B0-42C2D22EB07D}" type="presOf" srcId="{FDD515CB-1197-4C86-B57E-368F6EDA5A1E}" destId="{174322F3-EAE6-4FB6-A4AA-2D951A8A57B1}" srcOrd="0" destOrd="0" presId="urn:microsoft.com/office/officeart/2005/8/layout/hList6"/>
    <dgm:cxn modelId="{A316B984-D242-4A11-A0AB-1DFCD8ACFF98}" srcId="{9124D5ED-871C-4EAB-9F1F-E55260E6423C}" destId="{75ED606F-BBF8-40BA-8C64-84895C802F03}" srcOrd="0" destOrd="0" parTransId="{3E36247F-4E0B-4B4C-80B3-62BD8881274E}" sibTransId="{D3AF104C-4E71-4AB9-A3F6-BDA6644EFB87}"/>
    <dgm:cxn modelId="{DDBFFC85-39C7-41CB-A442-192819951DD0}" srcId="{9124D5ED-871C-4EAB-9F1F-E55260E6423C}" destId="{7F270D72-14DB-447F-9511-ED8131EA5BEA}" srcOrd="1" destOrd="0" parTransId="{C0DD3E3C-A0E7-42CC-B3F2-9063C8C91CE9}" sibTransId="{2A845634-E613-4072-9D63-183F1603F30B}"/>
    <dgm:cxn modelId="{4A37F1D6-B2B4-494C-9514-C472B81BE6F2}" type="presParOf" srcId="{EC591501-3B9D-4407-8150-9DA37DF44131}" destId="{E5E72321-4190-402B-BF0F-88817210826A}" srcOrd="0" destOrd="0" presId="urn:microsoft.com/office/officeart/2005/8/layout/hList6"/>
    <dgm:cxn modelId="{3A36B343-8ED0-46AA-A0B3-42A69AF29BA4}" type="presParOf" srcId="{EC591501-3B9D-4407-8150-9DA37DF44131}" destId="{74399664-E4AE-472E-A311-5951DEE11450}" srcOrd="1" destOrd="0" presId="urn:microsoft.com/office/officeart/2005/8/layout/hList6"/>
    <dgm:cxn modelId="{55B60B0B-A25A-4DAD-9E56-D771E1019B50}" type="presParOf" srcId="{EC591501-3B9D-4407-8150-9DA37DF44131}" destId="{5638242E-ABD9-41B9-A2DE-4226CCEAC010}" srcOrd="2" destOrd="0" presId="urn:microsoft.com/office/officeart/2005/8/layout/hList6"/>
    <dgm:cxn modelId="{DB14B41D-78F7-4782-A447-3C4227C1E5F7}" type="presParOf" srcId="{EC591501-3B9D-4407-8150-9DA37DF44131}" destId="{9B6786A0-27BF-476B-BED3-9817444D9C42}" srcOrd="3" destOrd="0" presId="urn:microsoft.com/office/officeart/2005/8/layout/hList6"/>
    <dgm:cxn modelId="{99820864-CA9F-452C-A735-BE3EF133FAAB}" type="presParOf" srcId="{EC591501-3B9D-4407-8150-9DA37DF44131}" destId="{174322F3-EAE6-4FB6-A4AA-2D951A8A57B1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ACDE1-2BA2-491E-B5E2-C3ECBA40692D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1CFCEA33-CA7F-4070-AA31-4A67E8CCDFA3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58259274-7C93-477B-A7EC-975C80AE975C}" type="parTrans" cxnId="{FA5FF38C-7DB1-4BB1-A2A8-84F00FA0CFE4}">
      <dgm:prSet/>
      <dgm:spPr/>
      <dgm:t>
        <a:bodyPr/>
        <a:lstStyle/>
        <a:p>
          <a:endParaRPr lang="ru-RU"/>
        </a:p>
      </dgm:t>
    </dgm:pt>
    <dgm:pt modelId="{466DC72B-F08A-4AD1-AB9A-A289015BA154}" type="sibTrans" cxnId="{FA5FF38C-7DB1-4BB1-A2A8-84F00FA0CFE4}">
      <dgm:prSet/>
      <dgm:spPr/>
      <dgm:t>
        <a:bodyPr/>
        <a:lstStyle/>
        <a:p>
          <a:endParaRPr lang="ru-RU"/>
        </a:p>
      </dgm:t>
    </dgm:pt>
    <dgm:pt modelId="{C53FFF97-8EBC-4480-A5C1-B5BC923CD359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Познакомиться с биографией Бориса Полевого</a:t>
          </a:r>
          <a:endParaRPr lang="ru-RU" dirty="0">
            <a:latin typeface="Comic Sans MS" pitchFamily="66" charset="0"/>
          </a:endParaRPr>
        </a:p>
      </dgm:t>
    </dgm:pt>
    <dgm:pt modelId="{9DCA8CBD-A7F9-41F3-93FB-6D1E2A7861C9}" type="parTrans" cxnId="{036DB2D6-4356-444B-BFBF-287563645867}">
      <dgm:prSet/>
      <dgm:spPr/>
      <dgm:t>
        <a:bodyPr/>
        <a:lstStyle/>
        <a:p>
          <a:endParaRPr lang="ru-RU"/>
        </a:p>
      </dgm:t>
    </dgm:pt>
    <dgm:pt modelId="{67E5D3C5-A41B-4C36-9CCE-06406BC0589C}" type="sibTrans" cxnId="{036DB2D6-4356-444B-BFBF-287563645867}">
      <dgm:prSet/>
      <dgm:spPr/>
      <dgm:t>
        <a:bodyPr/>
        <a:lstStyle/>
        <a:p>
          <a:endParaRPr lang="ru-RU"/>
        </a:p>
      </dgm:t>
    </dgm:pt>
    <dgm:pt modelId="{D8B7B91E-0D7E-4DF3-A8EE-32E4DFCA12A7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Проследить, как происходит укрепление воли и характера Алексея Мересьева</a:t>
          </a:r>
          <a:endParaRPr lang="ru-RU" dirty="0">
            <a:latin typeface="Comic Sans MS" pitchFamily="66" charset="0"/>
          </a:endParaRPr>
        </a:p>
      </dgm:t>
    </dgm:pt>
    <dgm:pt modelId="{7C3C885A-F625-4DFB-96C0-75D0E8D8339F}" type="parTrans" cxnId="{37395B0D-C907-4150-850F-797CDB47B10E}">
      <dgm:prSet/>
      <dgm:spPr/>
      <dgm:t>
        <a:bodyPr/>
        <a:lstStyle/>
        <a:p>
          <a:endParaRPr lang="ru-RU"/>
        </a:p>
      </dgm:t>
    </dgm:pt>
    <dgm:pt modelId="{26E49E10-1419-4B6D-9271-31DEC7AD16F2}" type="sibTrans" cxnId="{37395B0D-C907-4150-850F-797CDB47B10E}">
      <dgm:prSet/>
      <dgm:spPr/>
      <dgm:t>
        <a:bodyPr/>
        <a:lstStyle/>
        <a:p>
          <a:endParaRPr lang="ru-RU"/>
        </a:p>
      </dgm:t>
    </dgm:pt>
    <dgm:pt modelId="{4A194394-CDBF-4111-858F-ABF9C56AD386}">
      <dgm:prSet phldrT="[Текст]"/>
      <dgm:spPr/>
      <dgm:t>
        <a:bodyPr/>
        <a:lstStyle/>
        <a:p>
          <a:endParaRPr lang="ru-RU" dirty="0"/>
        </a:p>
      </dgm:t>
    </dgm:pt>
    <dgm:pt modelId="{66C7EC48-85DD-438D-BF6F-19AEC4466A1C}" type="parTrans" cxnId="{12D89514-34EF-4E75-8A3D-712ED58B6160}">
      <dgm:prSet/>
      <dgm:spPr/>
      <dgm:t>
        <a:bodyPr/>
        <a:lstStyle/>
        <a:p>
          <a:endParaRPr lang="ru-RU"/>
        </a:p>
      </dgm:t>
    </dgm:pt>
    <dgm:pt modelId="{AB23851E-082C-42EB-9EA0-7EB91F828293}" type="sibTrans" cxnId="{12D89514-34EF-4E75-8A3D-712ED58B6160}">
      <dgm:prSet/>
      <dgm:spPr/>
      <dgm:t>
        <a:bodyPr/>
        <a:lstStyle/>
        <a:p>
          <a:endParaRPr lang="ru-RU"/>
        </a:p>
      </dgm:t>
    </dgm:pt>
    <dgm:pt modelId="{02EC4DFA-7C05-4DD3-AEF5-BB56DFCE2E40}">
      <dgm:prSet phldrT="[Текст]"/>
      <dgm:spPr/>
      <dgm:t>
        <a:bodyPr/>
        <a:lstStyle/>
        <a:p>
          <a:endParaRPr lang="ru-RU" dirty="0"/>
        </a:p>
      </dgm:t>
    </dgm:pt>
    <dgm:pt modelId="{4864D620-9B08-4A79-BAD7-B35BDFDCA1D3}" type="parTrans" cxnId="{F1EAF109-BE73-40DD-8878-22177F749C77}">
      <dgm:prSet/>
      <dgm:spPr/>
      <dgm:t>
        <a:bodyPr/>
        <a:lstStyle/>
        <a:p>
          <a:endParaRPr lang="ru-RU"/>
        </a:p>
      </dgm:t>
    </dgm:pt>
    <dgm:pt modelId="{94AB352C-C2FE-43F3-9A95-8F92DB66D302}" type="sibTrans" cxnId="{F1EAF109-BE73-40DD-8878-22177F749C77}">
      <dgm:prSet/>
      <dgm:spPr/>
      <dgm:t>
        <a:bodyPr/>
        <a:lstStyle/>
        <a:p>
          <a:endParaRPr lang="ru-RU"/>
        </a:p>
      </dgm:t>
    </dgm:pt>
    <dgm:pt modelId="{7EE7FE72-5410-4439-98CE-A7CA398A40E6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Узнать, были ли в мировой истории войн случаи возвращения в боевой строй людей, потерявших здоровье.</a:t>
          </a:r>
          <a:endParaRPr lang="ru-RU" dirty="0">
            <a:latin typeface="Comic Sans MS" pitchFamily="66" charset="0"/>
          </a:endParaRPr>
        </a:p>
      </dgm:t>
    </dgm:pt>
    <dgm:pt modelId="{83C918A0-CF96-4936-9A3A-6CC8A4418838}" type="parTrans" cxnId="{4C6715A4-936B-4748-A8FD-21C6D79C991A}">
      <dgm:prSet/>
      <dgm:spPr/>
      <dgm:t>
        <a:bodyPr/>
        <a:lstStyle/>
        <a:p>
          <a:endParaRPr lang="ru-RU"/>
        </a:p>
      </dgm:t>
    </dgm:pt>
    <dgm:pt modelId="{E9D2CF70-E496-42D3-9B30-1CAD8DE8C5A5}" type="sibTrans" cxnId="{4C6715A4-936B-4748-A8FD-21C6D79C991A}">
      <dgm:prSet/>
      <dgm:spPr/>
      <dgm:t>
        <a:bodyPr/>
        <a:lstStyle/>
        <a:p>
          <a:endParaRPr lang="ru-RU"/>
        </a:p>
      </dgm:t>
    </dgm:pt>
    <dgm:pt modelId="{34E1ED2F-7D4F-4CF7-81CD-E2648C9FD36C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Определить, кто они – современные герои?</a:t>
          </a:r>
          <a:endParaRPr lang="ru-RU" dirty="0">
            <a:latin typeface="Comic Sans MS" pitchFamily="66" charset="0"/>
          </a:endParaRPr>
        </a:p>
      </dgm:t>
    </dgm:pt>
    <dgm:pt modelId="{5C6C8DC2-AE73-49F8-9745-42D0576AF35E}" type="parTrans" cxnId="{58A29950-F733-4790-84EC-B34FBBCD0197}">
      <dgm:prSet/>
      <dgm:spPr/>
      <dgm:t>
        <a:bodyPr/>
        <a:lstStyle/>
        <a:p>
          <a:endParaRPr lang="ru-RU"/>
        </a:p>
      </dgm:t>
    </dgm:pt>
    <dgm:pt modelId="{446F21CC-BCAF-4272-ACA0-C53DC61F002F}" type="sibTrans" cxnId="{58A29950-F733-4790-84EC-B34FBBCD0197}">
      <dgm:prSet/>
      <dgm:spPr/>
      <dgm:t>
        <a:bodyPr/>
        <a:lstStyle/>
        <a:p>
          <a:endParaRPr lang="ru-RU"/>
        </a:p>
      </dgm:t>
    </dgm:pt>
    <dgm:pt modelId="{E3B59D3F-4F9D-4F31-92EE-65A3B066839E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Сделать вывод о востребованности «Повести о настоящем человеке» Б. Полевого</a:t>
          </a:r>
          <a:endParaRPr lang="ru-RU" dirty="0">
            <a:latin typeface="Comic Sans MS" pitchFamily="66" charset="0"/>
          </a:endParaRPr>
        </a:p>
      </dgm:t>
    </dgm:pt>
    <dgm:pt modelId="{72E34411-C81B-4B36-BE07-E8F19AD43481}" type="parTrans" cxnId="{A1089270-FD90-4EC1-B059-A26E836AA19E}">
      <dgm:prSet/>
      <dgm:spPr/>
      <dgm:t>
        <a:bodyPr/>
        <a:lstStyle/>
        <a:p>
          <a:endParaRPr lang="ru-RU"/>
        </a:p>
      </dgm:t>
    </dgm:pt>
    <dgm:pt modelId="{E54AA204-7502-4278-937F-3030ED07ABEE}" type="sibTrans" cxnId="{A1089270-FD90-4EC1-B059-A26E836AA19E}">
      <dgm:prSet/>
      <dgm:spPr/>
      <dgm:t>
        <a:bodyPr/>
        <a:lstStyle/>
        <a:p>
          <a:endParaRPr lang="ru-RU"/>
        </a:p>
      </dgm:t>
    </dgm:pt>
    <dgm:pt modelId="{F1163F76-0C08-4755-88F0-A888925D73DC}" type="pres">
      <dgm:prSet presAssocID="{745ACDE1-2BA2-491E-B5E2-C3ECBA406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317380-CFE7-4E08-8155-9E34DEFE820C}" type="pres">
      <dgm:prSet presAssocID="{1CFCEA33-CA7F-4070-AA31-4A67E8CCDFA3}" presName="composite" presStyleCnt="0"/>
      <dgm:spPr/>
    </dgm:pt>
    <dgm:pt modelId="{1FB15FCB-7A10-4C1C-9E8E-E23F6FDF496F}" type="pres">
      <dgm:prSet presAssocID="{1CFCEA33-CA7F-4070-AA31-4A67E8CCDFA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E1A5E-2E8F-4D30-9EB2-BA9DEC94865B}" type="pres">
      <dgm:prSet presAssocID="{1CFCEA33-CA7F-4070-AA31-4A67E8CCDFA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F25D6E-64FB-4C5F-BCD1-4387D4777997}" type="presOf" srcId="{D8B7B91E-0D7E-4DF3-A8EE-32E4DFCA12A7}" destId="{91FE1A5E-2E8F-4D30-9EB2-BA9DEC94865B}" srcOrd="0" destOrd="1" presId="urn:microsoft.com/office/officeart/2005/8/layout/hList1"/>
    <dgm:cxn modelId="{A1089270-FD90-4EC1-B059-A26E836AA19E}" srcId="{1CFCEA33-CA7F-4070-AA31-4A67E8CCDFA3}" destId="{E3B59D3F-4F9D-4F31-92EE-65A3B066839E}" srcOrd="2" destOrd="0" parTransId="{72E34411-C81B-4B36-BE07-E8F19AD43481}" sibTransId="{E54AA204-7502-4278-937F-3030ED07ABEE}"/>
    <dgm:cxn modelId="{159FF507-58FE-40E7-A8A1-7DA308E7262B}" type="presOf" srcId="{7EE7FE72-5410-4439-98CE-A7CA398A40E6}" destId="{91FE1A5E-2E8F-4D30-9EB2-BA9DEC94865B}" srcOrd="0" destOrd="3" presId="urn:microsoft.com/office/officeart/2005/8/layout/hList1"/>
    <dgm:cxn modelId="{58A29950-F733-4790-84EC-B34FBBCD0197}" srcId="{1CFCEA33-CA7F-4070-AA31-4A67E8CCDFA3}" destId="{34E1ED2F-7D4F-4CF7-81CD-E2648C9FD36C}" srcOrd="4" destOrd="0" parTransId="{5C6C8DC2-AE73-49F8-9745-42D0576AF35E}" sibTransId="{446F21CC-BCAF-4272-ACA0-C53DC61F002F}"/>
    <dgm:cxn modelId="{37395B0D-C907-4150-850F-797CDB47B10E}" srcId="{1CFCEA33-CA7F-4070-AA31-4A67E8CCDFA3}" destId="{D8B7B91E-0D7E-4DF3-A8EE-32E4DFCA12A7}" srcOrd="1" destOrd="0" parTransId="{7C3C885A-F625-4DFB-96C0-75D0E8D8339F}" sibTransId="{26E49E10-1419-4B6D-9271-31DEC7AD16F2}"/>
    <dgm:cxn modelId="{F1EAF109-BE73-40DD-8878-22177F749C77}" srcId="{1CFCEA33-CA7F-4070-AA31-4A67E8CCDFA3}" destId="{02EC4DFA-7C05-4DD3-AEF5-BB56DFCE2E40}" srcOrd="5" destOrd="0" parTransId="{4864D620-9B08-4A79-BAD7-B35BDFDCA1D3}" sibTransId="{94AB352C-C2FE-43F3-9A95-8F92DB66D302}"/>
    <dgm:cxn modelId="{9E6BD716-9FE2-4376-8A6C-CA80B62C73FB}" type="presOf" srcId="{745ACDE1-2BA2-491E-B5E2-C3ECBA40692D}" destId="{F1163F76-0C08-4755-88F0-A888925D73DC}" srcOrd="0" destOrd="0" presId="urn:microsoft.com/office/officeart/2005/8/layout/hList1"/>
    <dgm:cxn modelId="{4C6715A4-936B-4748-A8FD-21C6D79C991A}" srcId="{1CFCEA33-CA7F-4070-AA31-4A67E8CCDFA3}" destId="{7EE7FE72-5410-4439-98CE-A7CA398A40E6}" srcOrd="3" destOrd="0" parTransId="{83C918A0-CF96-4936-9A3A-6CC8A4418838}" sibTransId="{E9D2CF70-E496-42D3-9B30-1CAD8DE8C5A5}"/>
    <dgm:cxn modelId="{FF2EE1B1-803D-4894-85A3-38490DB9B5FB}" type="presOf" srcId="{E3B59D3F-4F9D-4F31-92EE-65A3B066839E}" destId="{91FE1A5E-2E8F-4D30-9EB2-BA9DEC94865B}" srcOrd="0" destOrd="2" presId="urn:microsoft.com/office/officeart/2005/8/layout/hList1"/>
    <dgm:cxn modelId="{FA5FF38C-7DB1-4BB1-A2A8-84F00FA0CFE4}" srcId="{745ACDE1-2BA2-491E-B5E2-C3ECBA40692D}" destId="{1CFCEA33-CA7F-4070-AA31-4A67E8CCDFA3}" srcOrd="0" destOrd="0" parTransId="{58259274-7C93-477B-A7EC-975C80AE975C}" sibTransId="{466DC72B-F08A-4AD1-AB9A-A289015BA154}"/>
    <dgm:cxn modelId="{01D77023-B578-480A-A14C-66A07BB4888D}" type="presOf" srcId="{C53FFF97-8EBC-4480-A5C1-B5BC923CD359}" destId="{91FE1A5E-2E8F-4D30-9EB2-BA9DEC94865B}" srcOrd="0" destOrd="0" presId="urn:microsoft.com/office/officeart/2005/8/layout/hList1"/>
    <dgm:cxn modelId="{036DB2D6-4356-444B-BFBF-287563645867}" srcId="{1CFCEA33-CA7F-4070-AA31-4A67E8CCDFA3}" destId="{C53FFF97-8EBC-4480-A5C1-B5BC923CD359}" srcOrd="0" destOrd="0" parTransId="{9DCA8CBD-A7F9-41F3-93FB-6D1E2A7861C9}" sibTransId="{67E5D3C5-A41B-4C36-9CCE-06406BC0589C}"/>
    <dgm:cxn modelId="{D905F6FB-B9B1-477C-83D0-67212C399E2D}" type="presOf" srcId="{4A194394-CDBF-4111-858F-ABF9C56AD386}" destId="{91FE1A5E-2E8F-4D30-9EB2-BA9DEC94865B}" srcOrd="0" destOrd="6" presId="urn:microsoft.com/office/officeart/2005/8/layout/hList1"/>
    <dgm:cxn modelId="{512F6998-4958-4F60-89F0-F7F7BE5AF63D}" type="presOf" srcId="{34E1ED2F-7D4F-4CF7-81CD-E2648C9FD36C}" destId="{91FE1A5E-2E8F-4D30-9EB2-BA9DEC94865B}" srcOrd="0" destOrd="4" presId="urn:microsoft.com/office/officeart/2005/8/layout/hList1"/>
    <dgm:cxn modelId="{88F538CF-0D15-4009-ADB7-AB148B6056DA}" type="presOf" srcId="{1CFCEA33-CA7F-4070-AA31-4A67E8CCDFA3}" destId="{1FB15FCB-7A10-4C1C-9E8E-E23F6FDF496F}" srcOrd="0" destOrd="0" presId="urn:microsoft.com/office/officeart/2005/8/layout/hList1"/>
    <dgm:cxn modelId="{E39B82E0-EE69-4072-91DF-170707E69D69}" type="presOf" srcId="{02EC4DFA-7C05-4DD3-AEF5-BB56DFCE2E40}" destId="{91FE1A5E-2E8F-4D30-9EB2-BA9DEC94865B}" srcOrd="0" destOrd="5" presId="urn:microsoft.com/office/officeart/2005/8/layout/hList1"/>
    <dgm:cxn modelId="{12D89514-34EF-4E75-8A3D-712ED58B6160}" srcId="{1CFCEA33-CA7F-4070-AA31-4A67E8CCDFA3}" destId="{4A194394-CDBF-4111-858F-ABF9C56AD386}" srcOrd="6" destOrd="0" parTransId="{66C7EC48-85DD-438D-BF6F-19AEC4466A1C}" sibTransId="{AB23851E-082C-42EB-9EA0-7EB91F828293}"/>
    <dgm:cxn modelId="{438B7CC8-F6B2-4D55-A7B9-36B6A77EC0D4}" type="presParOf" srcId="{F1163F76-0C08-4755-88F0-A888925D73DC}" destId="{D2317380-CFE7-4E08-8155-9E34DEFE820C}" srcOrd="0" destOrd="0" presId="urn:microsoft.com/office/officeart/2005/8/layout/hList1"/>
    <dgm:cxn modelId="{D35F20A9-74C6-4BB8-BE0F-04A939DD63E3}" type="presParOf" srcId="{D2317380-CFE7-4E08-8155-9E34DEFE820C}" destId="{1FB15FCB-7A10-4C1C-9E8E-E23F6FDF496F}" srcOrd="0" destOrd="0" presId="urn:microsoft.com/office/officeart/2005/8/layout/hList1"/>
    <dgm:cxn modelId="{3FE381F3-5FB2-4605-B2A7-90251A2928D5}" type="presParOf" srcId="{D2317380-CFE7-4E08-8155-9E34DEFE820C}" destId="{91FE1A5E-2E8F-4D30-9EB2-BA9DEC94865B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1AA929-24CB-4F8A-94BB-A196F698D8DA}" type="doc">
      <dgm:prSet loTypeId="urn:microsoft.com/office/officeart/2005/8/layout/h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749E809-76DA-42DA-BB6E-BB8C69DA55D3}">
      <dgm:prSet phldrT="[Текст]"/>
      <dgm:spPr/>
      <dgm:t>
        <a:bodyPr/>
        <a:lstStyle/>
        <a:p>
          <a:r>
            <a:rPr lang="ru-RU" dirty="0" smtClean="0"/>
            <a:t>Цели урока</a:t>
          </a:r>
          <a:endParaRPr lang="ru-RU" dirty="0"/>
        </a:p>
      </dgm:t>
    </dgm:pt>
    <dgm:pt modelId="{9F9B10D2-9E76-489F-95AE-3CCDBC4CD819}" type="parTrans" cxnId="{F16DB698-D4C6-467D-9A60-FE6216EA7F8D}">
      <dgm:prSet/>
      <dgm:spPr/>
      <dgm:t>
        <a:bodyPr/>
        <a:lstStyle/>
        <a:p>
          <a:endParaRPr lang="ru-RU"/>
        </a:p>
      </dgm:t>
    </dgm:pt>
    <dgm:pt modelId="{C2B180B5-38D4-4A34-9421-7D088760129D}" type="sibTrans" cxnId="{F16DB698-D4C6-467D-9A60-FE6216EA7F8D}">
      <dgm:prSet/>
      <dgm:spPr/>
      <dgm:t>
        <a:bodyPr/>
        <a:lstStyle/>
        <a:p>
          <a:endParaRPr lang="ru-RU"/>
        </a:p>
      </dgm:t>
    </dgm:pt>
    <dgm:pt modelId="{E2102EF6-7D69-47D2-A856-ACB5CEA10182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Прочтение «Повести о настоящем человеке» с позиции современного подростка и литературы, посвящённой творчеству писателя</a:t>
          </a:r>
          <a:endParaRPr lang="ru-RU" dirty="0">
            <a:latin typeface="Comic Sans MS" pitchFamily="66" charset="0"/>
          </a:endParaRPr>
        </a:p>
      </dgm:t>
    </dgm:pt>
    <dgm:pt modelId="{7AC81F5E-9995-4849-9C77-248ABF6D90EB}" type="parTrans" cxnId="{5973F358-877E-4E1B-A1B4-B9970C17B9DF}">
      <dgm:prSet/>
      <dgm:spPr/>
      <dgm:t>
        <a:bodyPr/>
        <a:lstStyle/>
        <a:p>
          <a:endParaRPr lang="ru-RU"/>
        </a:p>
      </dgm:t>
    </dgm:pt>
    <dgm:pt modelId="{7DDA6AE3-9C89-48A5-98BA-7DABC9C8A325}" type="sibTrans" cxnId="{5973F358-877E-4E1B-A1B4-B9970C17B9DF}">
      <dgm:prSet/>
      <dgm:spPr/>
      <dgm:t>
        <a:bodyPr/>
        <a:lstStyle/>
        <a:p>
          <a:endParaRPr lang="ru-RU"/>
        </a:p>
      </dgm:t>
    </dgm:pt>
    <dgm:pt modelId="{AB0FE415-E4DA-40BC-92B3-8A4CA2C07558}">
      <dgm:prSet phldrT="[Текст]"/>
      <dgm:spPr/>
      <dgm:t>
        <a:bodyPr/>
        <a:lstStyle/>
        <a:p>
          <a:r>
            <a:rPr lang="ru-RU" dirty="0" smtClean="0">
              <a:latin typeface="Comic Sans MS" pitchFamily="66" charset="0"/>
            </a:rPr>
            <a:t>Показать, какое влияние может оказать повесть на подрастающее поколение</a:t>
          </a:r>
          <a:endParaRPr lang="ru-RU" dirty="0">
            <a:latin typeface="Comic Sans MS" pitchFamily="66" charset="0"/>
          </a:endParaRPr>
        </a:p>
      </dgm:t>
    </dgm:pt>
    <dgm:pt modelId="{E44070A2-1151-42B5-AB7A-06031890A1AA}" type="parTrans" cxnId="{A180A93F-E03B-4A02-8356-A92D94EDC1D8}">
      <dgm:prSet/>
      <dgm:spPr/>
      <dgm:t>
        <a:bodyPr/>
        <a:lstStyle/>
        <a:p>
          <a:endParaRPr lang="ru-RU"/>
        </a:p>
      </dgm:t>
    </dgm:pt>
    <dgm:pt modelId="{46BA3E5C-B54D-408A-B53C-47CCEE8AA601}" type="sibTrans" cxnId="{A180A93F-E03B-4A02-8356-A92D94EDC1D8}">
      <dgm:prSet/>
      <dgm:spPr/>
      <dgm:t>
        <a:bodyPr/>
        <a:lstStyle/>
        <a:p>
          <a:endParaRPr lang="ru-RU"/>
        </a:p>
      </dgm:t>
    </dgm:pt>
    <dgm:pt modelId="{D57BEAB4-F7B7-49F1-B667-734F280ED902}" type="pres">
      <dgm:prSet presAssocID="{7E1AA929-24CB-4F8A-94BB-A196F698D8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57042F-CC2E-48E7-ADA3-29B7B345EBD3}" type="pres">
      <dgm:prSet presAssocID="{A749E809-76DA-42DA-BB6E-BB8C69DA55D3}" presName="composite" presStyleCnt="0"/>
      <dgm:spPr/>
    </dgm:pt>
    <dgm:pt modelId="{FE17E5EB-8911-4406-84EA-C954435297FE}" type="pres">
      <dgm:prSet presAssocID="{A749E809-76DA-42DA-BB6E-BB8C69DA55D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D4D86-B9A1-4B41-B700-1FB6C4FE3415}" type="pres">
      <dgm:prSet presAssocID="{A749E809-76DA-42DA-BB6E-BB8C69DA55D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3F358-877E-4E1B-A1B4-B9970C17B9DF}" srcId="{A749E809-76DA-42DA-BB6E-BB8C69DA55D3}" destId="{E2102EF6-7D69-47D2-A856-ACB5CEA10182}" srcOrd="0" destOrd="0" parTransId="{7AC81F5E-9995-4849-9C77-248ABF6D90EB}" sibTransId="{7DDA6AE3-9C89-48A5-98BA-7DABC9C8A325}"/>
    <dgm:cxn modelId="{F13177CA-CB00-447E-9E84-4FCD98601127}" type="presOf" srcId="{7E1AA929-24CB-4F8A-94BB-A196F698D8DA}" destId="{D57BEAB4-F7B7-49F1-B667-734F280ED902}" srcOrd="0" destOrd="0" presId="urn:microsoft.com/office/officeart/2005/8/layout/hList1"/>
    <dgm:cxn modelId="{14C6CEF5-0F8A-449D-85CB-97AFBC0E5781}" type="presOf" srcId="{E2102EF6-7D69-47D2-A856-ACB5CEA10182}" destId="{C42D4D86-B9A1-4B41-B700-1FB6C4FE3415}" srcOrd="0" destOrd="0" presId="urn:microsoft.com/office/officeart/2005/8/layout/hList1"/>
    <dgm:cxn modelId="{1CA46385-7AE3-469E-B611-B66D82703920}" type="presOf" srcId="{AB0FE415-E4DA-40BC-92B3-8A4CA2C07558}" destId="{C42D4D86-B9A1-4B41-B700-1FB6C4FE3415}" srcOrd="0" destOrd="1" presId="urn:microsoft.com/office/officeart/2005/8/layout/hList1"/>
    <dgm:cxn modelId="{4E534B00-254E-411F-9C77-4309601705B9}" type="presOf" srcId="{A749E809-76DA-42DA-BB6E-BB8C69DA55D3}" destId="{FE17E5EB-8911-4406-84EA-C954435297FE}" srcOrd="0" destOrd="0" presId="urn:microsoft.com/office/officeart/2005/8/layout/hList1"/>
    <dgm:cxn modelId="{A180A93F-E03B-4A02-8356-A92D94EDC1D8}" srcId="{A749E809-76DA-42DA-BB6E-BB8C69DA55D3}" destId="{AB0FE415-E4DA-40BC-92B3-8A4CA2C07558}" srcOrd="1" destOrd="0" parTransId="{E44070A2-1151-42B5-AB7A-06031890A1AA}" sibTransId="{46BA3E5C-B54D-408A-B53C-47CCEE8AA601}"/>
    <dgm:cxn modelId="{F16DB698-D4C6-467D-9A60-FE6216EA7F8D}" srcId="{7E1AA929-24CB-4F8A-94BB-A196F698D8DA}" destId="{A749E809-76DA-42DA-BB6E-BB8C69DA55D3}" srcOrd="0" destOrd="0" parTransId="{9F9B10D2-9E76-489F-95AE-3CCDBC4CD819}" sibTransId="{C2B180B5-38D4-4A34-9421-7D088760129D}"/>
    <dgm:cxn modelId="{2A15751C-8E31-4169-A4FD-7190496A2584}" type="presParOf" srcId="{D57BEAB4-F7B7-49F1-B667-734F280ED902}" destId="{7557042F-CC2E-48E7-ADA3-29B7B345EBD3}" srcOrd="0" destOrd="0" presId="urn:microsoft.com/office/officeart/2005/8/layout/hList1"/>
    <dgm:cxn modelId="{145678F0-DA8A-4F5D-83E5-EE23CF8BA678}" type="presParOf" srcId="{7557042F-CC2E-48E7-ADA3-29B7B345EBD3}" destId="{FE17E5EB-8911-4406-84EA-C954435297FE}" srcOrd="0" destOrd="0" presId="urn:microsoft.com/office/officeart/2005/8/layout/hList1"/>
    <dgm:cxn modelId="{17572685-85B0-402F-9853-E0BAA65A83F0}" type="presParOf" srcId="{7557042F-CC2E-48E7-ADA3-29B7B345EBD3}" destId="{C42D4D86-B9A1-4B41-B700-1FB6C4FE3415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4062B10-DC67-4AF8-8A42-A31B79FD3FB9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56E001A-F512-4445-8878-AB89DE3E0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71E12B-EC02-4311-944A-B306A38585CD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2570-F44A-434A-A035-4A1D66199390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CC848-8A72-4CF2-B044-165712C5D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5AF1C-A1BD-47C3-82D9-3CB6A0CE1751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DAAA-377B-49A6-80F8-8E0A3E8EB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F53B-D089-45A4-A36F-4CC110CB002B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94928-5EFC-41B3-88D3-50F1BBFB5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937C-C9FD-4B41-8F96-4449A5E05B4C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E617-588D-4D38-B3AC-A9FC14227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4E4F4-A058-4796-AAA9-5FB76A5B622A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0359-40FD-411B-AB4C-78A3F7154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43C1-C3C0-4705-A3B0-292E181E1278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396C-17E2-48F7-8D8D-788F05EC7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5A4F-C5EF-42FA-ABAE-26B69B0C39EC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8C45-822A-4355-8A21-77A92A761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4E6C-AC27-4533-91DC-9A1E04E36AA2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8C56-626C-478B-979F-53325F0E4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3BB8-E70C-4315-A50B-A47A11D045C0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677C-4179-4BDD-B4B2-C9B6C1F7F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8456-6698-4B79-A11C-8846D2AA0411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DB217-B059-445C-9ECD-F41887156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7472-91AD-4E09-A59E-67B10030166C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533C-6DDC-469B-9835-207479B5C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16000">
              <a:srgbClr val="66CCFF"/>
            </a:gs>
            <a:gs pos="40000">
              <a:srgbClr val="9999FF"/>
            </a:gs>
            <a:gs pos="72000">
              <a:srgbClr val="CCCCFF"/>
            </a:gs>
            <a:gs pos="87000">
              <a:srgbClr val="CCECFF"/>
            </a:gs>
            <a:gs pos="100000">
              <a:srgbClr val="CC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213723-27FB-4CDF-B980-45FD6D985A61}" type="datetimeFigureOut">
              <a:rPr lang="ru-RU"/>
              <a:pPr>
                <a:defRPr/>
              </a:pPr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272C5C-EFCF-4D73-A9B4-F2FAF5A0A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79388" y="188913"/>
            <a:ext cx="87852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omic Sans MS" pitchFamily="66" charset="0"/>
              </a:rPr>
              <a:t>Урок по литературе в 6 классе</a:t>
            </a:r>
          </a:p>
          <a:p>
            <a:pPr algn="ctr"/>
            <a:r>
              <a:rPr lang="ru-RU" sz="3200">
                <a:latin typeface="Comic Sans MS" pitchFamily="66" charset="0"/>
              </a:rPr>
              <a:t>«Как изменяется характер человека, прошедшего через тяжкие испытания?»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1497348" cy="2013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785926"/>
            <a:ext cx="1214446" cy="2000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23850" y="1844675"/>
            <a:ext cx="62468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/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Сорокин Захар Артёмович - штурман 2-го гвардейского истребительного авиационного полка имени Сафонова Б.Ф. Участвовал в боях Великой Отечественной войны с 22 июня 1941 года. 25 октября 1941 года лейтенант Сорокин вместе с Д.Соколовым вылетел на боевое задание, во время которого был серьёзно ранен. С обмороженными ногами, истекая кровью, Сорокин за 6 суток прополз около 70 километров по тундре, пока его не подобрали североморцы. В госпитале ему ампутировали ступни обеих ног. 19 апреля 1943 года Капитан Сорокин З.А. к июлю 1944 года совершил 103 боевых вылета, в 19 воздушных боях сбил 11 вражеских самолётов. 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Величайшее испытание мужества человека - потерпеть поражение и не пасть духом. </a:t>
            </a:r>
          </a:p>
          <a:p>
            <a:r>
              <a:rPr lang="ru-RU">
                <a:latin typeface="Comic Sans MS" pitchFamily="66" charset="0"/>
              </a:rPr>
              <a:t>                                         Роберт Грин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772816"/>
            <a:ext cx="983602" cy="12989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23850" y="2070100"/>
            <a:ext cx="597693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рядах Королевских ВВС сражался летчик с судьбой, близкой судьбе советского летчика Алексея Маресьева — у Дугласа Роберта Стюарта Бадера не было обеих ног. Катастрофа произошла 14 декабря 1931 года на аэродроме Вудли. Демонстрируя пилотаж на сверхмалой высоте, Бадер врезался в землю. В результате полученных ранений ему ампутировали ноги. Лётчик 27 ноября 1939 возвращается в строй. За достаточно короткий период Бадер сбивает 22 немецких самолета, что выводит его в ряды лучших британских асов того времени.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714620"/>
            <a:ext cx="1127618" cy="1376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79388" y="188913"/>
            <a:ext cx="59769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Большое счастье - испытание огнем, большое несчастье - всего лишь испытание водой. </a:t>
            </a:r>
          </a:p>
          <a:p>
            <a:pPr algn="r"/>
            <a:r>
              <a:rPr lang="ru-RU">
                <a:latin typeface="Comic Sans MS" pitchFamily="66" charset="0"/>
              </a:rPr>
              <a:t>Жан Поль Иоганн Пауль Фридрих Рихтер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79388" y="188913"/>
            <a:ext cx="4824412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Благодаря спорту, люди с ограниченными физическими возможностями с большим трудом на грани своих возможностей достигают результатов, достичь которых, бывает трудно даже физически здоровым людям. На X зимних Паралимпийских играх, прошедших с 12 по 21 марта в Ванкувере, наши спортсмены добились уникального результата – по общему количеству медалей они опередили все сборные мира в неофициальном командном зачете. </a:t>
            </a:r>
          </a:p>
          <a:p>
            <a:pPr eaLnBrk="0" hangingPunct="0"/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Настоящим героем Игр стал Ирек Зарипов, выигравший золото в биатлонных гонках преследования на 12,5 километров, в лыжных гонках на 15 и 10 километров и став вторым в лыжном спринте. </a:t>
            </a:r>
            <a:endParaRPr lang="ru-RU" sz="2000">
              <a:latin typeface="Comic Sans MS" pitchFamily="66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85927"/>
            <a:ext cx="1428760" cy="1671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67544" y="3212976"/>
          <a:ext cx="820891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467544" y="332656"/>
          <a:ext cx="820891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/>
          </p:cNvGraphicFramePr>
          <p:nvPr/>
        </p:nvGraphicFramePr>
        <p:xfrm>
          <a:off x="395288" y="333375"/>
          <a:ext cx="8353425" cy="6191250"/>
        </p:xfrm>
        <a:graphic>
          <a:graphicData uri="http://schemas.openxmlformats.org/presentationml/2006/ole">
            <p:oleObj spid="_x0000_s3074" r:id="rId3" imgW="8352244" imgH="6187976" progId="Excel.Sheet.8">
              <p:embed/>
            </p:oleObj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5"/>
          <p:cNvGraphicFramePr>
            <a:graphicFrameLocks/>
          </p:cNvGraphicFramePr>
          <p:nvPr/>
        </p:nvGraphicFramePr>
        <p:xfrm>
          <a:off x="323850" y="333375"/>
          <a:ext cx="8496300" cy="6119813"/>
        </p:xfrm>
        <a:graphic>
          <a:graphicData uri="http://schemas.openxmlformats.org/presentationml/2006/ole">
            <p:oleObj spid="_x0000_s5122" name="Worksheet" r:id="rId3" imgW="8498561" imgH="6120914" progId="Excel.Sheet.8">
              <p:embed/>
            </p:oleObj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857364"/>
            <a:ext cx="1131038" cy="1954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79388" y="1916113"/>
            <a:ext cx="579596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20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Борис  Николаевич  Полевой  родился  в 1908 году в Москве. Первая  книга очерков,  вышедшая  в  1927 году,  получила положительный отзыв М. Горького накануне Великой Отечественной войны. Уже в первой  повести "Горячий  цех" намечается главная особенность творчества писателя - документальность. Как корреспондент "Правды" Борис Полевой всю войну провел на фронте. Профессию журналиста он считал выше писательской, так как она «может принести пользу людям быстрее и надёжней». «Повесть о настоящем человеке» принесла Б. Полевому славу и известность.</a:t>
            </a: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142875" y="285750"/>
            <a:ext cx="5484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/>
            <a:r>
              <a:rPr lang="ru-RU">
                <a:latin typeface="Comic Sans MS" pitchFamily="66" charset="0"/>
              </a:rPr>
              <a:t>Самое большое испытание человека - устоять не столько против неудач, сколько против счастья.</a:t>
            </a:r>
          </a:p>
          <a:p>
            <a:pPr indent="361950" algn="r"/>
            <a:r>
              <a:rPr lang="ru-RU">
                <a:latin typeface="Comic Sans MS" pitchFamily="66" charset="0"/>
              </a:rPr>
              <a:t>Гвиччардини Франческо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547211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mic Sans MS" pitchFamily="66" charset="0"/>
              </a:rPr>
              <a:t>У «Повести о настоящем человеке» удивительная судьба. Не только потому, что "Повесть  о настоящем человеке" стала любимой  у  советской  молодежи,  не  только потому, что ее знают во всех странах мира. Она дорога писателю еще  и  потому,  что  многим  людям помогала в трудную минуту, учила мужеству. Это были нелегкие годы для  советского  народа,  когда  повесть  Б.Полевого приходила к читателям  в  неустроенные  дома, в семьи, где  горько  горевали  о невернувшихся с войны. Да и сам Б.Полевой совершил писательский подвиг, подарив человечеству  прекрасную песню  о  мужестве  и  жизнелюбии настоящего  человека.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643050"/>
            <a:ext cx="1488291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88913"/>
          <a:ext cx="8712968" cy="604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i="1" u="sng" dirty="0" smtClean="0"/>
                        <a:t>Испытания</a:t>
                      </a:r>
                      <a:endParaRPr lang="ru-RU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u="sng" dirty="0" smtClean="0"/>
                        <a:t>Как</a:t>
                      </a:r>
                      <a:r>
                        <a:rPr lang="ru-RU" i="1" u="sng" baseline="0" dirty="0" smtClean="0"/>
                        <a:t> проявляется характер героя?</a:t>
                      </a:r>
                      <a:endParaRPr lang="ru-RU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Роковое падение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«Плен? Никогда! Не выйдет этот номер!» 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Через вражеский тыл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Comic Sans MS" pitchFamily="66" charset="0"/>
                        </a:rPr>
                        <a:t>Мересьев</a:t>
                      </a:r>
                      <a:r>
                        <a:rPr lang="ru-RU" dirty="0" smtClean="0">
                          <a:latin typeface="Comic Sans MS" pitchFamily="66" charset="0"/>
                        </a:rPr>
                        <a:t> через боль, через страдания  восемнадцать дней выползал из вражеского тыла.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У Алексея ампутируют</a:t>
                      </a:r>
                      <a:r>
                        <a:rPr lang="ru-RU" baseline="0" dirty="0" smtClean="0">
                          <a:latin typeface="Comic Sans MS" pitchFamily="66" charset="0"/>
                        </a:rPr>
                        <a:t> ноги в госпитале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Comic Sans MS" pitchFamily="66" charset="0"/>
                        </a:rPr>
                        <a:t>Когда пилили кость, боль была страшная, но он привык переносить страдания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Жизнь без своих ног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Алексей придумал свою гимнастику, разработал упражнения для ног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Протезы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Лётчик всё больше и больше верил в себя, что он, безногий, полетит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На костылях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 Закусив губы и сдерживая слёзы, Алексей</a:t>
                      </a:r>
                      <a:r>
                        <a:rPr lang="ru-RU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ru-RU" dirty="0" smtClean="0">
                          <a:latin typeface="Comic Sans MS" pitchFamily="66" charset="0"/>
                        </a:rPr>
                        <a:t>совершал всё больше и больше рейсов по коридору.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В санатории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Алексей на протезах учится танцевать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omic Sans MS" pitchFamily="66" charset="0"/>
                        </a:rPr>
                        <a:t>Возвращение в строй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Comic Sans MS" pitchFamily="66" charset="0"/>
                        </a:rPr>
                        <a:t> «</a:t>
                      </a:r>
                      <a:r>
                        <a:rPr lang="ru-RU" dirty="0" smtClean="0">
                          <a:latin typeface="Comic Sans MS" pitchFamily="66" charset="0"/>
                        </a:rPr>
                        <a:t>Держись, «Рихтгофен!»</a:t>
                      </a:r>
                      <a:endParaRPr lang="ru-RU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6143625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mic Sans MS" pitchFamily="66" charset="0"/>
              </a:rPr>
              <a:t>Полевой в истории тяжело раненного летчика, возвращающегося в строй, увидел тот «неведомый военный потенциал России, который, по признанию Геринга на Нюрнбергском процессе», не смогли учесть главари фашизма. «Повесть о настоящем человеке» стала повестью о настоящих людях. Книга в 1947 году удостоена Государственной премии СССР. Непридуманная история про советского летчика - это своего рода визитная карточка писателя. Если говорят про Полевого, то вспоминают лётчика Маресьева. И так в каждой книге или фильме, рассказывая о реальных судьбах, писатель Борис Полевой как будто доказывал: вот они, настоящие люди, совсем рядом. Говорить сейчас о книге Бориса Полевого - значит говорить о никогда не стареющем чувстве восхищения мужеством, силой воли, целеустремленностью, любовью к родине. </a:t>
            </a:r>
          </a:p>
          <a:p>
            <a:endParaRPr lang="ru-RU" sz="200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500174"/>
            <a:ext cx="1214446" cy="1883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976</Words>
  <Application>Microsoft Office PowerPoint</Application>
  <PresentationFormat>Экран (4:3)</PresentationFormat>
  <Paragraphs>46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Wingdings</vt:lpstr>
      <vt:lpstr>Тема Office</vt:lpstr>
      <vt:lpstr>Лист Microsoft Office Excel 97-2003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Арсений</dc:creator>
  <cp:lastModifiedBy>Admin</cp:lastModifiedBy>
  <cp:revision>84</cp:revision>
  <dcterms:created xsi:type="dcterms:W3CDTF">2012-03-27T15:45:57Z</dcterms:created>
  <dcterms:modified xsi:type="dcterms:W3CDTF">2014-06-29T16:58:53Z</dcterms:modified>
</cp:coreProperties>
</file>