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257" r:id="rId2"/>
    <p:sldId id="276" r:id="rId3"/>
    <p:sldId id="267" r:id="rId4"/>
    <p:sldId id="268" r:id="rId5"/>
    <p:sldId id="269" r:id="rId6"/>
    <p:sldId id="270" r:id="rId7"/>
    <p:sldId id="284" r:id="rId8"/>
    <p:sldId id="291" r:id="rId9"/>
    <p:sldId id="285" r:id="rId10"/>
    <p:sldId id="273" r:id="rId11"/>
    <p:sldId id="292" r:id="rId12"/>
    <p:sldId id="298" r:id="rId13"/>
    <p:sldId id="287" r:id="rId14"/>
    <p:sldId id="289" r:id="rId15"/>
    <p:sldId id="293" r:id="rId16"/>
    <p:sldId id="294" r:id="rId17"/>
    <p:sldId id="295" r:id="rId18"/>
    <p:sldId id="275" r:id="rId19"/>
    <p:sldId id="279" r:id="rId20"/>
    <p:sldId id="296" r:id="rId21"/>
    <p:sldId id="288" r:id="rId22"/>
    <p:sldId id="286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A305"/>
    <a:srgbClr val="FF0000"/>
    <a:srgbClr val="002776"/>
    <a:srgbClr val="5B7303"/>
    <a:srgbClr val="2D5A87"/>
    <a:srgbClr val="4F5422"/>
    <a:srgbClr val="0066FF"/>
    <a:srgbClr val="B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661DCAF-D2C0-40D2-92FC-B02965D7CF8F}" type="datetimeFigureOut">
              <a:rPr lang="ru-RU"/>
              <a:pPr>
                <a:defRPr/>
              </a:pPr>
              <a:t>18.02.2010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F4A4D1-4753-4A84-8C02-86DF7465A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2"/>
          <p:cNvSpPr>
            <a:spLocks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895600" y="0"/>
            <a:ext cx="33528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133600" y="473075"/>
            <a:ext cx="4878388" cy="3490913"/>
            <a:chOff x="1344" y="298"/>
            <a:chExt cx="3073" cy="219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1344" y="1035"/>
              <a:ext cx="1019" cy="907"/>
            </a:xfrm>
            <a:custGeom>
              <a:avLst/>
              <a:gdLst/>
              <a:ahLst/>
              <a:cxnLst>
                <a:cxn ang="0">
                  <a:pos x="0" y="566"/>
                </a:cxn>
                <a:cxn ang="0">
                  <a:pos x="0" y="906"/>
                </a:cxn>
                <a:cxn ang="0">
                  <a:pos x="1014" y="283"/>
                </a:cxn>
                <a:cxn ang="0">
                  <a:pos x="1018" y="307"/>
                </a:cxn>
                <a:cxn ang="0">
                  <a:pos x="869" y="0"/>
                </a:cxn>
                <a:cxn ang="0">
                  <a:pos x="0" y="566"/>
                </a:cxn>
              </a:cxnLst>
              <a:rect l="0" t="0" r="r" b="b"/>
              <a:pathLst>
                <a:path w="1019" h="907">
                  <a:moveTo>
                    <a:pt x="0" y="566"/>
                  </a:moveTo>
                  <a:lnTo>
                    <a:pt x="0" y="906"/>
                  </a:lnTo>
                  <a:lnTo>
                    <a:pt x="1014" y="283"/>
                  </a:lnTo>
                  <a:lnTo>
                    <a:pt x="1018" y="307"/>
                  </a:lnTo>
                  <a:lnTo>
                    <a:pt x="869" y="0"/>
                  </a:lnTo>
                  <a:lnTo>
                    <a:pt x="0" y="566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3398" y="1035"/>
              <a:ext cx="1019" cy="907"/>
            </a:xfrm>
            <a:custGeom>
              <a:avLst/>
              <a:gdLst/>
              <a:ahLst/>
              <a:cxnLst>
                <a:cxn ang="0">
                  <a:pos x="1018" y="566"/>
                </a:cxn>
                <a:cxn ang="0">
                  <a:pos x="1018" y="906"/>
                </a:cxn>
                <a:cxn ang="0">
                  <a:pos x="3" y="283"/>
                </a:cxn>
                <a:cxn ang="0">
                  <a:pos x="0" y="307"/>
                </a:cxn>
                <a:cxn ang="0">
                  <a:pos x="148" y="0"/>
                </a:cxn>
                <a:cxn ang="0">
                  <a:pos x="1018" y="566"/>
                </a:cxn>
              </a:cxnLst>
              <a:rect l="0" t="0" r="r" b="b"/>
              <a:pathLst>
                <a:path w="1019" h="907">
                  <a:moveTo>
                    <a:pt x="1018" y="566"/>
                  </a:moveTo>
                  <a:lnTo>
                    <a:pt x="1018" y="906"/>
                  </a:lnTo>
                  <a:lnTo>
                    <a:pt x="3" y="283"/>
                  </a:lnTo>
                  <a:lnTo>
                    <a:pt x="0" y="307"/>
                  </a:lnTo>
                  <a:lnTo>
                    <a:pt x="148" y="0"/>
                  </a:lnTo>
                  <a:lnTo>
                    <a:pt x="1018" y="566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1571" y="298"/>
              <a:ext cx="2632" cy="2199"/>
              <a:chOff x="1571" y="298"/>
              <a:chExt cx="2632" cy="2199"/>
            </a:xfrm>
          </p:grpSpPr>
          <p:sp>
            <p:nvSpPr>
              <p:cNvPr id="10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71" y="298"/>
                <a:ext cx="2631" cy="2198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1571" y="298"/>
                <a:ext cx="1316" cy="2199"/>
              </a:xfrm>
              <a:custGeom>
                <a:avLst/>
                <a:gdLst/>
                <a:ahLst/>
                <a:cxnLst>
                  <a:cxn ang="0">
                    <a:pos x="1315" y="2198"/>
                  </a:cxn>
                  <a:cxn ang="0">
                    <a:pos x="1315" y="1815"/>
                  </a:cxn>
                  <a:cxn ang="0">
                    <a:pos x="409" y="214"/>
                  </a:cxn>
                  <a:cxn ang="0">
                    <a:pos x="0" y="0"/>
                  </a:cxn>
                  <a:cxn ang="0">
                    <a:pos x="1315" y="2198"/>
                  </a:cxn>
                </a:cxnLst>
                <a:rect l="0" t="0" r="r" b="b"/>
                <a:pathLst>
                  <a:path w="1316" h="2199">
                    <a:moveTo>
                      <a:pt x="1315" y="2198"/>
                    </a:moveTo>
                    <a:lnTo>
                      <a:pt x="1315" y="1815"/>
                    </a:lnTo>
                    <a:lnTo>
                      <a:pt x="409" y="214"/>
                    </a:lnTo>
                    <a:lnTo>
                      <a:pt x="0" y="0"/>
                    </a:lnTo>
                    <a:lnTo>
                      <a:pt x="1315" y="2198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1571" y="298"/>
                <a:ext cx="2632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9" y="216"/>
                  </a:cxn>
                  <a:cxn ang="0">
                    <a:pos x="2279" y="216"/>
                  </a:cxn>
                  <a:cxn ang="0">
                    <a:pos x="2631" y="0"/>
                  </a:cxn>
                  <a:cxn ang="0">
                    <a:pos x="0" y="0"/>
                  </a:cxn>
                </a:cxnLst>
                <a:rect l="0" t="0" r="r" b="b"/>
                <a:pathLst>
                  <a:path w="2632" h="217">
                    <a:moveTo>
                      <a:pt x="0" y="0"/>
                    </a:moveTo>
                    <a:lnTo>
                      <a:pt x="409" y="216"/>
                    </a:lnTo>
                    <a:lnTo>
                      <a:pt x="2279" y="216"/>
                    </a:lnTo>
                    <a:lnTo>
                      <a:pt x="263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2886" y="298"/>
                <a:ext cx="1317" cy="2199"/>
              </a:xfrm>
              <a:custGeom>
                <a:avLst/>
                <a:gdLst/>
                <a:ahLst/>
                <a:cxnLst>
                  <a:cxn ang="0">
                    <a:pos x="0" y="2198"/>
                  </a:cxn>
                  <a:cxn ang="0">
                    <a:pos x="0" y="1815"/>
                  </a:cxn>
                  <a:cxn ang="0">
                    <a:pos x="906" y="214"/>
                  </a:cxn>
                  <a:cxn ang="0">
                    <a:pos x="1316" y="0"/>
                  </a:cxn>
                  <a:cxn ang="0">
                    <a:pos x="0" y="2198"/>
                  </a:cxn>
                </a:cxnLst>
                <a:rect l="0" t="0" r="r" b="b"/>
                <a:pathLst>
                  <a:path w="1317" h="2199">
                    <a:moveTo>
                      <a:pt x="0" y="2198"/>
                    </a:moveTo>
                    <a:lnTo>
                      <a:pt x="0" y="1815"/>
                    </a:lnTo>
                    <a:lnTo>
                      <a:pt x="906" y="214"/>
                    </a:lnTo>
                    <a:lnTo>
                      <a:pt x="1316" y="0"/>
                    </a:lnTo>
                    <a:lnTo>
                      <a:pt x="0" y="2198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344" y="1631"/>
              <a:ext cx="3069" cy="31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Правка образца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8FDAD-0C05-4A41-9413-01E6C1D2B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CB425-1AA9-436F-AA17-DE097F5A20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228600"/>
            <a:ext cx="2081212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61988" y="228600"/>
            <a:ext cx="60960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B4E4E-C3E0-4FDB-951B-4B525809B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Лизунова Юлия Владимировна, г.Сыктывкар, Республика Коми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90AF8-8F8A-48C5-BB34-FD42D350E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A8A10-B7C7-46B9-AB9E-767F196FEF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53665-02F6-494F-BA6E-CC74AF00C0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6BA25-3AB2-43A5-A140-E6AE76978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AEC30-BF7E-4E6E-BD67-201414065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73B20-3142-4E64-90FF-460075DA1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F1405-84B2-4A4A-8197-84E8C5D94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7640F-7CDA-48C0-8A48-42EB2BBC0E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4EBF3-367D-46CB-A5B0-E8BB97DEC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hidden">
          <a:xfrm>
            <a:off x="0" y="0"/>
            <a:ext cx="17526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152400" y="374650"/>
            <a:ext cx="1525588" cy="1227138"/>
            <a:chOff x="96" y="236"/>
            <a:chExt cx="961" cy="773"/>
          </a:xfrm>
        </p:grpSpPr>
        <p:sp>
          <p:nvSpPr>
            <p:cNvPr id="4100" name="Freeform 4"/>
            <p:cNvSpPr>
              <a:spLocks/>
            </p:cNvSpPr>
            <p:nvPr/>
          </p:nvSpPr>
          <p:spPr bwMode="auto">
            <a:xfrm>
              <a:off x="738" y="495"/>
              <a:ext cx="319" cy="319"/>
            </a:xfrm>
            <a:custGeom>
              <a:avLst/>
              <a:gdLst/>
              <a:ahLst/>
              <a:cxnLst>
                <a:cxn ang="0">
                  <a:pos x="318" y="198"/>
                </a:cxn>
                <a:cxn ang="0">
                  <a:pos x="318" y="318"/>
                </a:cxn>
                <a:cxn ang="0">
                  <a:pos x="1" y="99"/>
                </a:cxn>
                <a:cxn ang="0">
                  <a:pos x="0" y="108"/>
                </a:cxn>
                <a:cxn ang="0">
                  <a:pos x="46" y="0"/>
                </a:cxn>
                <a:cxn ang="0">
                  <a:pos x="318" y="198"/>
                </a:cxn>
              </a:cxnLst>
              <a:rect l="0" t="0" r="r" b="b"/>
              <a:pathLst>
                <a:path w="319" h="319">
                  <a:moveTo>
                    <a:pt x="318" y="198"/>
                  </a:moveTo>
                  <a:lnTo>
                    <a:pt x="318" y="318"/>
                  </a:lnTo>
                  <a:lnTo>
                    <a:pt x="1" y="99"/>
                  </a:lnTo>
                  <a:lnTo>
                    <a:pt x="0" y="108"/>
                  </a:lnTo>
                  <a:lnTo>
                    <a:pt x="46" y="0"/>
                  </a:lnTo>
                  <a:lnTo>
                    <a:pt x="318" y="198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auto">
            <a:xfrm>
              <a:off x="96" y="495"/>
              <a:ext cx="319" cy="319"/>
            </a:xfrm>
            <a:custGeom>
              <a:avLst/>
              <a:gdLst/>
              <a:ahLst/>
              <a:cxnLst>
                <a:cxn ang="0">
                  <a:pos x="0" y="198"/>
                </a:cxn>
                <a:cxn ang="0">
                  <a:pos x="0" y="318"/>
                </a:cxn>
                <a:cxn ang="0">
                  <a:pos x="316" y="99"/>
                </a:cxn>
                <a:cxn ang="0">
                  <a:pos x="318" y="108"/>
                </a:cxn>
                <a:cxn ang="0">
                  <a:pos x="271" y="0"/>
                </a:cxn>
                <a:cxn ang="0">
                  <a:pos x="0" y="198"/>
                </a:cxn>
              </a:cxnLst>
              <a:rect l="0" t="0" r="r" b="b"/>
              <a:pathLst>
                <a:path w="319" h="319">
                  <a:moveTo>
                    <a:pt x="0" y="198"/>
                  </a:moveTo>
                  <a:lnTo>
                    <a:pt x="0" y="318"/>
                  </a:lnTo>
                  <a:lnTo>
                    <a:pt x="316" y="99"/>
                  </a:lnTo>
                  <a:lnTo>
                    <a:pt x="318" y="108"/>
                  </a:lnTo>
                  <a:lnTo>
                    <a:pt x="271" y="0"/>
                  </a:lnTo>
                  <a:lnTo>
                    <a:pt x="0" y="198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152" y="236"/>
              <a:ext cx="823" cy="773"/>
              <a:chOff x="152" y="236"/>
              <a:chExt cx="823" cy="773"/>
            </a:xfrm>
          </p:grpSpPr>
          <p:sp>
            <p:nvSpPr>
              <p:cNvPr id="4103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2" y="236"/>
                <a:ext cx="822" cy="772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14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auto">
              <a:xfrm>
                <a:off x="152" y="236"/>
                <a:ext cx="412" cy="773"/>
              </a:xfrm>
              <a:custGeom>
                <a:avLst/>
                <a:gdLst/>
                <a:ahLst/>
                <a:cxnLst>
                  <a:cxn ang="0">
                    <a:pos x="411" y="772"/>
                  </a:cxn>
                  <a:cxn ang="0">
                    <a:pos x="411" y="637"/>
                  </a:cxn>
                  <a:cxn ang="0">
                    <a:pos x="127" y="75"/>
                  </a:cxn>
                  <a:cxn ang="0">
                    <a:pos x="0" y="0"/>
                  </a:cxn>
                  <a:cxn ang="0">
                    <a:pos x="411" y="772"/>
                  </a:cxn>
                </a:cxnLst>
                <a:rect l="0" t="0" r="r" b="b"/>
                <a:pathLst>
                  <a:path w="412" h="773">
                    <a:moveTo>
                      <a:pt x="411" y="772"/>
                    </a:moveTo>
                    <a:lnTo>
                      <a:pt x="411" y="637"/>
                    </a:lnTo>
                    <a:lnTo>
                      <a:pt x="127" y="75"/>
                    </a:lnTo>
                    <a:lnTo>
                      <a:pt x="0" y="0"/>
                    </a:lnTo>
                    <a:lnTo>
                      <a:pt x="411" y="772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152" y="236"/>
                <a:ext cx="823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7" y="76"/>
                  </a:cxn>
                  <a:cxn ang="0">
                    <a:pos x="712" y="76"/>
                  </a:cxn>
                  <a:cxn ang="0">
                    <a:pos x="822" y="0"/>
                  </a:cxn>
                  <a:cxn ang="0">
                    <a:pos x="0" y="0"/>
                  </a:cxn>
                </a:cxnLst>
                <a:rect l="0" t="0" r="r" b="b"/>
                <a:pathLst>
                  <a:path w="823" h="77">
                    <a:moveTo>
                      <a:pt x="0" y="0"/>
                    </a:moveTo>
                    <a:lnTo>
                      <a:pt x="127" y="76"/>
                    </a:lnTo>
                    <a:lnTo>
                      <a:pt x="712" y="76"/>
                    </a:lnTo>
                    <a:lnTo>
                      <a:pt x="8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563" y="236"/>
                <a:ext cx="412" cy="773"/>
              </a:xfrm>
              <a:custGeom>
                <a:avLst/>
                <a:gdLst/>
                <a:ahLst/>
                <a:cxnLst>
                  <a:cxn ang="0">
                    <a:pos x="0" y="772"/>
                  </a:cxn>
                  <a:cxn ang="0">
                    <a:pos x="0" y="637"/>
                  </a:cxn>
                  <a:cxn ang="0">
                    <a:pos x="283" y="75"/>
                  </a:cxn>
                  <a:cxn ang="0">
                    <a:pos x="411" y="0"/>
                  </a:cxn>
                  <a:cxn ang="0">
                    <a:pos x="0" y="772"/>
                  </a:cxn>
                </a:cxnLst>
                <a:rect l="0" t="0" r="r" b="b"/>
                <a:pathLst>
                  <a:path w="412" h="773">
                    <a:moveTo>
                      <a:pt x="0" y="772"/>
                    </a:moveTo>
                    <a:lnTo>
                      <a:pt x="0" y="637"/>
                    </a:lnTo>
                    <a:lnTo>
                      <a:pt x="283" y="75"/>
                    </a:lnTo>
                    <a:lnTo>
                      <a:pt x="411" y="0"/>
                    </a:lnTo>
                    <a:lnTo>
                      <a:pt x="0" y="772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96" y="704"/>
              <a:ext cx="959" cy="10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3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9372EB20-D23F-4A4B-8BE3-9F99714DD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4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 descr="BS0055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0"/>
            <a:ext cx="33528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3600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4000" b="1" smtClean="0">
                <a:solidFill>
                  <a:srgbClr val="00B050"/>
                </a:solidFill>
              </a:rPr>
              <a:t>«Интеграция структуры и содержания уроков литературы на основе межпредметных связей»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Monotype Corsiva" pitchFamily="66" charset="0"/>
              </a:rPr>
              <a:t>       учителя   русского языка и литературы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  МОУ СОШ №6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600" smtClean="0">
                <a:latin typeface="Monotype Corsiva" pitchFamily="66" charset="0"/>
              </a:rPr>
              <a:t>Кузнецовой  Натальи Александровны</a:t>
            </a:r>
            <a:endParaRPr lang="ru-RU" sz="3600" smtClean="0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1928813" y="1214438"/>
            <a:ext cx="37147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/>
              <a:t>Мастер - класс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Цель урока: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</a:t>
            </a:r>
            <a:r>
              <a:rPr lang="ru-RU" sz="40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Найти решение  </a:t>
            </a:r>
            <a:r>
              <a:rPr lang="ru-RU" sz="4800" b="1" i="1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проблемы</a:t>
            </a:r>
            <a:r>
              <a:rPr lang="ru-RU" sz="40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анализируя текст трагедии,  сопоставляя произведения </a:t>
            </a:r>
            <a:r>
              <a:rPr lang="ru-RU" sz="4800" b="1" i="1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разных</a:t>
            </a:r>
            <a:r>
              <a:rPr lang="ru-RU" sz="48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</a:t>
            </a:r>
            <a:r>
              <a:rPr lang="ru-RU" sz="40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искусств, </a:t>
            </a:r>
            <a:r>
              <a:rPr lang="ru-RU" sz="4800" b="1" i="1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объединенных</a:t>
            </a:r>
            <a:r>
              <a:rPr lang="ru-RU" sz="48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0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одной темой</a:t>
            </a:r>
            <a:r>
              <a:rPr lang="ru-RU" sz="4000" b="1" i="1" dirty="0" smtClean="0"/>
              <a:t>.</a:t>
            </a:r>
            <a:endParaRPr lang="ru-RU" sz="36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500174"/>
            <a:ext cx="781048" cy="4839723"/>
          </a:xfrm>
          <a:prstGeom prst="rect">
            <a:avLst/>
          </a:prstGeom>
          <a:noFill/>
        </p:spPr>
        <p:txBody>
          <a:bodyPr vert="wordArtVert" wrap="none">
            <a:spAutoFit/>
          </a:bodyPr>
          <a:lstStyle/>
          <a:p>
            <a:pPr>
              <a:defRPr/>
            </a:pPr>
            <a:r>
              <a:rPr lang="ru-RU" sz="3600" b="1" dirty="0"/>
              <a:t>психолог</a:t>
            </a:r>
          </a:p>
        </p:txBody>
      </p:sp>
      <p:pic>
        <p:nvPicPr>
          <p:cNvPr id="14339" name="Picture 4" descr="C:\Documents and Settings\Admin\Мои документы\Мои рисунки\0_10349_f5c830cf_X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3786188"/>
            <a:ext cx="389572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5" descr="C:\Documents and Settings\Admin\Мои документы\Мои рисунки\4699084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286000"/>
            <a:ext cx="3595688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C:\Documents and Settings\Admin\Мои документы\Мои рисунки\0923052d9bcb4958de4787cc4295e0e3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63" y="285750"/>
            <a:ext cx="20955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14500" y="142875"/>
            <a:ext cx="4713288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Природа </a:t>
            </a:r>
          </a:p>
          <a:p>
            <a:pPr algn="ctr">
              <a:defRPr/>
            </a:pPr>
            <a:r>
              <a:rPr lang="ru-RU" sz="36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человеческих поступков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00750" y="642938"/>
            <a:ext cx="2419350" cy="1600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66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ru-RU" sz="4400" b="1" dirty="0">
                <a:solidFill>
                  <a:schemeClr val="bg2"/>
                </a:solidFill>
              </a:rPr>
              <a:t>Ложь</a:t>
            </a:r>
          </a:p>
          <a:p>
            <a:pPr algn="ctr">
              <a:defRPr/>
            </a:pPr>
            <a:r>
              <a:rPr kumimoji="0" lang="ru-RU" sz="4400" b="1" dirty="0">
                <a:solidFill>
                  <a:schemeClr val="bg2"/>
                </a:solidFill>
              </a:rPr>
              <a:t>Злость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3000375" y="5072063"/>
            <a:ext cx="3243263" cy="1600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66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ru-RU" sz="4400" b="1" dirty="0">
                <a:solidFill>
                  <a:schemeClr val="bg2"/>
                </a:solidFill>
              </a:rPr>
              <a:t>Сплетни</a:t>
            </a:r>
          </a:p>
          <a:p>
            <a:pPr algn="ctr">
              <a:defRPr/>
            </a:pPr>
            <a:r>
              <a:rPr kumimoji="0" lang="ru-RU" sz="4400" b="1" dirty="0">
                <a:solidFill>
                  <a:schemeClr val="bg2"/>
                </a:solidFill>
              </a:rPr>
              <a:t>Зависть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857250" y="1357313"/>
            <a:ext cx="3500438" cy="19415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FFFF66"/>
              </a:gs>
            </a:gsLst>
            <a:lin ang="5400000" scaled="1"/>
          </a:gra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66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ru-RU" sz="5400" b="1" dirty="0">
                <a:solidFill>
                  <a:srgbClr val="0000CC"/>
                </a:solidFill>
              </a:rPr>
              <a:t>Болезнь человека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 rot="9839595">
            <a:off x="4678363" y="1190625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gradFill rotWithShape="0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66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 rot="10800000">
            <a:off x="3571875" y="3786188"/>
            <a:ext cx="381000" cy="914400"/>
          </a:xfrm>
          <a:prstGeom prst="downArrow">
            <a:avLst>
              <a:gd name="adj1" fmla="val 50000"/>
              <a:gd name="adj2" fmla="val 60000"/>
            </a:avLst>
          </a:prstGeom>
          <a:gradFill rotWithShape="0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66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9" name="AutoShape 2"/>
          <p:cNvSpPr>
            <a:spLocks noChangeArrowheads="1"/>
          </p:cNvSpPr>
          <p:nvPr/>
        </p:nvSpPr>
        <p:spPr bwMode="auto">
          <a:xfrm>
            <a:off x="6215063" y="3357563"/>
            <a:ext cx="2419350" cy="1600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635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66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ru-RU" sz="4400" b="1" dirty="0">
                <a:solidFill>
                  <a:schemeClr val="bg2"/>
                </a:solidFill>
              </a:rPr>
              <a:t>Клевета</a:t>
            </a:r>
          </a:p>
          <a:p>
            <a:pPr algn="ctr">
              <a:defRPr/>
            </a:pPr>
            <a:r>
              <a:rPr kumimoji="0" lang="ru-RU" sz="4400" b="1" dirty="0">
                <a:solidFill>
                  <a:schemeClr val="bg2"/>
                </a:solidFill>
              </a:rPr>
              <a:t>Оговор</a:t>
            </a:r>
          </a:p>
        </p:txBody>
      </p:sp>
      <p:sp>
        <p:nvSpPr>
          <p:cNvPr id="60" name="AutoShape 9"/>
          <p:cNvSpPr>
            <a:spLocks noChangeArrowheads="1"/>
          </p:cNvSpPr>
          <p:nvPr/>
        </p:nvSpPr>
        <p:spPr bwMode="auto">
          <a:xfrm rot="7216350">
            <a:off x="4857750" y="3071813"/>
            <a:ext cx="381000" cy="914400"/>
          </a:xfrm>
          <a:prstGeom prst="downArrow">
            <a:avLst>
              <a:gd name="adj1" fmla="val 50000"/>
              <a:gd name="adj2" fmla="val 60000"/>
            </a:avLst>
          </a:prstGeom>
          <a:gradFill rotWithShape="0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66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1536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4000500"/>
            <a:ext cx="20002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  <p:bldP spid="11267" grpId="0" animBg="1" autoUpdateAnimBg="0"/>
      <p:bldP spid="11271" grpId="0" animBg="1"/>
      <p:bldP spid="11272" grpId="0" animBg="1"/>
      <p:bldP spid="11273" grpId="0" animBg="1"/>
      <p:bldP spid="59" grpId="0" animBg="1" autoUpdateAnimBg="0"/>
      <p:bldP spid="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71437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Питер Брейгель «Зависть»</a:t>
            </a:r>
          </a:p>
        </p:txBody>
      </p:sp>
      <p:sp>
        <p:nvSpPr>
          <p:cNvPr id="16388" name="Rectangle 18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12875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000" smtClean="0"/>
          </a:p>
        </p:txBody>
      </p:sp>
      <p:pic>
        <p:nvPicPr>
          <p:cNvPr id="5124" name="Picture 4" descr="брейгель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785813"/>
            <a:ext cx="9144000" cy="60721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6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6486525"/>
          </a:xfrm>
        </p:spPr>
        <p:txBody>
          <a:bodyPr/>
          <a:lstStyle/>
          <a:p>
            <a:pPr marL="342900" indent="-342900"/>
            <a:r>
              <a:rPr lang="ru-RU" sz="2400" smtClean="0"/>
              <a:t>    1</a:t>
            </a:r>
            <a:r>
              <a:rPr lang="ru-RU" sz="2400" b="1" smtClean="0"/>
              <a:t>.   Какие чувства вызывает у вас картина, что вы видите на ней?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b="1" i="1" smtClean="0">
                <a:solidFill>
                  <a:srgbClr val="92D050"/>
                </a:solidFill>
              </a:rPr>
              <a:t>(хаос изображенного, ужас и угнетающая атмосфера )</a:t>
            </a:r>
            <a:r>
              <a:rPr lang="ru-RU" sz="2400" b="1" smtClean="0">
                <a:solidFill>
                  <a:srgbClr val="92D050"/>
                </a:solidFill>
              </a:rPr>
              <a:t/>
            </a:r>
            <a:br>
              <a:rPr lang="ru-RU" sz="2400" b="1" smtClean="0">
                <a:solidFill>
                  <a:srgbClr val="92D050"/>
                </a:solidFill>
              </a:rPr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2.  </a:t>
            </a:r>
            <a:r>
              <a:rPr lang="ru-RU" sz="2400" b="1" smtClean="0"/>
              <a:t>Какую форму для изображения зависти в мире людей избрал автор?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b="1" i="1" smtClean="0">
                <a:solidFill>
                  <a:srgbClr val="92D050"/>
                </a:solidFill>
              </a:rPr>
              <a:t>(иносказание, аллегория)</a:t>
            </a:r>
            <a:r>
              <a:rPr lang="ru-RU" sz="2400" i="1" smtClean="0">
                <a:solidFill>
                  <a:srgbClr val="92D050"/>
                </a:solidFill>
              </a:rPr>
              <a:t/>
            </a:r>
            <a:br>
              <a:rPr lang="ru-RU" sz="2400" i="1" smtClean="0">
                <a:solidFill>
                  <a:srgbClr val="92D050"/>
                </a:solidFill>
              </a:rPr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3.  </a:t>
            </a:r>
            <a:r>
              <a:rPr lang="ru-RU" sz="2400" b="1" smtClean="0"/>
              <a:t>Найдите и прокомментируйте  аллегорические  образы.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b="1" i="1" smtClean="0">
                <a:solidFill>
                  <a:srgbClr val="92D050"/>
                </a:solidFill>
              </a:rPr>
              <a:t>(Вереница голых изуродованных людей, с которых снимают обувь, кусающие себе руки персонажи,  собаки, раздирающие кость, смеющиеся чудовища)</a:t>
            </a:r>
            <a:r>
              <a:rPr lang="ru-RU" sz="2400" b="1" i="1" smtClean="0"/>
              <a:t/>
            </a:r>
            <a:br>
              <a:rPr lang="ru-RU" sz="2400" b="1" i="1" smtClean="0"/>
            </a:b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8" name="TextBox 7"/>
          <p:cNvSpPr txBox="1"/>
          <p:nvPr/>
        </p:nvSpPr>
        <p:spPr>
          <a:xfrm>
            <a:off x="857225" y="285728"/>
            <a:ext cx="781111" cy="2928958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>
              <a:defRPr/>
            </a:pPr>
            <a:r>
              <a:rPr lang="ru-RU" dirty="0"/>
              <a:t>        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357166"/>
            <a:ext cx="622606" cy="6215106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Impact" pitchFamily="34" charset="0"/>
              </a:rPr>
              <a:t>искусствоведы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ижний колонтитул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Питер Брейгель «Зависть»</a:t>
            </a:r>
          </a:p>
        </p:txBody>
      </p:sp>
      <p:sp>
        <p:nvSpPr>
          <p:cNvPr id="18436" name="Rectangle 18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12875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000" smtClean="0"/>
          </a:p>
        </p:txBody>
      </p:sp>
      <p:pic>
        <p:nvPicPr>
          <p:cNvPr id="5124" name="Picture 4" descr="брейгель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928688"/>
            <a:ext cx="9144000" cy="59293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285750"/>
            <a:ext cx="4286250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Прямоугольник 5"/>
          <p:cNvSpPr>
            <a:spLocks noChangeArrowheads="1"/>
          </p:cNvSpPr>
          <p:nvPr/>
        </p:nvSpPr>
        <p:spPr bwMode="auto">
          <a:xfrm>
            <a:off x="2286000" y="5929313"/>
            <a:ext cx="5045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Monotype Corsiva" pitchFamily="66" charset="0"/>
              </a:rPr>
              <a:t>Вольфганг-Амадей Моцарт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0188" y="2714625"/>
            <a:ext cx="73580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2"/>
                </a:solidFill>
                <a:latin typeface="+mn-lt"/>
              </a:rPr>
              <a:t>       Антонио Сальери ( 18 августа 1750 года)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00250" y="3357563"/>
            <a:ext cx="1785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solidFill>
                  <a:srgbClr val="00B050"/>
                </a:solidFill>
              </a:rPr>
              <a:t>Дева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0" y="4857750"/>
            <a:ext cx="621506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Люди, рождённые под этим знаком, отличаются особой старательностью, повышенным чувством ответственности. Практичны, умны, ненавидят небрежность во всех её проявлениях.  </a:t>
            </a:r>
          </a:p>
        </p:txBody>
      </p:sp>
      <p:pic>
        <p:nvPicPr>
          <p:cNvPr id="34820" name="Picture 4" descr="C:\Documents and Settings\user\Мои документы\Мои рисунки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3357563"/>
            <a:ext cx="19050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сальер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214313"/>
            <a:ext cx="1868488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472" y="1785926"/>
            <a:ext cx="695575" cy="4786346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>
              <a:defRPr/>
            </a:pPr>
            <a:r>
              <a:rPr lang="ru-RU" sz="2800" dirty="0">
                <a:latin typeface="Impact" pitchFamily="34" charset="0"/>
              </a:rPr>
              <a:t>астрологи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моцар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428750"/>
            <a:ext cx="1855788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928813" y="142875"/>
            <a:ext cx="30734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Моцарт</a:t>
            </a:r>
            <a:endParaRPr lang="ru-RU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508" name="Прямоугольник 12"/>
          <p:cNvSpPr>
            <a:spLocks noChangeArrowheads="1"/>
          </p:cNvSpPr>
          <p:nvPr/>
        </p:nvSpPr>
        <p:spPr bwMode="auto">
          <a:xfrm>
            <a:off x="1428750" y="4143375"/>
            <a:ext cx="5500688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                                      плюс </a:t>
            </a:r>
            <a:r>
              <a:rPr lang="ru-RU" sz="2400" b="1"/>
              <a:t>  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ru-RU" sz="2400" b="1" i="1"/>
              <a:t> одаренность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ru-RU" sz="2400" b="1" i="1"/>
              <a:t>  легкость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ru-RU" sz="2400" b="1" i="1"/>
              <a:t>  чувство юмора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ru-RU" sz="2400" b="1" i="1"/>
              <a:t>  доброта</a:t>
            </a:r>
            <a:r>
              <a:rPr lang="ru-RU" sz="2400" i="1"/>
              <a:t> </a:t>
            </a:r>
          </a:p>
        </p:txBody>
      </p:sp>
      <p:pic>
        <p:nvPicPr>
          <p:cNvPr id="14" name="Picture 4" descr="сальер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1013" y="1357313"/>
            <a:ext cx="1868487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5357813" y="214313"/>
            <a:ext cx="2786062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Сальери</a:t>
            </a:r>
            <a:endParaRPr lang="ru-RU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511" name="Прямоугольник 15"/>
          <p:cNvSpPr>
            <a:spLocks noChangeArrowheads="1"/>
          </p:cNvSpPr>
          <p:nvPr/>
        </p:nvSpPr>
        <p:spPr bwMode="auto">
          <a:xfrm>
            <a:off x="5000625" y="4214813"/>
            <a:ext cx="414337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0000"/>
                </a:solidFill>
              </a:rPr>
              <a:t>              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ru-RU" sz="2400" b="1" i="1"/>
              <a:t> чувство прекрасного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ru-RU" sz="2400" b="1" i="1"/>
              <a:t> трудолюбие 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ru-RU" sz="2400" b="1" i="1"/>
              <a:t> сила воли ,самоотречение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ru-RU" sz="2400" b="1" i="1"/>
              <a:t> терпеливость</a:t>
            </a:r>
            <a:r>
              <a:rPr lang="ru-RU" sz="2400" i="1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7158" y="1000108"/>
            <a:ext cx="695575" cy="5286412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>
              <a:defRPr/>
            </a:pPr>
            <a:r>
              <a:rPr lang="ru-RU" sz="2800" dirty="0">
                <a:latin typeface="Impact" pitchFamily="34" charset="0"/>
              </a:rPr>
              <a:t>теоретики</a:t>
            </a:r>
          </a:p>
        </p:txBody>
      </p:sp>
      <p:pic>
        <p:nvPicPr>
          <p:cNvPr id="11" name="Picture 4" descr="сальер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25" y="1357313"/>
            <a:ext cx="1868488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моцар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428750"/>
            <a:ext cx="1855788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928813" y="142875"/>
            <a:ext cx="30734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Моцарт</a:t>
            </a:r>
            <a:endParaRPr lang="ru-RU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532" name="Прямоугольник 12"/>
          <p:cNvSpPr>
            <a:spLocks noChangeArrowheads="1"/>
          </p:cNvSpPr>
          <p:nvPr/>
        </p:nvSpPr>
        <p:spPr bwMode="auto">
          <a:xfrm>
            <a:off x="1428750" y="4143375"/>
            <a:ext cx="5500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</a:rPr>
              <a:t>                                    минус </a:t>
            </a:r>
            <a:r>
              <a:rPr lang="ru-RU" sz="2400" b="1"/>
              <a:t>  </a:t>
            </a:r>
          </a:p>
        </p:txBody>
      </p:sp>
      <p:pic>
        <p:nvPicPr>
          <p:cNvPr id="14" name="Picture 4" descr="сальер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1013" y="1357313"/>
            <a:ext cx="1868487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5357813" y="214313"/>
            <a:ext cx="2786062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Сальери</a:t>
            </a:r>
            <a:endParaRPr lang="ru-RU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535" name="Прямоугольник 15"/>
          <p:cNvSpPr>
            <a:spLocks noChangeArrowheads="1"/>
          </p:cNvSpPr>
          <p:nvPr/>
        </p:nvSpPr>
        <p:spPr bwMode="auto">
          <a:xfrm>
            <a:off x="5000625" y="4214813"/>
            <a:ext cx="4143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0000"/>
                </a:solidFill>
              </a:rPr>
              <a:t>      </a:t>
            </a:r>
            <a:endParaRPr lang="ru-RU" sz="2400" b="1" i="1"/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2428875" y="4786313"/>
            <a:ext cx="342900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Blip>
                <a:blip r:embed="rId4"/>
              </a:buBlip>
              <a:defRPr/>
            </a:pPr>
            <a:r>
              <a:rPr lang="ru-RU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b="1" i="1" dirty="0"/>
              <a:t>несерьезность</a:t>
            </a:r>
          </a:p>
          <a:p>
            <a:pPr>
              <a:buFontTx/>
              <a:buBlip>
                <a:blip r:embed="rId4"/>
              </a:buBlip>
              <a:defRPr/>
            </a:pPr>
            <a:r>
              <a:rPr lang="ru-RU" sz="2000" b="1" i="1" dirty="0"/>
              <a:t>  пренебрежение своим              талантом </a:t>
            </a:r>
          </a:p>
          <a:p>
            <a:pPr>
              <a:buFontTx/>
              <a:buBlip>
                <a:blip r:embed="rId4"/>
              </a:buBlip>
              <a:defRPr/>
            </a:pPr>
            <a:r>
              <a:rPr lang="ru-RU" sz="2000" b="1" i="1" dirty="0"/>
              <a:t>  наивность </a:t>
            </a:r>
            <a:endParaRPr lang="ru-RU" sz="2000" i="1" dirty="0"/>
          </a:p>
        </p:txBody>
      </p:sp>
      <p:sp>
        <p:nvSpPr>
          <p:cNvPr id="22537" name="Прямоугольник 9"/>
          <p:cNvSpPr>
            <a:spLocks noChangeArrowheads="1"/>
          </p:cNvSpPr>
          <p:nvPr/>
        </p:nvSpPr>
        <p:spPr bwMode="auto">
          <a:xfrm>
            <a:off x="6357938" y="4214813"/>
            <a:ext cx="2357437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4"/>
              </a:buBlip>
            </a:pPr>
            <a:r>
              <a:rPr lang="ru-RU" sz="2000" b="1" i="1"/>
              <a:t>зависть </a:t>
            </a:r>
          </a:p>
          <a:p>
            <a:pPr>
              <a:buFontTx/>
              <a:buBlip>
                <a:blip r:embed="rId4"/>
              </a:buBlip>
            </a:pPr>
            <a:r>
              <a:rPr lang="ru-RU" sz="2000" b="1" i="1"/>
              <a:t> коварство</a:t>
            </a:r>
          </a:p>
          <a:p>
            <a:pPr>
              <a:buFontTx/>
              <a:buBlip>
                <a:blip r:embed="rId4"/>
              </a:buBlip>
            </a:pPr>
            <a:r>
              <a:rPr lang="ru-RU" sz="2000" b="1" i="1"/>
              <a:t> злоба</a:t>
            </a:r>
          </a:p>
          <a:p>
            <a:pPr>
              <a:buFontTx/>
              <a:buBlip>
                <a:blip r:embed="rId4"/>
              </a:buBlip>
            </a:pPr>
            <a:r>
              <a:rPr lang="ru-RU" sz="2000" b="1" i="1"/>
              <a:t> гордыня</a:t>
            </a:r>
          </a:p>
          <a:p>
            <a:pPr>
              <a:buFontTx/>
              <a:buBlip>
                <a:blip r:embed="rId4"/>
              </a:buBlip>
            </a:pPr>
            <a:r>
              <a:rPr lang="ru-RU" sz="2000" b="1" i="1"/>
              <a:t>способность на </a:t>
            </a:r>
          </a:p>
          <a:p>
            <a:r>
              <a:rPr lang="ru-RU" sz="2000" b="1" i="1"/>
              <a:t>   предательство</a:t>
            </a:r>
          </a:p>
          <a:p>
            <a:pPr>
              <a:buFontTx/>
              <a:buBlip>
                <a:blip r:embed="rId4"/>
              </a:buBlip>
            </a:pPr>
            <a:r>
              <a:rPr lang="ru-RU" sz="2000" b="1" i="1"/>
              <a:t> механическая рассудочность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596" y="214290"/>
            <a:ext cx="622606" cy="6429420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Impact" pitchFamily="34" charset="0"/>
              </a:rPr>
              <a:t>литературоведы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05000" y="1071563"/>
            <a:ext cx="7086600" cy="3643312"/>
          </a:xfrm>
        </p:spPr>
        <p:txBody>
          <a:bodyPr/>
          <a:lstStyle/>
          <a:p>
            <a:r>
              <a:rPr lang="ru-RU" sz="6600" smtClean="0">
                <a:latin typeface="Monotype Corsiva" pitchFamily="66" charset="0"/>
              </a:rPr>
              <a:t>Учитель…Школа…</a:t>
            </a:r>
            <a:br>
              <a:rPr lang="ru-RU" sz="6600" smtClean="0">
                <a:latin typeface="Monotype Corsiva" pitchFamily="66" charset="0"/>
              </a:rPr>
            </a:br>
            <a:r>
              <a:rPr lang="ru-RU" sz="6600" smtClean="0">
                <a:latin typeface="Monotype Corsiva" pitchFamily="66" charset="0"/>
              </a:rPr>
              <a:t>     Начало начал…</a:t>
            </a:r>
            <a:br>
              <a:rPr lang="ru-RU" sz="6600" smtClean="0">
                <a:latin typeface="Monotype Corsiva" pitchFamily="66" charset="0"/>
              </a:rPr>
            </a:br>
            <a:r>
              <a:rPr lang="ru-RU" sz="6600" smtClean="0">
                <a:latin typeface="Monotype Corsiva" pitchFamily="66" charset="0"/>
              </a:rPr>
              <a:t>Обновление мира…</a:t>
            </a:r>
          </a:p>
        </p:txBody>
      </p:sp>
      <p:pic>
        <p:nvPicPr>
          <p:cNvPr id="6147" name="imgb" descr="uch3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4643438"/>
            <a:ext cx="15240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2643188" y="1214438"/>
            <a:ext cx="5214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u="sng">
                <a:solidFill>
                  <a:schemeClr val="tx2"/>
                </a:solidFill>
              </a:rPr>
              <a:t>Домашнее задание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1428750" y="2286000"/>
            <a:ext cx="678656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olidFill>
                  <a:srgbClr val="00B050"/>
                </a:solidFill>
              </a:rPr>
              <a:t>Каким образом можно бороться с таким чувством как зависть?</a:t>
            </a: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2428875" y="4714875"/>
            <a:ext cx="5357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     </a:t>
            </a:r>
            <a:r>
              <a:rPr lang="ru-RU" sz="3200" b="1"/>
              <a:t>Напишите свои рецепты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257300" y="600075"/>
            <a:ext cx="7772400" cy="971550"/>
          </a:xfrm>
        </p:spPr>
        <p:txBody>
          <a:bodyPr lIns="0" tIns="0" rIns="0" bIns="0"/>
          <a:lstStyle/>
          <a:p>
            <a:endParaRPr lang="ru-RU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600200"/>
            <a:ext cx="7772400" cy="552608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Blip>
                <a:blip r:embed="rId3"/>
              </a:buBlip>
            </a:pPr>
            <a:r>
              <a:rPr lang="en-GB" sz="2800" smtClean="0"/>
              <a:t>1 строка – одно слово – название стихотворения, обычно существительное.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Blip>
                <a:blip r:embed="rId3"/>
              </a:buBlip>
            </a:pPr>
            <a:r>
              <a:rPr lang="en-GB" sz="2800" smtClean="0"/>
              <a:t>2 строка – два слова (прилагательные или причастия). Описание темы.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Blip>
                <a:blip r:embed="rId3"/>
              </a:buBlip>
            </a:pPr>
            <a:r>
              <a:rPr lang="en-GB" sz="2800" smtClean="0"/>
              <a:t>3 строка – три слова (глаголы). Действия относящиеся к теме.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Blip>
                <a:blip r:embed="rId3"/>
              </a:buBlip>
            </a:pPr>
            <a:r>
              <a:rPr lang="en-GB" sz="2800" smtClean="0"/>
              <a:t>4 строка – четыре слова – предложение. Фраза, которая показывает отношение автора к теме.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Blip>
                <a:blip r:embed="rId3"/>
              </a:buBlip>
            </a:pPr>
            <a:r>
              <a:rPr lang="en-GB" sz="2800" smtClean="0"/>
              <a:t>5 строка – одно слово – ассоциация, которая повторяет суть темы, обычно существительное.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</a:pPr>
            <a:endParaRPr lang="en-GB" sz="2800" smtClean="0"/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1600200" y="685800"/>
            <a:ext cx="7239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6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9400ED"/>
                    </a:gs>
                    <a:gs pos="100000">
                      <a:srgbClr val="0000FF"/>
                    </a:gs>
                  </a:gsLst>
                  <a:lin ang="10800000" scaled="1"/>
                </a:gradFill>
                <a:effectLst>
                  <a:outerShdw dist="17819" dir="2700000" algn="ctr" rotWithShape="0">
                    <a:srgbClr val="C0C0C0"/>
                  </a:outerShdw>
                </a:effectLst>
                <a:latin typeface="Arial"/>
                <a:cs typeface="Arial"/>
              </a:rPr>
              <a:t>Правила написания синквейна:</a:t>
            </a:r>
          </a:p>
        </p:txBody>
      </p:sp>
    </p:spTree>
  </p:cSld>
  <p:clrMapOvr>
    <a:masterClrMapping/>
  </p:clrMapOvr>
  <p:transition spd="slow" advTm="23552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71813" y="785813"/>
            <a:ext cx="3571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i="1"/>
              <a:t>Учитель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00250" y="1857375"/>
            <a:ext cx="4071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/>
              <a:t>мыслящий,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43000" y="2786063"/>
            <a:ext cx="2714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/>
              <a:t>ведет,</a:t>
            </a:r>
            <a:r>
              <a:rPr lang="ru-RU" sz="3200" i="1"/>
              <a:t>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3500438"/>
            <a:ext cx="8786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/>
              <a:t> обновление мира начинается  в школе</a:t>
            </a:r>
          </a:p>
        </p:txBody>
      </p:sp>
      <p:sp>
        <p:nvSpPr>
          <p:cNvPr id="25606" name="TextBox 8"/>
          <p:cNvSpPr txBox="1">
            <a:spLocks noChangeArrowheads="1"/>
          </p:cNvSpPr>
          <p:nvPr/>
        </p:nvSpPr>
        <p:spPr bwMode="auto">
          <a:xfrm>
            <a:off x="1500188" y="4286250"/>
            <a:ext cx="5143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/>
              <a:t>             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57500" y="5072063"/>
            <a:ext cx="4143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/>
              <a:t>      </a:t>
            </a:r>
            <a:r>
              <a:rPr lang="ru-RU" sz="4000" b="1" i="1"/>
              <a:t>наставник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00563" y="1857375"/>
            <a:ext cx="3643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/>
              <a:t>творящий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57500" y="2786063"/>
            <a:ext cx="3714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/>
              <a:t>развивает,</a:t>
            </a:r>
            <a:r>
              <a:rPr lang="ru-RU" sz="3600" i="1"/>
              <a:t>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214938" y="2786063"/>
            <a:ext cx="342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/>
              <a:t>  </a:t>
            </a:r>
            <a:r>
              <a:rPr lang="ru-RU" sz="4000" i="1"/>
              <a:t>направляет</a:t>
            </a:r>
          </a:p>
        </p:txBody>
      </p:sp>
      <p:sp>
        <p:nvSpPr>
          <p:cNvPr id="25611" name="TextBox 13"/>
          <p:cNvSpPr txBox="1">
            <a:spLocks noChangeArrowheads="1"/>
          </p:cNvSpPr>
          <p:nvPr/>
        </p:nvSpPr>
        <p:spPr bwMode="auto">
          <a:xfrm>
            <a:off x="2786063" y="6000750"/>
            <a:ext cx="4143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/>
              <a:t> </a:t>
            </a:r>
            <a:r>
              <a:rPr lang="ru-RU" sz="3600" i="1"/>
              <a:t>    </a:t>
            </a:r>
          </a:p>
        </p:txBody>
      </p:sp>
      <p:pic>
        <p:nvPicPr>
          <p:cNvPr id="13324" name="imgb" descr="uch3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38" y="4857750"/>
            <a:ext cx="164306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4772025"/>
          </a:xfrm>
        </p:spPr>
        <p:txBody>
          <a:bodyPr/>
          <a:lstStyle/>
          <a:p>
            <a:pPr eaLnBrk="1" hangingPunct="1"/>
            <a:r>
              <a:rPr lang="ru-RU" i="1" smtClean="0"/>
              <a:t>«Формирование у обучающегося адекватной современному уровню знаний и уровню современной программы… картины мира». </a:t>
            </a:r>
            <a:br>
              <a:rPr lang="ru-RU" i="1" smtClean="0"/>
            </a:br>
            <a:r>
              <a:rPr lang="ru-RU" i="1" smtClean="0"/>
              <a:t>           </a:t>
            </a:r>
            <a:r>
              <a:rPr lang="ru-RU" sz="2800" smtClean="0"/>
              <a:t>(Из Закона РФ «Об  образовании»)</a:t>
            </a:r>
          </a:p>
        </p:txBody>
      </p:sp>
      <p:pic>
        <p:nvPicPr>
          <p:cNvPr id="7171" name="imgb" descr="uch3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016500"/>
            <a:ext cx="15240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979613" y="404813"/>
            <a:ext cx="5545137" cy="1200150"/>
          </a:xfrm>
          <a:prstGeom prst="rect">
            <a:avLst/>
          </a:prstGeom>
          <a:gradFill rotWithShape="1">
            <a:gsLst>
              <a:gs pos="0">
                <a:srgbClr val="0DA305"/>
              </a:gs>
              <a:gs pos="50000">
                <a:schemeClr val="tx2"/>
              </a:gs>
              <a:gs pos="100000">
                <a:srgbClr val="0DA30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u="sng" dirty="0">
                <a:solidFill>
                  <a:schemeClr val="bg2"/>
                </a:solidFill>
                <a:latin typeface="Monotype Corsiva" pitchFamily="66" charset="0"/>
              </a:rPr>
              <a:t>В чем вы видите смысл  образования?</a:t>
            </a:r>
          </a:p>
        </p:txBody>
      </p:sp>
      <p:sp>
        <p:nvSpPr>
          <p:cNvPr id="8195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6" name="Содержимое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Познание, понимание окружающей жизни.</a:t>
            </a:r>
          </a:p>
          <a:p>
            <a:pPr eaLnBrk="1" hangingPunct="1"/>
            <a:r>
              <a:rPr lang="ru-RU" sz="2800" smtClean="0"/>
              <a:t>Развитие способностей ребенка.</a:t>
            </a:r>
          </a:p>
          <a:p>
            <a:pPr eaLnBrk="1" hangingPunct="1"/>
            <a:r>
              <a:rPr lang="ru-RU" sz="2800" smtClean="0"/>
              <a:t>Познание основ наук( изучение базового уровня).</a:t>
            </a:r>
          </a:p>
          <a:p>
            <a:pPr eaLnBrk="1" hangingPunct="1"/>
            <a:r>
              <a:rPr lang="ru-RU" sz="2800" smtClean="0"/>
              <a:t>Подготовка к получению профессии.</a:t>
            </a:r>
          </a:p>
          <a:p>
            <a:pPr eaLnBrk="1" hangingPunct="1"/>
            <a:r>
              <a:rPr lang="ru-RU" sz="2800" smtClean="0"/>
              <a:t>Подготовка к самостоятельной жизни.</a:t>
            </a:r>
          </a:p>
          <a:p>
            <a:pPr eaLnBrk="1" hangingPunct="1"/>
            <a:r>
              <a:rPr lang="ru-RU" sz="2800" smtClean="0"/>
              <a:t>Самопознание  и самосовершенствование.</a:t>
            </a:r>
          </a:p>
          <a:p>
            <a:pPr eaLnBrk="1" hangingPunct="1"/>
            <a:r>
              <a:rPr lang="ru-RU" sz="2800" smtClean="0"/>
              <a:t>Подготовка к поступлению в вуз.</a:t>
            </a:r>
          </a:p>
          <a:p>
            <a:pPr eaLnBrk="1" hangingPunct="1"/>
            <a:endParaRPr lang="ru-RU" sz="2400" smtClean="0"/>
          </a:p>
          <a:p>
            <a:pPr eaLnBrk="1" hangingPunct="1"/>
            <a:endParaRPr lang="ru-RU" sz="2400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Результаты анкетирования родителей</a:t>
            </a:r>
          </a:p>
        </p:txBody>
      </p:sp>
      <p:graphicFrame>
        <p:nvGraphicFramePr>
          <p:cNvPr id="1026" name="Содержимое 4"/>
          <p:cNvGraphicFramePr>
            <a:graphicFrameLocks noGrp="1"/>
          </p:cNvGraphicFramePr>
          <p:nvPr>
            <p:ph idx="1"/>
          </p:nvPr>
        </p:nvGraphicFramePr>
        <p:xfrm>
          <a:off x="661988" y="1905000"/>
          <a:ext cx="7772400" cy="4114800"/>
        </p:xfrm>
        <a:graphic>
          <a:graphicData uri="http://schemas.openxmlformats.org/presentationml/2006/ole">
            <p:oleObj spid="_x0000_s1026" r:id="rId3" imgW="7773074" imgH="411515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smtClean="0"/>
              <a:t>Особенности интегрированных уроков: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Предельная  четкость, компактность, сжатость учебного материала</a:t>
            </a:r>
          </a:p>
          <a:p>
            <a:pPr eaLnBrk="1" hangingPunct="1"/>
            <a:r>
              <a:rPr lang="ru-RU" smtClean="0"/>
              <a:t>Логическая взаимообусловленность,                             взаимообязанность материала интегрируемых предметов</a:t>
            </a:r>
          </a:p>
          <a:p>
            <a:pPr eaLnBrk="1" hangingPunct="1"/>
            <a:r>
              <a:rPr lang="ru-RU" smtClean="0"/>
              <a:t>Большая информационная емкость учебного материала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Freeform 8"/>
          <p:cNvSpPr>
            <a:spLocks/>
          </p:cNvSpPr>
          <p:nvPr/>
        </p:nvSpPr>
        <p:spPr bwMode="auto">
          <a:xfrm>
            <a:off x="1763713" y="1557338"/>
            <a:ext cx="5729287" cy="4143375"/>
          </a:xfrm>
          <a:custGeom>
            <a:avLst/>
            <a:gdLst>
              <a:gd name="T0" fmla="*/ 2147483647 w 3609"/>
              <a:gd name="T1" fmla="*/ 2147483647 h 3396"/>
              <a:gd name="T2" fmla="*/ 2147483647 w 3609"/>
              <a:gd name="T3" fmla="*/ 2147483647 h 3396"/>
              <a:gd name="T4" fmla="*/ 2147483647 w 3609"/>
              <a:gd name="T5" fmla="*/ 2147483647 h 3396"/>
              <a:gd name="T6" fmla="*/ 2147483647 w 3609"/>
              <a:gd name="T7" fmla="*/ 2147483647 h 3396"/>
              <a:gd name="T8" fmla="*/ 2147483647 w 3609"/>
              <a:gd name="T9" fmla="*/ 2147483647 h 3396"/>
              <a:gd name="T10" fmla="*/ 2147483647 w 3609"/>
              <a:gd name="T11" fmla="*/ 2147483647 h 3396"/>
              <a:gd name="T12" fmla="*/ 2147483647 w 3609"/>
              <a:gd name="T13" fmla="*/ 2147483647 h 3396"/>
              <a:gd name="T14" fmla="*/ 2147483647 w 3609"/>
              <a:gd name="T15" fmla="*/ 2147483647 h 3396"/>
              <a:gd name="T16" fmla="*/ 2147483647 w 3609"/>
              <a:gd name="T17" fmla="*/ 2147483647 h 3396"/>
              <a:gd name="T18" fmla="*/ 2147483647 w 3609"/>
              <a:gd name="T19" fmla="*/ 0 h 3396"/>
              <a:gd name="T20" fmla="*/ 2147483647 w 3609"/>
              <a:gd name="T21" fmla="*/ 2147483647 h 3396"/>
              <a:gd name="T22" fmla="*/ 2147483647 w 3609"/>
              <a:gd name="T23" fmla="*/ 2147483647 h 3396"/>
              <a:gd name="T24" fmla="*/ 2147483647 w 3609"/>
              <a:gd name="T25" fmla="*/ 2147483647 h 3396"/>
              <a:gd name="T26" fmla="*/ 2147483647 w 3609"/>
              <a:gd name="T27" fmla="*/ 2147483647 h 3396"/>
              <a:gd name="T28" fmla="*/ 2147483647 w 3609"/>
              <a:gd name="T29" fmla="*/ 2147483647 h 3396"/>
              <a:gd name="T30" fmla="*/ 2147483647 w 3609"/>
              <a:gd name="T31" fmla="*/ 2147483647 h 3396"/>
              <a:gd name="T32" fmla="*/ 2147483647 w 3609"/>
              <a:gd name="T33" fmla="*/ 2147483647 h 3396"/>
              <a:gd name="T34" fmla="*/ 2147483647 w 3609"/>
              <a:gd name="T35" fmla="*/ 2147483647 h 3396"/>
              <a:gd name="T36" fmla="*/ 2147483647 w 3609"/>
              <a:gd name="T37" fmla="*/ 2147483647 h 3396"/>
              <a:gd name="T38" fmla="*/ 2147483647 w 3609"/>
              <a:gd name="T39" fmla="*/ 2147483647 h 3396"/>
              <a:gd name="T40" fmla="*/ 2147483647 w 3609"/>
              <a:gd name="T41" fmla="*/ 2147483647 h 3396"/>
              <a:gd name="T42" fmla="*/ 2147483647 w 3609"/>
              <a:gd name="T43" fmla="*/ 2147483647 h 3396"/>
              <a:gd name="T44" fmla="*/ 2147483647 w 3609"/>
              <a:gd name="T45" fmla="*/ 2147483647 h 3396"/>
              <a:gd name="T46" fmla="*/ 2147483647 w 3609"/>
              <a:gd name="T47" fmla="*/ 2147483647 h 3396"/>
              <a:gd name="T48" fmla="*/ 2147483647 w 3609"/>
              <a:gd name="T49" fmla="*/ 2147483647 h 3396"/>
              <a:gd name="T50" fmla="*/ 2147483647 w 3609"/>
              <a:gd name="T51" fmla="*/ 2147483647 h 3396"/>
              <a:gd name="T52" fmla="*/ 2147483647 w 3609"/>
              <a:gd name="T53" fmla="*/ 2147483647 h 3396"/>
              <a:gd name="T54" fmla="*/ 2147483647 w 3609"/>
              <a:gd name="T55" fmla="*/ 2147483647 h 3396"/>
              <a:gd name="T56" fmla="*/ 2147483647 w 3609"/>
              <a:gd name="T57" fmla="*/ 2147483647 h 3396"/>
              <a:gd name="T58" fmla="*/ 2147483647 w 3609"/>
              <a:gd name="T59" fmla="*/ 2147483647 h 3396"/>
              <a:gd name="T60" fmla="*/ 2147483647 w 3609"/>
              <a:gd name="T61" fmla="*/ 2147483647 h 3396"/>
              <a:gd name="T62" fmla="*/ 2147483647 w 3609"/>
              <a:gd name="T63" fmla="*/ 2147483647 h 3396"/>
              <a:gd name="T64" fmla="*/ 2147483647 w 3609"/>
              <a:gd name="T65" fmla="*/ 2147483647 h 3396"/>
              <a:gd name="T66" fmla="*/ 2147483647 w 3609"/>
              <a:gd name="T67" fmla="*/ 2147483647 h 3396"/>
              <a:gd name="T68" fmla="*/ 2147483647 w 3609"/>
              <a:gd name="T69" fmla="*/ 2147483647 h 339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609"/>
              <a:gd name="T106" fmla="*/ 0 h 3396"/>
              <a:gd name="T107" fmla="*/ 3609 w 3609"/>
              <a:gd name="T108" fmla="*/ 3396 h 339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609" h="3396">
                <a:moveTo>
                  <a:pt x="33" y="2006"/>
                </a:moveTo>
                <a:cubicBezTo>
                  <a:pt x="45" y="1897"/>
                  <a:pt x="49" y="1879"/>
                  <a:pt x="53" y="1748"/>
                </a:cubicBezTo>
                <a:cubicBezTo>
                  <a:pt x="60" y="1532"/>
                  <a:pt x="0" y="1309"/>
                  <a:pt x="133" y="1132"/>
                </a:cubicBezTo>
                <a:cubicBezTo>
                  <a:pt x="143" y="1093"/>
                  <a:pt x="171" y="1017"/>
                  <a:pt x="192" y="983"/>
                </a:cubicBezTo>
                <a:cubicBezTo>
                  <a:pt x="201" y="969"/>
                  <a:pt x="212" y="957"/>
                  <a:pt x="222" y="943"/>
                </a:cubicBezTo>
                <a:cubicBezTo>
                  <a:pt x="236" y="924"/>
                  <a:pt x="262" y="884"/>
                  <a:pt x="262" y="884"/>
                </a:cubicBezTo>
                <a:cubicBezTo>
                  <a:pt x="278" y="821"/>
                  <a:pt x="265" y="856"/>
                  <a:pt x="311" y="784"/>
                </a:cubicBezTo>
                <a:cubicBezTo>
                  <a:pt x="322" y="767"/>
                  <a:pt x="320" y="743"/>
                  <a:pt x="331" y="725"/>
                </a:cubicBezTo>
                <a:cubicBezTo>
                  <a:pt x="352" y="691"/>
                  <a:pt x="399" y="649"/>
                  <a:pt x="431" y="625"/>
                </a:cubicBezTo>
                <a:cubicBezTo>
                  <a:pt x="460" y="536"/>
                  <a:pt x="499" y="505"/>
                  <a:pt x="589" y="477"/>
                </a:cubicBezTo>
                <a:cubicBezTo>
                  <a:pt x="618" y="439"/>
                  <a:pt x="664" y="387"/>
                  <a:pt x="709" y="367"/>
                </a:cubicBezTo>
                <a:cubicBezTo>
                  <a:pt x="728" y="358"/>
                  <a:pt x="748" y="354"/>
                  <a:pt x="768" y="347"/>
                </a:cubicBezTo>
                <a:cubicBezTo>
                  <a:pt x="778" y="344"/>
                  <a:pt x="798" y="337"/>
                  <a:pt x="798" y="337"/>
                </a:cubicBezTo>
                <a:cubicBezTo>
                  <a:pt x="821" y="321"/>
                  <a:pt x="856" y="314"/>
                  <a:pt x="868" y="288"/>
                </a:cubicBezTo>
                <a:cubicBezTo>
                  <a:pt x="872" y="280"/>
                  <a:pt x="895" y="225"/>
                  <a:pt x="907" y="218"/>
                </a:cubicBezTo>
                <a:cubicBezTo>
                  <a:pt x="943" y="196"/>
                  <a:pt x="997" y="194"/>
                  <a:pt x="1036" y="179"/>
                </a:cubicBezTo>
                <a:cubicBezTo>
                  <a:pt x="1149" y="136"/>
                  <a:pt x="1027" y="185"/>
                  <a:pt x="1126" y="129"/>
                </a:cubicBezTo>
                <a:cubicBezTo>
                  <a:pt x="1152" y="114"/>
                  <a:pt x="1220" y="111"/>
                  <a:pt x="1235" y="109"/>
                </a:cubicBezTo>
                <a:cubicBezTo>
                  <a:pt x="1295" y="79"/>
                  <a:pt x="1334" y="77"/>
                  <a:pt x="1404" y="69"/>
                </a:cubicBezTo>
                <a:cubicBezTo>
                  <a:pt x="1518" y="32"/>
                  <a:pt x="1635" y="30"/>
                  <a:pt x="1751" y="0"/>
                </a:cubicBezTo>
                <a:cubicBezTo>
                  <a:pt x="1877" y="3"/>
                  <a:pt x="2003" y="4"/>
                  <a:pt x="2129" y="10"/>
                </a:cubicBezTo>
                <a:cubicBezTo>
                  <a:pt x="2223" y="14"/>
                  <a:pt x="2323" y="63"/>
                  <a:pt x="2417" y="79"/>
                </a:cubicBezTo>
                <a:cubicBezTo>
                  <a:pt x="2509" y="148"/>
                  <a:pt x="2644" y="161"/>
                  <a:pt x="2754" y="189"/>
                </a:cubicBezTo>
                <a:cubicBezTo>
                  <a:pt x="2825" y="311"/>
                  <a:pt x="2762" y="211"/>
                  <a:pt x="2874" y="357"/>
                </a:cubicBezTo>
                <a:cubicBezTo>
                  <a:pt x="2881" y="366"/>
                  <a:pt x="2882" y="382"/>
                  <a:pt x="2893" y="387"/>
                </a:cubicBezTo>
                <a:cubicBezTo>
                  <a:pt x="2921" y="400"/>
                  <a:pt x="2953" y="400"/>
                  <a:pt x="2983" y="407"/>
                </a:cubicBezTo>
                <a:cubicBezTo>
                  <a:pt x="3039" y="449"/>
                  <a:pt x="3070" y="463"/>
                  <a:pt x="3122" y="496"/>
                </a:cubicBezTo>
                <a:cubicBezTo>
                  <a:pt x="3129" y="523"/>
                  <a:pt x="3126" y="554"/>
                  <a:pt x="3142" y="576"/>
                </a:cubicBezTo>
                <a:cubicBezTo>
                  <a:pt x="3161" y="603"/>
                  <a:pt x="3199" y="611"/>
                  <a:pt x="3221" y="635"/>
                </a:cubicBezTo>
                <a:cubicBezTo>
                  <a:pt x="3239" y="655"/>
                  <a:pt x="3244" y="684"/>
                  <a:pt x="3261" y="705"/>
                </a:cubicBezTo>
                <a:cubicBezTo>
                  <a:pt x="3284" y="734"/>
                  <a:pt x="3319" y="753"/>
                  <a:pt x="3340" y="784"/>
                </a:cubicBezTo>
                <a:cubicBezTo>
                  <a:pt x="3379" y="839"/>
                  <a:pt x="3405" y="979"/>
                  <a:pt x="3460" y="1023"/>
                </a:cubicBezTo>
                <a:cubicBezTo>
                  <a:pt x="3481" y="1039"/>
                  <a:pt x="3506" y="1049"/>
                  <a:pt x="3529" y="1062"/>
                </a:cubicBezTo>
                <a:cubicBezTo>
                  <a:pt x="3532" y="1089"/>
                  <a:pt x="3533" y="1116"/>
                  <a:pt x="3539" y="1142"/>
                </a:cubicBezTo>
                <a:cubicBezTo>
                  <a:pt x="3546" y="1172"/>
                  <a:pt x="3569" y="1231"/>
                  <a:pt x="3569" y="1231"/>
                </a:cubicBezTo>
                <a:cubicBezTo>
                  <a:pt x="3576" y="1371"/>
                  <a:pt x="3586" y="1510"/>
                  <a:pt x="3609" y="1648"/>
                </a:cubicBezTo>
                <a:cubicBezTo>
                  <a:pt x="3606" y="1734"/>
                  <a:pt x="3607" y="1821"/>
                  <a:pt x="3599" y="1907"/>
                </a:cubicBezTo>
                <a:cubicBezTo>
                  <a:pt x="3593" y="1974"/>
                  <a:pt x="3541" y="2065"/>
                  <a:pt x="3519" y="2125"/>
                </a:cubicBezTo>
                <a:cubicBezTo>
                  <a:pt x="3479" y="2234"/>
                  <a:pt x="3437" y="2338"/>
                  <a:pt x="3390" y="2443"/>
                </a:cubicBezTo>
                <a:cubicBezTo>
                  <a:pt x="3381" y="2462"/>
                  <a:pt x="3377" y="2482"/>
                  <a:pt x="3370" y="2502"/>
                </a:cubicBezTo>
                <a:cubicBezTo>
                  <a:pt x="3358" y="2536"/>
                  <a:pt x="3313" y="2589"/>
                  <a:pt x="3291" y="2622"/>
                </a:cubicBezTo>
                <a:cubicBezTo>
                  <a:pt x="3285" y="2631"/>
                  <a:pt x="3287" y="2643"/>
                  <a:pt x="3281" y="2651"/>
                </a:cubicBezTo>
                <a:cubicBezTo>
                  <a:pt x="3265" y="2671"/>
                  <a:pt x="3238" y="2681"/>
                  <a:pt x="3221" y="2701"/>
                </a:cubicBezTo>
                <a:cubicBezTo>
                  <a:pt x="3171" y="2761"/>
                  <a:pt x="3163" y="2810"/>
                  <a:pt x="3082" y="2830"/>
                </a:cubicBezTo>
                <a:cubicBezTo>
                  <a:pt x="3035" y="2900"/>
                  <a:pt x="3055" y="2870"/>
                  <a:pt x="3023" y="2920"/>
                </a:cubicBezTo>
                <a:cubicBezTo>
                  <a:pt x="3017" y="2930"/>
                  <a:pt x="3002" y="2932"/>
                  <a:pt x="2993" y="2939"/>
                </a:cubicBezTo>
                <a:cubicBezTo>
                  <a:pt x="2961" y="2965"/>
                  <a:pt x="2924" y="2992"/>
                  <a:pt x="2893" y="3019"/>
                </a:cubicBezTo>
                <a:cubicBezTo>
                  <a:pt x="2844" y="3063"/>
                  <a:pt x="2834" y="3088"/>
                  <a:pt x="2774" y="3108"/>
                </a:cubicBezTo>
                <a:cubicBezTo>
                  <a:pt x="2745" y="3128"/>
                  <a:pt x="2712" y="3135"/>
                  <a:pt x="2685" y="3158"/>
                </a:cubicBezTo>
                <a:cubicBezTo>
                  <a:pt x="2659" y="3180"/>
                  <a:pt x="2656" y="3194"/>
                  <a:pt x="2625" y="3208"/>
                </a:cubicBezTo>
                <a:cubicBezTo>
                  <a:pt x="2494" y="3266"/>
                  <a:pt x="2361" y="3295"/>
                  <a:pt x="2218" y="3307"/>
                </a:cubicBezTo>
                <a:cubicBezTo>
                  <a:pt x="2172" y="3323"/>
                  <a:pt x="2089" y="3370"/>
                  <a:pt x="2049" y="3376"/>
                </a:cubicBezTo>
                <a:cubicBezTo>
                  <a:pt x="1964" y="3388"/>
                  <a:pt x="1877" y="3386"/>
                  <a:pt x="1791" y="3396"/>
                </a:cubicBezTo>
                <a:cubicBezTo>
                  <a:pt x="1698" y="3393"/>
                  <a:pt x="1606" y="3392"/>
                  <a:pt x="1513" y="3386"/>
                </a:cubicBezTo>
                <a:cubicBezTo>
                  <a:pt x="1476" y="3384"/>
                  <a:pt x="1476" y="3373"/>
                  <a:pt x="1444" y="3366"/>
                </a:cubicBezTo>
                <a:cubicBezTo>
                  <a:pt x="1366" y="3349"/>
                  <a:pt x="1284" y="3337"/>
                  <a:pt x="1205" y="3327"/>
                </a:cubicBezTo>
                <a:cubicBezTo>
                  <a:pt x="1159" y="3304"/>
                  <a:pt x="1107" y="3289"/>
                  <a:pt x="1066" y="3257"/>
                </a:cubicBezTo>
                <a:cubicBezTo>
                  <a:pt x="1033" y="3231"/>
                  <a:pt x="979" y="3176"/>
                  <a:pt x="937" y="3158"/>
                </a:cubicBezTo>
                <a:cubicBezTo>
                  <a:pt x="874" y="3131"/>
                  <a:pt x="816" y="3096"/>
                  <a:pt x="758" y="3059"/>
                </a:cubicBezTo>
                <a:cubicBezTo>
                  <a:pt x="735" y="3029"/>
                  <a:pt x="718" y="2994"/>
                  <a:pt x="689" y="2969"/>
                </a:cubicBezTo>
                <a:cubicBezTo>
                  <a:pt x="673" y="2955"/>
                  <a:pt x="642" y="2965"/>
                  <a:pt x="629" y="2949"/>
                </a:cubicBezTo>
                <a:cubicBezTo>
                  <a:pt x="596" y="2909"/>
                  <a:pt x="577" y="2859"/>
                  <a:pt x="560" y="2810"/>
                </a:cubicBezTo>
                <a:cubicBezTo>
                  <a:pt x="553" y="2790"/>
                  <a:pt x="555" y="2766"/>
                  <a:pt x="540" y="2751"/>
                </a:cubicBezTo>
                <a:cubicBezTo>
                  <a:pt x="519" y="2730"/>
                  <a:pt x="465" y="2713"/>
                  <a:pt x="431" y="2701"/>
                </a:cubicBezTo>
                <a:cubicBezTo>
                  <a:pt x="431" y="2701"/>
                  <a:pt x="391" y="2661"/>
                  <a:pt x="371" y="2641"/>
                </a:cubicBezTo>
                <a:cubicBezTo>
                  <a:pt x="328" y="2599"/>
                  <a:pt x="289" y="2565"/>
                  <a:pt x="262" y="2512"/>
                </a:cubicBezTo>
                <a:cubicBezTo>
                  <a:pt x="242" y="2384"/>
                  <a:pt x="242" y="2280"/>
                  <a:pt x="123" y="2205"/>
                </a:cubicBezTo>
                <a:cubicBezTo>
                  <a:pt x="113" y="2192"/>
                  <a:pt x="98" y="2181"/>
                  <a:pt x="93" y="2165"/>
                </a:cubicBezTo>
                <a:cubicBezTo>
                  <a:pt x="77" y="2117"/>
                  <a:pt x="96" y="2061"/>
                  <a:pt x="73" y="2016"/>
                </a:cubicBezTo>
                <a:cubicBezTo>
                  <a:pt x="28" y="1926"/>
                  <a:pt x="33" y="1992"/>
                  <a:pt x="33" y="200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99CC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555875" y="321310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ru-RU" sz="2800" b="1">
                <a:solidFill>
                  <a:srgbClr val="002776"/>
                </a:solidFill>
              </a:rPr>
              <a:t>Целостность мира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1692275" y="1412875"/>
            <a:ext cx="5905500" cy="43926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61" y="10800"/>
                </a:moveTo>
                <a:cubicBezTo>
                  <a:pt x="1061" y="16179"/>
                  <a:pt x="5421" y="20539"/>
                  <a:pt x="10800" y="20539"/>
                </a:cubicBezTo>
                <a:cubicBezTo>
                  <a:pt x="16179" y="20539"/>
                  <a:pt x="20539" y="16179"/>
                  <a:pt x="20539" y="10800"/>
                </a:cubicBezTo>
                <a:cubicBezTo>
                  <a:pt x="20539" y="5421"/>
                  <a:pt x="16179" y="1061"/>
                  <a:pt x="10800" y="1061"/>
                </a:cubicBezTo>
                <a:cubicBezTo>
                  <a:pt x="5421" y="1061"/>
                  <a:pt x="1061" y="5421"/>
                  <a:pt x="1061" y="10800"/>
                </a:cubicBezTo>
                <a:close/>
              </a:path>
            </a:pathLst>
          </a:custGeom>
          <a:gradFill rotWithShape="0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195513" y="3789363"/>
            <a:ext cx="4752975" cy="1158875"/>
            <a:chOff x="1383" y="2387"/>
            <a:chExt cx="2994" cy="730"/>
          </a:xfrm>
        </p:grpSpPr>
        <p:sp>
          <p:nvSpPr>
            <p:cNvPr id="9228" name="AutoShape 12"/>
            <p:cNvSpPr>
              <a:spLocks noChangeArrowheads="1"/>
            </p:cNvSpPr>
            <p:nvPr/>
          </p:nvSpPr>
          <p:spPr bwMode="auto">
            <a:xfrm rot="10800000">
              <a:off x="1383" y="2387"/>
              <a:ext cx="2994" cy="709"/>
            </a:xfrm>
            <a:custGeom>
              <a:avLst/>
              <a:gdLst>
                <a:gd name="T0" fmla="*/ 9250 w 21600"/>
                <a:gd name="T1" fmla="*/ 0 h 21600"/>
                <a:gd name="T2" fmla="*/ 3055 w 21600"/>
                <a:gd name="T3" fmla="*/ 21600 h 21600"/>
                <a:gd name="T4" fmla="*/ 9725 w 21600"/>
                <a:gd name="T5" fmla="*/ 8310 h 21600"/>
                <a:gd name="T6" fmla="*/ 15662 w 21600"/>
                <a:gd name="T7" fmla="*/ 14285 h 21600"/>
                <a:gd name="T8" fmla="*/ 21600 w 21600"/>
                <a:gd name="T9" fmla="*/ 8310 h 21600"/>
                <a:gd name="T10" fmla="*/ 17694720 60000 65536"/>
                <a:gd name="T11" fmla="*/ 5898240 60000 65536"/>
                <a:gd name="T12" fmla="*/ 5898240 60000 65536"/>
                <a:gd name="T13" fmla="*/ 5898240 60000 65536"/>
                <a:gd name="T14" fmla="*/ 0 60000 65536"/>
                <a:gd name="T15" fmla="*/ 0 w 21600"/>
                <a:gd name="T16" fmla="*/ 8310 h 21600"/>
                <a:gd name="T17" fmla="*/ 611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50000">
                  <a:schemeClr val="bg1"/>
                </a:gs>
                <a:gs pos="100000">
                  <a:schemeClr val="tx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58" name="Text Box 13"/>
            <p:cNvSpPr txBox="1">
              <a:spLocks noChangeArrowheads="1"/>
            </p:cNvSpPr>
            <p:nvPr/>
          </p:nvSpPr>
          <p:spPr bwMode="auto">
            <a:xfrm>
              <a:off x="2517" y="2886"/>
              <a:ext cx="136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solidFill>
                    <a:srgbClr val="B00000"/>
                  </a:solidFill>
                </a:rPr>
                <a:t>Научный факт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627313" y="2060575"/>
            <a:ext cx="4752975" cy="1125538"/>
            <a:chOff x="1655" y="1298"/>
            <a:chExt cx="2994" cy="709"/>
          </a:xfrm>
        </p:grpSpPr>
        <p:sp>
          <p:nvSpPr>
            <p:cNvPr id="9227" name="AutoShape 11"/>
            <p:cNvSpPr>
              <a:spLocks noChangeArrowheads="1"/>
            </p:cNvSpPr>
            <p:nvPr/>
          </p:nvSpPr>
          <p:spPr bwMode="auto">
            <a:xfrm>
              <a:off x="1655" y="1298"/>
              <a:ext cx="2994" cy="709"/>
            </a:xfrm>
            <a:custGeom>
              <a:avLst/>
              <a:gdLst>
                <a:gd name="T0" fmla="*/ 9250 w 21600"/>
                <a:gd name="T1" fmla="*/ 0 h 21600"/>
                <a:gd name="T2" fmla="*/ 3055 w 21600"/>
                <a:gd name="T3" fmla="*/ 21600 h 21600"/>
                <a:gd name="T4" fmla="*/ 9725 w 21600"/>
                <a:gd name="T5" fmla="*/ 8310 h 21600"/>
                <a:gd name="T6" fmla="*/ 15662 w 21600"/>
                <a:gd name="T7" fmla="*/ 14285 h 21600"/>
                <a:gd name="T8" fmla="*/ 21600 w 21600"/>
                <a:gd name="T9" fmla="*/ 8310 h 21600"/>
                <a:gd name="T10" fmla="*/ 17694720 60000 65536"/>
                <a:gd name="T11" fmla="*/ 5898240 60000 65536"/>
                <a:gd name="T12" fmla="*/ 5898240 60000 65536"/>
                <a:gd name="T13" fmla="*/ 5898240 60000 65536"/>
                <a:gd name="T14" fmla="*/ 0 60000 65536"/>
                <a:gd name="T15" fmla="*/ 0 w 21600"/>
                <a:gd name="T16" fmla="*/ 8310 h 21600"/>
                <a:gd name="T17" fmla="*/ 611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15662" y="14285"/>
                  </a:moveTo>
                  <a:lnTo>
                    <a:pt x="21600" y="8310"/>
                  </a:lnTo>
                  <a:lnTo>
                    <a:pt x="18630" y="8310"/>
                  </a:lnTo>
                  <a:cubicBezTo>
                    <a:pt x="18630" y="3721"/>
                    <a:pt x="14430" y="0"/>
                    <a:pt x="9250" y="0"/>
                  </a:cubicBezTo>
                  <a:cubicBezTo>
                    <a:pt x="4141" y="0"/>
                    <a:pt x="0" y="3799"/>
                    <a:pt x="0" y="8485"/>
                  </a:cubicBezTo>
                  <a:lnTo>
                    <a:pt x="0" y="21600"/>
                  </a:lnTo>
                  <a:lnTo>
                    <a:pt x="6110" y="21600"/>
                  </a:lnTo>
                  <a:lnTo>
                    <a:pt x="6110" y="8310"/>
                  </a:lnTo>
                  <a:cubicBezTo>
                    <a:pt x="6110" y="6947"/>
                    <a:pt x="7362" y="5842"/>
                    <a:pt x="8907" y="5842"/>
                  </a:cubicBezTo>
                  <a:lnTo>
                    <a:pt x="9725" y="5842"/>
                  </a:lnTo>
                  <a:cubicBezTo>
                    <a:pt x="11269" y="5842"/>
                    <a:pt x="12520" y="6947"/>
                    <a:pt x="12520" y="8310"/>
                  </a:cubicBezTo>
                  <a:lnTo>
                    <a:pt x="9725" y="8310"/>
                  </a:lnTo>
                  <a:close/>
                </a:path>
              </a:pathLst>
            </a:custGeom>
            <a:gradFill rotWithShape="1">
              <a:gsLst>
                <a:gs pos="0">
                  <a:schemeClr val="tx2"/>
                </a:gs>
                <a:gs pos="50000">
                  <a:schemeClr val="bg1"/>
                </a:gs>
                <a:gs pos="100000">
                  <a:schemeClr val="tx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56" name="Text Box 14"/>
            <p:cNvSpPr txBox="1">
              <a:spLocks noChangeArrowheads="1"/>
            </p:cNvSpPr>
            <p:nvPr/>
          </p:nvSpPr>
          <p:spPr bwMode="auto">
            <a:xfrm>
              <a:off x="2472" y="1298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solidFill>
                    <a:srgbClr val="B00000"/>
                  </a:solidFill>
                </a:rPr>
                <a:t>Явление жизни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39750" y="0"/>
            <a:ext cx="8302625" cy="7088188"/>
            <a:chOff x="672" y="144"/>
            <a:chExt cx="4368" cy="4176"/>
          </a:xfrm>
        </p:grpSpPr>
        <p:pic>
          <p:nvPicPr>
            <p:cNvPr id="10248" name="Picture 16" descr="pe01758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84" y="720"/>
              <a:ext cx="1056" cy="10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9" name="Picture 17" descr="pe02947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60" y="2784"/>
              <a:ext cx="839" cy="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0" name="Picture 18" descr="bd07226_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2" y="1344"/>
              <a:ext cx="644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1" name="Picture 19" descr="pe01821_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792" y="2688"/>
              <a:ext cx="889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2" name="Picture 20" descr="pe02654_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52" y="144"/>
              <a:ext cx="1104" cy="10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3" name="Picture 21" descr="bd07214_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248" y="240"/>
              <a:ext cx="71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4" name="Picture 22" descr="pe02282_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256" y="3168"/>
              <a:ext cx="1103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9225" grpId="0"/>
      <p:bldP spid="92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771650"/>
          </a:xfrm>
        </p:spPr>
        <p:txBody>
          <a:bodyPr/>
          <a:lstStyle/>
          <a:p>
            <a:pPr eaLnBrk="1" hangingPunct="1"/>
            <a:r>
              <a:rPr lang="ru-RU" smtClean="0"/>
              <a:t>Темы урока </a:t>
            </a:r>
            <a:r>
              <a:rPr lang="ru-RU" sz="2800" i="1" smtClean="0"/>
              <a:t>по трагедии А.С.Пушкина «Моцарт и Сальери»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1988" y="2428875"/>
            <a:ext cx="7772400" cy="35909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«Дар напрасный? Дар случайный? (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желтый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 hangingPunct="1"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Нет! Не могу противиться я доле судьбе своей!»                           (</a:t>
            </a:r>
            <a:r>
              <a:rPr lang="ru-RU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синий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eaLnBrk="1" hangingPunct="1"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Зависть свет в нас убивает» (</a:t>
            </a:r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зеленый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smtClean="0"/>
              <a:t>Общие цели интегрированных уроков: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642938" y="1928813"/>
            <a:ext cx="7772400" cy="4114800"/>
          </a:xfrm>
        </p:spPr>
        <p:txBody>
          <a:bodyPr/>
          <a:lstStyle/>
          <a:p>
            <a:pPr eaLnBrk="1" hangingPunct="1"/>
            <a:r>
              <a:rPr lang="ru-RU" sz="2800" b="1" u="sng" smtClean="0">
                <a:solidFill>
                  <a:srgbClr val="92D050"/>
                </a:solidFill>
              </a:rPr>
              <a:t>Познавательные</a:t>
            </a:r>
            <a:r>
              <a:rPr lang="ru-RU" sz="2800" smtClean="0">
                <a:solidFill>
                  <a:srgbClr val="0DA305"/>
                </a:solidFill>
              </a:rPr>
              <a:t>- </a:t>
            </a:r>
            <a:r>
              <a:rPr lang="ru-RU" sz="2800" b="1" i="1" smtClean="0"/>
              <a:t>научить искать связи между фактами, событиями, явлениями, делать выводы философские, экономические и политические</a:t>
            </a:r>
          </a:p>
          <a:p>
            <a:pPr eaLnBrk="1" hangingPunct="1"/>
            <a:r>
              <a:rPr lang="ru-RU" sz="2800" b="1" u="sng" smtClean="0">
                <a:solidFill>
                  <a:srgbClr val="92D050"/>
                </a:solidFill>
              </a:rPr>
              <a:t>Развивающие</a:t>
            </a:r>
            <a:r>
              <a:rPr lang="ru-RU" sz="2800" smtClean="0">
                <a:solidFill>
                  <a:srgbClr val="92D050"/>
                </a:solidFill>
              </a:rPr>
              <a:t>-</a:t>
            </a:r>
            <a:r>
              <a:rPr lang="ru-RU" sz="2800" smtClean="0"/>
              <a:t> </a:t>
            </a:r>
            <a:r>
              <a:rPr lang="ru-RU" sz="2800" b="1" i="1" smtClean="0"/>
              <a:t>научить анализировать, сравнивать, сопоставлять и обобщать</a:t>
            </a:r>
          </a:p>
          <a:p>
            <a:pPr eaLnBrk="1" hangingPunct="1"/>
            <a:r>
              <a:rPr lang="ru-RU" sz="2800" b="1" u="sng" smtClean="0">
                <a:solidFill>
                  <a:srgbClr val="92D050"/>
                </a:solidFill>
              </a:rPr>
              <a:t>Воспитательные</a:t>
            </a:r>
            <a:r>
              <a:rPr lang="ru-RU" sz="2800" u="sng" smtClean="0">
                <a:solidFill>
                  <a:srgbClr val="92D050"/>
                </a:solidFill>
              </a:rPr>
              <a:t> </a:t>
            </a:r>
            <a:r>
              <a:rPr lang="ru-RU" sz="2800" b="1" i="1" smtClean="0"/>
              <a:t>– научить ребят извлекать нравственные уроки из осмысления событий и явлений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usiness Plan">
  <a:themeElements>
    <a:clrScheme name="Другая 1">
      <a:dk1>
        <a:srgbClr val="000000"/>
      </a:dk1>
      <a:lt1>
        <a:srgbClr val="EAEAEA"/>
      </a:lt1>
      <a:dk2>
        <a:srgbClr val="003B1D"/>
      </a:dk2>
      <a:lt2>
        <a:srgbClr val="FFFFCC"/>
      </a:lt2>
      <a:accent1>
        <a:srgbClr val="CC6600"/>
      </a:accent1>
      <a:accent2>
        <a:srgbClr val="FF9900"/>
      </a:accent2>
      <a:accent3>
        <a:srgbClr val="AABDAF"/>
      </a:accent3>
      <a:accent4>
        <a:srgbClr val="C8C8C8"/>
      </a:accent4>
      <a:accent5>
        <a:srgbClr val="E2B8AA"/>
      </a:accent5>
      <a:accent6>
        <a:srgbClr val="E78A00"/>
      </a:accent6>
      <a:hlink>
        <a:srgbClr val="CC3300"/>
      </a:hlink>
      <a:folHlink>
        <a:srgbClr val="71BB96"/>
      </a:folHlink>
    </a:clrScheme>
    <a:fontScheme name="Business Pl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usiness Plan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</Template>
  <TotalTime>488</TotalTime>
  <Words>481</Words>
  <Application>Microsoft Office PowerPoint</Application>
  <PresentationFormat>Экран (4:3)</PresentationFormat>
  <Paragraphs>102</Paragraphs>
  <Slides>22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Times New Roman</vt:lpstr>
      <vt:lpstr>Arial</vt:lpstr>
      <vt:lpstr>Wingdings</vt:lpstr>
      <vt:lpstr>Calibri</vt:lpstr>
      <vt:lpstr>Monotype Corsiva</vt:lpstr>
      <vt:lpstr>Business Plan</vt:lpstr>
      <vt:lpstr>Диаграмма Microsoft Office Excel</vt:lpstr>
      <vt:lpstr>Слайд 1</vt:lpstr>
      <vt:lpstr>Учитель…Школа…      Начало начал… Обновление мира…</vt:lpstr>
      <vt:lpstr>«Формирование у обучающегося адекватной современному уровню знаний и уровню современной программы… картины мира».             (Из Закона РФ «Об  образовании»)</vt:lpstr>
      <vt:lpstr>Слайд 4</vt:lpstr>
      <vt:lpstr>Результаты анкетирования родителей</vt:lpstr>
      <vt:lpstr>Особенности интегрированных уроков:</vt:lpstr>
      <vt:lpstr>Слайд 7</vt:lpstr>
      <vt:lpstr>Темы урока по трагедии А.С.Пушкина «Моцарт и Сальери»</vt:lpstr>
      <vt:lpstr>Общие цели интегрированных уроков:</vt:lpstr>
      <vt:lpstr>Цель урока: </vt:lpstr>
      <vt:lpstr>Слайд 11</vt:lpstr>
      <vt:lpstr>Слайд 12</vt:lpstr>
      <vt:lpstr>      Питер Брейгель «Зависть»</vt:lpstr>
      <vt:lpstr>    1.   Какие чувства вызывает у вас картина, что вы видите на ней? (хаос изображенного, ужас и угнетающая атмосфера )  2.  Какую форму для изображения зависти в мире людей избрал автор? (иносказание, аллегория)  3.  Найдите и прокомментируйте  аллегорические  образы. (Вереница голых изуродованных людей, с которых снимают обувь, кусающие себе руки персонажи,  собаки, раздирающие кость, смеющиеся чудовища)  </vt:lpstr>
      <vt:lpstr>      Питер Брейгель «Зависть»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sooh</dc:creator>
  <cp:lastModifiedBy>Admin</cp:lastModifiedBy>
  <cp:revision>38</cp:revision>
  <dcterms:created xsi:type="dcterms:W3CDTF">2006-10-19T08:29:02Z</dcterms:created>
  <dcterms:modified xsi:type="dcterms:W3CDTF">2010-02-18T19:54:06Z</dcterms:modified>
</cp:coreProperties>
</file>