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60" r:id="rId5"/>
    <p:sldId id="262" r:id="rId6"/>
    <p:sldId id="263" r:id="rId7"/>
    <p:sldId id="264" r:id="rId8"/>
    <p:sldId id="265" r:id="rId9"/>
    <p:sldId id="281" r:id="rId10"/>
    <p:sldId id="282" r:id="rId11"/>
    <p:sldId id="266" r:id="rId12"/>
    <p:sldId id="267" r:id="rId13"/>
    <p:sldId id="277" r:id="rId14"/>
    <p:sldId id="271" r:id="rId15"/>
    <p:sldId id="274" r:id="rId16"/>
    <p:sldId id="275" r:id="rId17"/>
    <p:sldId id="276" r:id="rId18"/>
    <p:sldId id="270" r:id="rId19"/>
    <p:sldId id="269" r:id="rId20"/>
    <p:sldId id="272" r:id="rId21"/>
    <p:sldId id="278" r:id="rId22"/>
    <p:sldId id="27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092"/>
    <a:srgbClr val="880E11"/>
    <a:srgbClr val="003300"/>
    <a:srgbClr val="336600"/>
    <a:srgbClr val="C0DF8D"/>
    <a:srgbClr val="BDE888"/>
    <a:srgbClr val="A7FF4F"/>
    <a:srgbClr val="063604"/>
    <a:srgbClr val="99CC00"/>
    <a:srgbClr val="96E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folHlink">
              <a:alpha val="60001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8AD2DE-AFA0-4970-9F37-289C4AA962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5798A-E681-4B25-ABB3-AC66756D03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8363" y="53975"/>
            <a:ext cx="1746250" cy="6072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79613" y="53975"/>
            <a:ext cx="5086350" cy="6072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AC47-7878-46A1-A419-39D9EBE64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87566-94B2-4628-B75D-380234D601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22099-2F93-46A2-82B9-7F6E14035A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79613" y="1600200"/>
            <a:ext cx="3416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48313" y="1600200"/>
            <a:ext cx="3416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B1980-D7FF-4E6D-9342-7075EE89F7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59412-9ED4-44ED-A23D-C47032EFD0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1D0C0-AE2C-497D-A481-8FCAE7F045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F3EFC-F0EF-4CF9-8352-9D4F623F70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6968E-1324-4B32-831B-885E9DD038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EB224-5E42-4944-88EF-D2F6E0FCED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53975"/>
            <a:ext cx="698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1600200"/>
            <a:ext cx="6985000" cy="452596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796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1638" y="6237288"/>
            <a:ext cx="3600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37288"/>
            <a:ext cx="946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105E2273-F132-4B43-8E04-81A70B944498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031" name="Picture 7" descr="kolokolchik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79613" cy="6854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22863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786166"/>
            <a:ext cx="7873016" cy="307183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4000504"/>
          </a:xfrm>
          <a:effectLst>
            <a:softEdge rad="317500"/>
          </a:effectLst>
        </p:spPr>
        <p:txBody>
          <a:bodyPr/>
          <a:lstStyle/>
          <a:p>
            <a: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  <a:t>Дни за днями пролетели, промелькнули, словно сны, </a:t>
            </a:r>
            <a:b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  <a:t>И не более недели остается у весны.</a:t>
            </a:r>
            <a:b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  <a:t>Значит, пройдена дорога под названьем «пятый класс». </a:t>
            </a:r>
            <a:b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  <a:t>Вот и лето у порога – ждет к себе, торопит нас. </a:t>
            </a:r>
            <a:b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  <a:t>Лето нас зовет куда-то – прочь от дел и от забот... </a:t>
            </a:r>
            <a:b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  <a:t>Вот и кончился, ребята, пятый наш учебный год. </a:t>
            </a:r>
            <a:b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  <a:t>Он и радостен, и труден был для каждого из нас. </a:t>
            </a:r>
            <a:b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  <a:t>Никогда не позабудем мы тебя, наш пятый класс. </a:t>
            </a:r>
            <a:b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  <a:t>Мы сегодня расстаемся – но осеннею порой </a:t>
            </a:r>
            <a:b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  <a:t>Снова, снова в класс вернемся – но теперь уже в шестой. </a:t>
            </a:r>
            <a:b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  <a:t>Прибежим, придем, приедем в нашу школу </a:t>
            </a:r>
            <a:b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  <a:t>– а пока Вместе праздник наш отметим – день последнего звонка. </a:t>
            </a:r>
            <a:b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omic Sans MS" pitchFamily="66" charset="0"/>
              </a:rPr>
              <a:t>    </a:t>
            </a:r>
            <a:endParaRPr lang="ru-RU" sz="18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effectLst>
            <a:softEdge rad="317500"/>
          </a:effectLst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3" name="Рисунок 2" descr="DSC00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5-конечная звезда 4"/>
          <p:cNvSpPr/>
          <p:nvPr/>
        </p:nvSpPr>
        <p:spPr>
          <a:xfrm>
            <a:off x="1071538" y="0"/>
            <a:ext cx="7500990" cy="6500834"/>
          </a:xfrm>
          <a:prstGeom prst="star5">
            <a:avLst/>
          </a:prstGeom>
          <a:gradFill flip="none" rotWithShape="1">
            <a:gsLst>
              <a:gs pos="0">
                <a:srgbClr val="880E11">
                  <a:shade val="30000"/>
                  <a:satMod val="115000"/>
                </a:srgbClr>
              </a:gs>
              <a:gs pos="50000">
                <a:srgbClr val="880E11">
                  <a:shade val="67500"/>
                  <a:satMod val="115000"/>
                </a:srgbClr>
              </a:gs>
              <a:gs pos="100000">
                <a:srgbClr val="880E1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нта лицом вниз 5"/>
          <p:cNvSpPr/>
          <p:nvPr/>
        </p:nvSpPr>
        <p:spPr>
          <a:xfrm>
            <a:off x="1000100" y="4000504"/>
            <a:ext cx="7572428" cy="1000132"/>
          </a:xfrm>
          <a:prstGeom prst="ribbon">
            <a:avLst/>
          </a:prstGeom>
          <a:gradFill flip="none" rotWithShape="1">
            <a:gsLst>
              <a:gs pos="0">
                <a:srgbClr val="CEB092">
                  <a:shade val="30000"/>
                  <a:satMod val="115000"/>
                </a:srgbClr>
              </a:gs>
              <a:gs pos="50000">
                <a:srgbClr val="CEB092">
                  <a:shade val="67500"/>
                  <a:satMod val="115000"/>
                </a:srgbClr>
              </a:gs>
              <a:gs pos="100000">
                <a:srgbClr val="CEB092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2" y="0"/>
            <a:ext cx="7164387" cy="1196975"/>
          </a:xfrm>
          <a:solidFill>
            <a:srgbClr val="A7FF4F"/>
          </a:solidFill>
          <a:effectLst>
            <a:softEdge rad="127000"/>
          </a:effectLst>
        </p:spPr>
        <p:txBody>
          <a:bodyPr/>
          <a:lstStyle/>
          <a:p>
            <a:r>
              <a:rPr lang="ru-RU" sz="4000" b="1" dirty="0" smtClean="0">
                <a:solidFill>
                  <a:srgbClr val="003300"/>
                </a:solidFill>
                <a:latin typeface="Comic Sans MS" pitchFamily="66" charset="0"/>
              </a:rPr>
              <a:t>Конкурс – «Всезнайка»</a:t>
            </a:r>
            <a:endParaRPr lang="ru-RU" sz="40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275cfaf03872b417bc5120b7917604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142984"/>
            <a:ext cx="7143768" cy="571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0"/>
            <a:ext cx="8786874" cy="6858000"/>
          </a:xfrm>
          <a:gradFill flip="none" rotWithShape="1">
            <a:gsLst>
              <a:gs pos="0">
                <a:schemeClr val="folHlink">
                  <a:tint val="66000"/>
                  <a:satMod val="160000"/>
                </a:schemeClr>
              </a:gs>
              <a:gs pos="50000">
                <a:schemeClr val="folHlink">
                  <a:tint val="44500"/>
                  <a:satMod val="160000"/>
                </a:schemeClr>
              </a:gs>
              <a:gs pos="100000">
                <a:schemeClr val="folHlink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/>
          <a:lstStyle/>
          <a:p>
            <a:r>
              <a:rPr lang="ru-RU" sz="1800" dirty="0" smtClean="0">
                <a:latin typeface="Comic Sans MS" pitchFamily="66" charset="0"/>
              </a:rPr>
              <a:t/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063604"/>
                </a:solidFill>
                <a:latin typeface="Comic Sans MS" pitchFamily="66" charset="0"/>
              </a:rPr>
              <a:t>Математика</a:t>
            </a:r>
            <a:r>
              <a:rPr lang="ru-RU" sz="1800" dirty="0" smtClean="0">
                <a:latin typeface="Comic Sans MS" pitchFamily="66" charset="0"/>
              </a:rPr>
              <a:t/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/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63604"/>
                </a:solidFill>
                <a:latin typeface="Comic Sans MS" pitchFamily="66" charset="0"/>
              </a:rPr>
              <a:t>Тройка лошадей пробежала 30 км. Какое расстояние пробежала каждая лошадь?</a:t>
            </a:r>
            <a:br>
              <a:rPr lang="ru-RU" sz="2000" b="1" dirty="0" smtClean="0">
                <a:solidFill>
                  <a:srgbClr val="063604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63604"/>
                </a:solidFill>
                <a:latin typeface="Comic Sans MS" pitchFamily="66" charset="0"/>
              </a:rPr>
              <a:t>Петух, стоя на одной ноге, весит 3 кг. Сколько будет весить петух, стоя на двух ногах?</a:t>
            </a:r>
            <a:br>
              <a:rPr lang="ru-RU" sz="2000" b="1" dirty="0" smtClean="0">
                <a:solidFill>
                  <a:srgbClr val="063604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63604"/>
                </a:solidFill>
                <a:latin typeface="Comic Sans MS" pitchFamily="66" charset="0"/>
              </a:rPr>
              <a:t>Из пункта А в пункт В автомобиль ехал 1ч 20 минут, обратный путь он ехал с той же скоростью, но 80 минут. Почему?</a:t>
            </a:r>
            <a:br>
              <a:rPr lang="ru-RU" sz="2000" b="1" dirty="0" smtClean="0">
                <a:solidFill>
                  <a:srgbClr val="063604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63604"/>
                </a:solidFill>
                <a:latin typeface="Comic Sans MS" pitchFamily="66" charset="0"/>
              </a:rPr>
              <a:t>Кирпич весит 2 кг и ещё полкирпича. Сколько весит кирпич?</a:t>
            </a:r>
            <a:br>
              <a:rPr lang="ru-RU" sz="2000" b="1" dirty="0" smtClean="0">
                <a:solidFill>
                  <a:srgbClr val="063604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63604"/>
                </a:solidFill>
                <a:latin typeface="Comic Sans MS" pitchFamily="66" charset="0"/>
              </a:rPr>
              <a:t>Врач прописал три укола. Через полчаса – на укол. Через сколько часов будет сделан последний укол?</a:t>
            </a:r>
            <a:br>
              <a:rPr lang="ru-RU" sz="2000" b="1" dirty="0" smtClean="0">
                <a:solidFill>
                  <a:srgbClr val="063604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63604"/>
                </a:solidFill>
                <a:latin typeface="Comic Sans MS" pitchFamily="66" charset="0"/>
              </a:rPr>
              <a:t>У </a:t>
            </a:r>
            <a:r>
              <a:rPr lang="ru-RU" sz="2000" b="1" dirty="0" err="1" smtClean="0">
                <a:solidFill>
                  <a:srgbClr val="063604"/>
                </a:solidFill>
                <a:latin typeface="Comic Sans MS" pitchFamily="66" charset="0"/>
              </a:rPr>
              <a:t>Мамеда</a:t>
            </a:r>
            <a:r>
              <a:rPr lang="ru-RU" sz="2000" b="1" dirty="0" smtClean="0">
                <a:solidFill>
                  <a:srgbClr val="063604"/>
                </a:solidFill>
                <a:latin typeface="Comic Sans MS" pitchFamily="66" charset="0"/>
              </a:rPr>
              <a:t> было десять овец. Все, кроме девяти, околели. Сколько овец осталось у </a:t>
            </a:r>
            <a:r>
              <a:rPr lang="ru-RU" sz="2000" b="1" dirty="0" err="1" smtClean="0">
                <a:solidFill>
                  <a:srgbClr val="063604"/>
                </a:solidFill>
                <a:latin typeface="Comic Sans MS" pitchFamily="66" charset="0"/>
              </a:rPr>
              <a:t>Мамеда</a:t>
            </a:r>
            <a:r>
              <a:rPr lang="ru-RU" sz="2000" b="1" dirty="0" smtClean="0">
                <a:solidFill>
                  <a:srgbClr val="063604"/>
                </a:solidFill>
                <a:latin typeface="Comic Sans MS" pitchFamily="66" charset="0"/>
              </a:rPr>
              <a:t>?</a:t>
            </a:r>
            <a:br>
              <a:rPr lang="ru-RU" sz="2000" b="1" dirty="0" smtClean="0">
                <a:solidFill>
                  <a:srgbClr val="063604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63604"/>
                </a:solidFill>
                <a:latin typeface="Comic Sans MS" pitchFamily="66" charset="0"/>
              </a:rPr>
              <a:t>Одно яйцо варят 4 минуты. Сколько минут нужно варить 5 яиц?</a:t>
            </a:r>
            <a:br>
              <a:rPr lang="ru-RU" sz="2000" b="1" dirty="0" smtClean="0">
                <a:solidFill>
                  <a:srgbClr val="063604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63604"/>
                </a:solidFill>
                <a:latin typeface="Comic Sans MS" pitchFamily="66" charset="0"/>
              </a:rPr>
              <a:t>Многие месяцы заканчиваются 30 или 31 числом. Сколько месяцев имеют 28 число?</a:t>
            </a:r>
            <a:br>
              <a:rPr lang="ru-RU" sz="2000" b="1" dirty="0" smtClean="0">
                <a:solidFill>
                  <a:srgbClr val="063604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063604"/>
                </a:solidFill>
              </a:rPr>
              <a:t/>
            </a:r>
            <a:br>
              <a:rPr lang="ru-RU" sz="1600" b="1" dirty="0" smtClean="0">
                <a:solidFill>
                  <a:srgbClr val="063604"/>
                </a:solidFill>
              </a:rPr>
            </a:br>
            <a:r>
              <a:rPr lang="ru-RU" sz="1600" b="1" dirty="0" smtClean="0">
                <a:solidFill>
                  <a:srgbClr val="063604"/>
                </a:solidFill>
              </a:rPr>
              <a:t> </a:t>
            </a:r>
            <a:r>
              <a:rPr lang="ru-RU" sz="4000" b="1" dirty="0" smtClean="0">
                <a:solidFill>
                  <a:srgbClr val="063604"/>
                </a:solidFill>
              </a:rPr>
              <a:t/>
            </a:r>
            <a:br>
              <a:rPr lang="ru-RU" sz="4000" b="1" dirty="0" smtClean="0">
                <a:solidFill>
                  <a:srgbClr val="063604"/>
                </a:solidFill>
              </a:rPr>
            </a:br>
            <a:endParaRPr lang="ru-RU" sz="4000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effectLst>
            <a:softEdge rad="317500"/>
          </a:effectLst>
        </p:spPr>
        <p:txBody>
          <a:bodyPr/>
          <a:lstStyle/>
          <a:p>
            <a:endParaRPr lang="ru-RU" sz="7200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  </a:t>
            </a:r>
            <a:endParaRPr lang="ru-RU" sz="2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1191269251_c4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85728"/>
            <a:ext cx="4286280" cy="5080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__(4)_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4357718" cy="47149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142844" y="285728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3300"/>
                </a:solidFill>
                <a:latin typeface="Comic Sans MS" pitchFamily="66" charset="0"/>
              </a:rPr>
              <a:t>      Русский язык</a:t>
            </a:r>
            <a:endParaRPr lang="ru-RU" sz="4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effectLst>
            <a:softEdge rad="317500"/>
          </a:effectLst>
        </p:spPr>
        <p:txBody>
          <a:bodyPr/>
          <a:lstStyle/>
          <a:p>
            <a:pPr algn="l"/>
            <a:endParaRPr lang="ru-RU" sz="1600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214290"/>
            <a:ext cx="8358246" cy="6215106"/>
          </a:xfrm>
          <a:effectLst>
            <a:softEdge rad="317500"/>
          </a:effectLst>
        </p:spPr>
        <p:txBody>
          <a:bodyPr/>
          <a:lstStyle/>
          <a:p>
            <a:pPr algn="l"/>
            <a:r>
              <a:rPr lang="ru-RU" sz="4800" b="1" dirty="0" smtClean="0">
                <a:solidFill>
                  <a:srgbClr val="063604"/>
                </a:solidFill>
                <a:latin typeface="Comic Sans MS" pitchFamily="66" charset="0"/>
              </a:rPr>
              <a:t>  </a:t>
            </a:r>
            <a:endParaRPr lang="ru-RU" sz="4000" b="1" dirty="0" smtClean="0">
              <a:solidFill>
                <a:srgbClr val="063604"/>
              </a:solidFill>
              <a:latin typeface="Comic Sans MS" pitchFamily="66" charset="0"/>
            </a:endParaRPr>
          </a:p>
          <a:p>
            <a:pPr algn="l"/>
            <a:endParaRPr lang="ru-RU" sz="4800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27e24700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71700"/>
            <a:ext cx="8429684" cy="404338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0" y="10001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63604"/>
                </a:solidFill>
                <a:latin typeface="Comic Sans MS" pitchFamily="66" charset="0"/>
              </a:rPr>
              <a:t>Отгадайте, какое слово зашифровано в картинке?</a:t>
            </a:r>
            <a:endParaRPr lang="ru-RU" sz="2800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effectLst>
            <a:softEdge rad="317500"/>
          </a:effectLst>
        </p:spPr>
        <p:txBody>
          <a:bodyPr/>
          <a:lstStyle/>
          <a:p>
            <a:r>
              <a:rPr lang="ru-RU" sz="7200" b="1" dirty="0" err="1" smtClean="0">
                <a:solidFill>
                  <a:srgbClr val="063604"/>
                </a:solidFill>
                <a:latin typeface="Comic Sans MS" pitchFamily="66" charset="0"/>
              </a:rPr>
              <a:t>лл</a:t>
            </a:r>
            <a:endParaRPr lang="ru-RU" sz="7200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  </a:t>
            </a:r>
            <a:endParaRPr lang="ru-RU" sz="2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f1b9f6d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7929618" cy="46625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0" y="42860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      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Отгадайте, какое слово зашифровано на     картинке?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effectLst>
            <a:softEdge rad="317500"/>
          </a:effectLst>
        </p:spPr>
        <p:txBody>
          <a:bodyPr/>
          <a:lstStyle/>
          <a:p>
            <a:endParaRPr lang="ru-RU" sz="7200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  </a:t>
            </a:r>
            <a:endParaRPr lang="ru-RU" sz="2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f6bbd32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00438"/>
            <a:ext cx="8072494" cy="278608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214282" y="128586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63604"/>
                </a:solidFill>
                <a:latin typeface="Comic Sans MS" pitchFamily="66" charset="0"/>
              </a:rPr>
              <a:t>     Отгадайте слово!</a:t>
            </a:r>
            <a:endParaRPr lang="ru-RU" sz="4800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4290"/>
            <a:ext cx="9144000" cy="6643710"/>
          </a:xfrm>
          <a:effectLst>
            <a:softEdge rad="317500"/>
          </a:effectLst>
        </p:spPr>
        <p:txBody>
          <a:bodyPr/>
          <a:lstStyle/>
          <a:p>
            <a:r>
              <a:rPr lang="ru-RU" sz="7200" b="1" dirty="0" err="1" smtClean="0">
                <a:solidFill>
                  <a:srgbClr val="063604"/>
                </a:solidFill>
                <a:latin typeface="Comic Sans MS" pitchFamily="66" charset="0"/>
              </a:rPr>
              <a:t>бббббббб</a:t>
            </a:r>
            <a:endParaRPr lang="ru-RU" sz="7200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  </a:t>
            </a:r>
            <a:endParaRPr lang="ru-RU" sz="2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b3143c09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821537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3366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14348" y="78579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63604"/>
                </a:solidFill>
                <a:latin typeface="Comic Sans MS" pitchFamily="66" charset="0"/>
              </a:rPr>
              <a:t>         Отгадайте слово!</a:t>
            </a:r>
            <a:endParaRPr lang="ru-RU" sz="3600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2" y="53975"/>
            <a:ext cx="7164387" cy="1143000"/>
          </a:xfrm>
          <a:solidFill>
            <a:srgbClr val="A7FF4F"/>
          </a:solidFill>
          <a:effectLst>
            <a:softEdge rad="63500"/>
          </a:effectLst>
        </p:spPr>
        <p:txBody>
          <a:bodyPr/>
          <a:lstStyle/>
          <a:p>
            <a:pPr algn="l"/>
            <a:r>
              <a:rPr lang="ru-RU" b="1" dirty="0" smtClean="0">
                <a:solidFill>
                  <a:srgbClr val="063604"/>
                </a:solidFill>
                <a:latin typeface="Comic Sans MS" pitchFamily="66" charset="0"/>
              </a:rPr>
              <a:t> Конкурс «</a:t>
            </a:r>
            <a:r>
              <a:rPr lang="ru-RU" b="1" dirty="0" err="1" smtClean="0">
                <a:solidFill>
                  <a:srgbClr val="063604"/>
                </a:solidFill>
                <a:latin typeface="Comic Sans MS" pitchFamily="66" charset="0"/>
              </a:rPr>
              <a:t>Посчитайка</a:t>
            </a:r>
            <a:r>
              <a:rPr lang="ru-RU" b="1" dirty="0" smtClean="0">
                <a:solidFill>
                  <a:srgbClr val="063604"/>
                </a:solidFill>
                <a:latin typeface="Comic Sans MS" pitchFamily="66" charset="0"/>
              </a:rPr>
              <a:t>»</a:t>
            </a:r>
            <a:endParaRPr lang="ru-RU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16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613" y="1071546"/>
            <a:ext cx="7164387" cy="5786454"/>
          </a:xfr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2143108" y="6215082"/>
            <a:ext cx="7000892" cy="523220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Сколько всадников вы здесь видите?</a:t>
            </a:r>
            <a:endParaRPr lang="ru-RU" sz="28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effectLst>
            <a:softEdge rad="317500"/>
          </a:effectLst>
        </p:spPr>
        <p:txBody>
          <a:bodyPr/>
          <a:lstStyle/>
          <a:p>
            <a:endParaRPr lang="ru-RU" sz="7200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how_ma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8429684" cy="600079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  </a:t>
            </a:r>
            <a:r>
              <a:rPr lang="ru-RU" sz="2400" b="1" dirty="0" smtClean="0">
                <a:solidFill>
                  <a:srgbClr val="003300"/>
                </a:solidFill>
                <a:latin typeface="Comic Sans MS" pitchFamily="66" charset="0"/>
              </a:rPr>
              <a:t>Сколько панд вы можете найти на этой фотографии ?</a:t>
            </a:r>
            <a:endParaRPr lang="ru-RU" sz="2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ffectLst>
            <a:softEdge rad="317500"/>
          </a:effectLst>
        </p:spPr>
        <p:txBody>
          <a:bodyPr/>
          <a:lstStyle/>
          <a:p>
            <a:r>
              <a:rPr lang="ru-RU" sz="7200" b="1" dirty="0" smtClean="0">
                <a:solidFill>
                  <a:srgbClr val="063604"/>
                </a:solidFill>
                <a:latin typeface="Comic Sans MS" pitchFamily="66" charset="0"/>
              </a:rPr>
              <a:t>Игра- КВН</a:t>
            </a:r>
            <a:endParaRPr lang="ru-RU" sz="7200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3500438"/>
            <a:ext cx="8143932" cy="2138362"/>
          </a:xfrm>
          <a:effectLst>
            <a:softEdge rad="317500"/>
          </a:effectLst>
        </p:spPr>
        <p:txBody>
          <a:bodyPr/>
          <a:lstStyle/>
          <a:p>
            <a:r>
              <a:rPr lang="ru-RU" sz="4800" b="1" dirty="0" smtClean="0">
                <a:solidFill>
                  <a:srgbClr val="063604"/>
                </a:solidFill>
                <a:latin typeface="Comic Sans MS" pitchFamily="66" charset="0"/>
              </a:rPr>
              <a:t>«Прощай 5-ый класс.</a:t>
            </a:r>
          </a:p>
          <a:p>
            <a:r>
              <a:rPr lang="ru-RU" sz="4800" b="1" dirty="0" smtClean="0">
                <a:solidFill>
                  <a:srgbClr val="063604"/>
                </a:solidFill>
                <a:latin typeface="Comic Sans MS" pitchFamily="66" charset="0"/>
              </a:rPr>
              <a:t>Да здравствует свобода!»</a:t>
            </a:r>
            <a:endParaRPr lang="ru-RU" sz="4800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effectLst>
            <a:softEdge rad="317500"/>
          </a:effectLst>
        </p:spPr>
        <p:txBody>
          <a:bodyPr/>
          <a:lstStyle/>
          <a:p>
            <a:pPr algn="l"/>
            <a:endParaRPr lang="ru-RU" sz="1800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0"/>
            <a:ext cx="7858180" cy="6643710"/>
          </a:xfrm>
          <a:effectLst>
            <a:softEdge rad="317500"/>
          </a:effectLst>
        </p:spPr>
        <p:txBody>
          <a:bodyPr/>
          <a:lstStyle/>
          <a:p>
            <a:pPr algn="l"/>
            <a:r>
              <a:rPr lang="ru-RU" sz="4800" b="1" dirty="0" smtClean="0">
                <a:solidFill>
                  <a:srgbClr val="063604"/>
                </a:solidFill>
                <a:latin typeface="Comic Sans MS" pitchFamily="66" charset="0"/>
              </a:rPr>
              <a:t> Конкурс «</a:t>
            </a:r>
            <a:r>
              <a:rPr lang="ru-RU" sz="4800" b="1" dirty="0" err="1" smtClean="0">
                <a:solidFill>
                  <a:srgbClr val="063604"/>
                </a:solidFill>
                <a:latin typeface="Comic Sans MS" pitchFamily="66" charset="0"/>
              </a:rPr>
              <a:t>Помечтайка</a:t>
            </a:r>
            <a:r>
              <a:rPr lang="ru-RU" sz="4800" b="1" dirty="0" smtClean="0">
                <a:solidFill>
                  <a:srgbClr val="063604"/>
                </a:solidFill>
                <a:latin typeface="Comic Sans MS" pitchFamily="66" charset="0"/>
              </a:rPr>
              <a:t>»</a:t>
            </a:r>
          </a:p>
          <a:p>
            <a:r>
              <a:rPr lang="ru-RU" sz="1600" b="1" dirty="0" smtClean="0">
                <a:latin typeface="Comic Sans MS" pitchFamily="66" charset="0"/>
              </a:rPr>
              <a:t>Было раньше в нашем классе </a:t>
            </a:r>
          </a:p>
          <a:p>
            <a:r>
              <a:rPr lang="ru-RU" sz="1600" b="1" dirty="0" smtClean="0">
                <a:latin typeface="Comic Sans MS" pitchFamily="66" charset="0"/>
              </a:rPr>
              <a:t>Много всяких катавасий </a:t>
            </a:r>
          </a:p>
          <a:p>
            <a:r>
              <a:rPr lang="ru-RU" sz="1600" b="1" dirty="0" smtClean="0">
                <a:latin typeface="Comic Sans MS" pitchFamily="66" charset="0"/>
              </a:rPr>
              <a:t>Были радости, печали, </a:t>
            </a:r>
          </a:p>
          <a:p>
            <a:r>
              <a:rPr lang="ru-RU" sz="1600" b="1" dirty="0" smtClean="0">
                <a:latin typeface="Comic Sans MS" pitchFamily="66" charset="0"/>
              </a:rPr>
              <a:t>Мы под партами мычали, </a:t>
            </a:r>
          </a:p>
          <a:p>
            <a:r>
              <a:rPr lang="ru-RU" sz="1600" b="1" dirty="0" smtClean="0">
                <a:latin typeface="Comic Sans MS" pitchFamily="66" charset="0"/>
              </a:rPr>
              <a:t>Но друг друга выручали. </a:t>
            </a:r>
          </a:p>
          <a:p>
            <a:r>
              <a:rPr lang="ru-RU" sz="1600" b="1" dirty="0" smtClean="0">
                <a:latin typeface="Comic Sans MS" pitchFamily="66" charset="0"/>
              </a:rPr>
              <a:t>А теперь другими стали: </a:t>
            </a:r>
          </a:p>
          <a:p>
            <a:r>
              <a:rPr lang="ru-RU" sz="1600" b="1" dirty="0" smtClean="0">
                <a:latin typeface="Comic Sans MS" pitchFamily="66" charset="0"/>
              </a:rPr>
              <a:t>Никуда не мчимся стаей… </a:t>
            </a:r>
          </a:p>
          <a:p>
            <a:r>
              <a:rPr lang="ru-RU" sz="1600" b="1" dirty="0" smtClean="0">
                <a:latin typeface="Comic Sans MS" pitchFamily="66" charset="0"/>
              </a:rPr>
              <a:t>Ходит парень полусонный - </a:t>
            </a:r>
          </a:p>
          <a:p>
            <a:r>
              <a:rPr lang="ru-RU" sz="1600" b="1" dirty="0" smtClean="0">
                <a:latin typeface="Comic Sans MS" pitchFamily="66" charset="0"/>
              </a:rPr>
              <a:t>Занят собственной персоной. </a:t>
            </a:r>
          </a:p>
          <a:p>
            <a:r>
              <a:rPr lang="ru-RU" sz="1600" b="1" dirty="0" smtClean="0">
                <a:latin typeface="Comic Sans MS" pitchFamily="66" charset="0"/>
              </a:rPr>
              <a:t>Без дискуссий и полемик - </a:t>
            </a:r>
          </a:p>
          <a:p>
            <a:r>
              <a:rPr lang="ru-RU" sz="1600" b="1" dirty="0" smtClean="0">
                <a:latin typeface="Comic Sans MS" pitchFamily="66" charset="0"/>
              </a:rPr>
              <a:t>Каждый чуть не академик. </a:t>
            </a:r>
          </a:p>
          <a:p>
            <a:r>
              <a:rPr lang="ru-RU" sz="1600" b="1" dirty="0" smtClean="0">
                <a:latin typeface="Comic Sans MS" pitchFamily="66" charset="0"/>
              </a:rPr>
              <a:t>А девчонки хорошеют: </a:t>
            </a:r>
          </a:p>
          <a:p>
            <a:r>
              <a:rPr lang="ru-RU" sz="1600" b="1" dirty="0" smtClean="0">
                <a:latin typeface="Comic Sans MS" pitchFamily="66" charset="0"/>
              </a:rPr>
              <a:t>Украшения на шеях, </a:t>
            </a:r>
          </a:p>
          <a:p>
            <a:r>
              <a:rPr lang="ru-RU" sz="1600" b="1" dirty="0" smtClean="0">
                <a:latin typeface="Comic Sans MS" pitchFamily="66" charset="0"/>
              </a:rPr>
              <a:t>В волосах у них заколки, </a:t>
            </a:r>
          </a:p>
          <a:p>
            <a:r>
              <a:rPr lang="ru-RU" sz="1600" b="1" dirty="0" smtClean="0">
                <a:latin typeface="Comic Sans MS" pitchFamily="66" charset="0"/>
              </a:rPr>
              <a:t>А слова - довольно колки! </a:t>
            </a:r>
          </a:p>
          <a:p>
            <a:r>
              <a:rPr lang="ru-RU" sz="1600" b="1" dirty="0" smtClean="0">
                <a:latin typeface="Comic Sans MS" pitchFamily="66" charset="0"/>
              </a:rPr>
              <a:t>"Что поделать - трудный возраст! </a:t>
            </a:r>
          </a:p>
          <a:p>
            <a:r>
              <a:rPr lang="ru-RU" sz="1600" b="1" dirty="0" smtClean="0">
                <a:latin typeface="Comic Sans MS" pitchFamily="66" charset="0"/>
              </a:rPr>
              <a:t> - Часто слышим этот возглас. </a:t>
            </a:r>
          </a:p>
          <a:p>
            <a:r>
              <a:rPr lang="ru-RU" sz="1600" b="1" dirty="0" smtClean="0">
                <a:latin typeface="Comic Sans MS" pitchFamily="66" charset="0"/>
              </a:rPr>
              <a:t>Но мы выручим друг друга </a:t>
            </a:r>
          </a:p>
          <a:p>
            <a:r>
              <a:rPr lang="ru-RU" sz="1600" b="1" dirty="0" smtClean="0">
                <a:latin typeface="Comic Sans MS" pitchFamily="66" charset="0"/>
              </a:rPr>
              <a:t>Если нам придётся туго</a:t>
            </a:r>
          </a:p>
          <a:p>
            <a:pPr algn="l"/>
            <a:endParaRPr lang="ru-RU" sz="2000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7f5920756eb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714356"/>
            <a:ext cx="5572164" cy="578647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effectLst>
            <a:softEdge rad="317500"/>
          </a:effectLst>
        </p:spPr>
        <p:txBody>
          <a:bodyPr/>
          <a:lstStyle/>
          <a:p>
            <a:pPr algn="l"/>
            <a:endParaRPr lang="ru-RU" sz="1800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358282" cy="6858000"/>
          </a:xfrm>
          <a:effectLst>
            <a:softEdge rad="317500"/>
          </a:effectLst>
        </p:spPr>
        <p:txBody>
          <a:bodyPr/>
          <a:lstStyle/>
          <a:p>
            <a:r>
              <a:rPr lang="ru-RU" sz="4800" b="1" dirty="0" smtClean="0">
                <a:solidFill>
                  <a:srgbClr val="063604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336600"/>
                </a:solidFill>
                <a:latin typeface="Comic Sans MS" pitchFamily="66" charset="0"/>
              </a:rPr>
              <a:t>Программа будущего:</a:t>
            </a:r>
          </a:p>
          <a:p>
            <a:pPr algn="l"/>
            <a:r>
              <a:rPr lang="ru-RU" sz="3600" b="1" dirty="0" smtClean="0">
                <a:solidFill>
                  <a:srgbClr val="336600"/>
                </a:solidFill>
                <a:latin typeface="Comic Sans MS" pitchFamily="66" charset="0"/>
              </a:rPr>
              <a:t>    5 да                      5 нет</a:t>
            </a:r>
            <a:endParaRPr lang="ru-RU" sz="3600" b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41-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785795"/>
            <a:ext cx="5143536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2_cbiz1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214422"/>
            <a:ext cx="4929222" cy="49292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effectLst>
            <a:softEdge rad="317500"/>
          </a:effectLst>
        </p:spPr>
        <p:txBody>
          <a:bodyPr/>
          <a:lstStyle/>
          <a:p>
            <a:pPr algn="l"/>
            <a:endParaRPr lang="ru-RU" sz="1800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10" y="500042"/>
            <a:ext cx="8143932" cy="6143668"/>
          </a:xfrm>
          <a:effectLst>
            <a:softEdge rad="317500"/>
          </a:effectLst>
        </p:spPr>
        <p:txBody>
          <a:bodyPr/>
          <a:lstStyle/>
          <a:p>
            <a:pPr algn="l"/>
            <a:r>
              <a:rPr lang="ru-RU" sz="4800" b="1" dirty="0" smtClean="0">
                <a:solidFill>
                  <a:srgbClr val="063604"/>
                </a:solidFill>
                <a:latin typeface="Comic Sans MS" pitchFamily="66" charset="0"/>
              </a:rPr>
              <a:t> </a:t>
            </a:r>
          </a:p>
          <a:p>
            <a:pPr algn="l"/>
            <a:endParaRPr lang="ru-RU" sz="4800" b="1" dirty="0" smtClean="0">
              <a:solidFill>
                <a:srgbClr val="063604"/>
              </a:solidFill>
              <a:latin typeface="Comic Sans MS" pitchFamily="66" charset="0"/>
            </a:endParaRPr>
          </a:p>
          <a:p>
            <a:pPr algn="l"/>
            <a:endParaRPr lang="ru-RU" sz="4800" b="1" dirty="0" smtClean="0">
              <a:solidFill>
                <a:srgbClr val="063604"/>
              </a:solidFill>
              <a:latin typeface="Comic Sans MS" pitchFamily="66" charset="0"/>
            </a:endParaRPr>
          </a:p>
          <a:p>
            <a:pPr algn="l"/>
            <a:r>
              <a:rPr lang="ru-RU" sz="5400" b="1" dirty="0" smtClean="0">
                <a:solidFill>
                  <a:srgbClr val="063604"/>
                </a:solidFill>
                <a:latin typeface="Comic Sans MS" pitchFamily="66" charset="0"/>
              </a:rPr>
              <a:t>Спасибо за внимание</a:t>
            </a:r>
          </a:p>
          <a:p>
            <a:pPr algn="l"/>
            <a:r>
              <a:rPr lang="ru-RU" sz="5400" b="1" dirty="0" smtClean="0">
                <a:solidFill>
                  <a:srgbClr val="063604"/>
                </a:solidFill>
                <a:latin typeface="Comic Sans MS" pitchFamily="66" charset="0"/>
              </a:rPr>
              <a:t>       и участие!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2" y="0"/>
            <a:ext cx="7164387" cy="1196975"/>
          </a:xfrm>
          <a:solidFill>
            <a:srgbClr val="99CC00"/>
          </a:solidFill>
          <a:effectLst>
            <a:softEdge rad="127000"/>
          </a:effectLst>
        </p:spPr>
        <p:txBody>
          <a:bodyPr/>
          <a:lstStyle/>
          <a:p>
            <a:r>
              <a:rPr lang="ru-RU" sz="4800" b="1" dirty="0" smtClean="0">
                <a:solidFill>
                  <a:srgbClr val="003300"/>
                </a:solidFill>
                <a:latin typeface="Comic Sans MS" pitchFamily="66" charset="0"/>
              </a:rPr>
              <a:t>Конкурс капитанов</a:t>
            </a:r>
            <a:endParaRPr lang="ru-RU" sz="48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612" y="1071546"/>
            <a:ext cx="7164387" cy="5786454"/>
          </a:xfrm>
          <a:solidFill>
            <a:srgbClr val="A7FF4F">
              <a:alpha val="49804"/>
            </a:srgbClr>
          </a:solidFill>
          <a:effectLst>
            <a:softEdge rad="127000"/>
          </a:effectLst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003300"/>
                </a:solidFill>
                <a:latin typeface="Comic Sans MS" pitchFamily="66" charset="0"/>
              </a:rPr>
              <a:t>       </a:t>
            </a:r>
            <a:endParaRPr lang="ru-RU" sz="40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7383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1871" y="1785926"/>
            <a:ext cx="6434971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3975"/>
            <a:ext cx="7143767" cy="1143000"/>
          </a:xfrm>
          <a:solidFill>
            <a:srgbClr val="A7FF4F"/>
          </a:solidFill>
          <a:effectLst>
            <a:softEdge rad="63500"/>
          </a:effectLst>
        </p:spPr>
        <p:txBody>
          <a:bodyPr/>
          <a:lstStyle/>
          <a:p>
            <a:pPr algn="l"/>
            <a:r>
              <a:rPr lang="ru-RU" sz="3600" b="1" dirty="0" smtClean="0">
                <a:latin typeface="Comic Sans MS" pitchFamily="66" charset="0"/>
              </a:rPr>
              <a:t> </a:t>
            </a:r>
            <a:r>
              <a:rPr lang="ru-RU" sz="3200" b="1" dirty="0" smtClean="0">
                <a:latin typeface="Comic Sans MS" pitchFamily="66" charset="0"/>
              </a:rPr>
              <a:t>Конкурс разминка- «</a:t>
            </a:r>
            <a:r>
              <a:rPr lang="ru-RU" sz="3600" b="1" dirty="0" err="1" smtClean="0">
                <a:latin typeface="Comic Sans MS" pitchFamily="66" charset="0"/>
              </a:rPr>
              <a:t>Угадайка</a:t>
            </a:r>
            <a:r>
              <a:rPr lang="ru-RU" sz="3200" b="1" dirty="0" smtClean="0">
                <a:latin typeface="Comic Sans MS" pitchFamily="66" charset="0"/>
              </a:rPr>
              <a:t>»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142984"/>
            <a:ext cx="7143767" cy="5715016"/>
          </a:xfrm>
          <a:solidFill>
            <a:srgbClr val="A7FF4F">
              <a:alpha val="49804"/>
            </a:srgbClr>
          </a:solidFill>
          <a:effectLst>
            <a:softEdge rad="127000"/>
          </a:effectLst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  Математика-103,301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  Всеобщая история-311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  Русский язык-102,312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  Природоведение-207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  Физическая культура-101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  Музыка-308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  Информатика-305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  Технология-спортзал</a:t>
            </a:r>
          </a:p>
          <a:p>
            <a:pPr marL="457200" indent="-457200"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  ИЗО-207</a:t>
            </a:r>
          </a:p>
          <a:p>
            <a:pPr marL="457200" indent="-457200"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  Иностранный язык-303,302</a:t>
            </a:r>
          </a:p>
          <a:p>
            <a:pPr marL="457200" indent="-457200"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  Экономика- мастерские</a:t>
            </a:r>
          </a:p>
          <a:p>
            <a:pPr marL="457200" indent="-457200"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  ОБЖ-309</a:t>
            </a:r>
          </a:p>
          <a:p>
            <a:pPr marL="457200" indent="-457200"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  Литература-103,301</a:t>
            </a:r>
          </a:p>
          <a:p>
            <a:pPr marL="457200" indent="-457200"/>
            <a:endParaRPr lang="ru-RU" sz="2000" dirty="0" smtClean="0"/>
          </a:p>
          <a:p>
            <a:pPr marL="457200" indent="-457200"/>
            <a:endParaRPr lang="ru-RU" sz="2000" dirty="0"/>
          </a:p>
        </p:txBody>
      </p:sp>
      <p:pic>
        <p:nvPicPr>
          <p:cNvPr id="4" name="Рисунок 3" descr="schoo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571612"/>
            <a:ext cx="3500462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A7FF4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softEdge rad="12700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5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2" y="0"/>
            <a:ext cx="7164387" cy="1196975"/>
          </a:xfrm>
          <a:solidFill>
            <a:srgbClr val="99CC00"/>
          </a:solidFill>
          <a:effectLst>
            <a:softEdge rad="63500"/>
          </a:effectLst>
        </p:spPr>
        <p:txBody>
          <a:bodyPr/>
          <a:lstStyle/>
          <a:p>
            <a:r>
              <a:rPr lang="ru-RU" b="1" dirty="0" smtClean="0">
                <a:solidFill>
                  <a:srgbClr val="063604"/>
                </a:solidFill>
                <a:latin typeface="Comic Sans MS" pitchFamily="66" charset="0"/>
              </a:rPr>
              <a:t>Конкурс – «</a:t>
            </a:r>
            <a:r>
              <a:rPr lang="ru-RU" b="1" dirty="0" err="1" smtClean="0">
                <a:solidFill>
                  <a:srgbClr val="063604"/>
                </a:solidFill>
                <a:latin typeface="Comic Sans MS" pitchFamily="66" charset="0"/>
              </a:rPr>
              <a:t>Отгадайка</a:t>
            </a:r>
            <a:r>
              <a:rPr lang="ru-RU" b="1" dirty="0" smtClean="0">
                <a:solidFill>
                  <a:srgbClr val="063604"/>
                </a:solidFill>
                <a:latin typeface="Comic Sans MS" pitchFamily="66" charset="0"/>
              </a:rPr>
              <a:t>»</a:t>
            </a:r>
            <a:endParaRPr lang="ru-RU" b="1" dirty="0">
              <a:solidFill>
                <a:srgbClr val="063604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ex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3" y="1142984"/>
            <a:ext cx="3214709" cy="5715016"/>
          </a:xfrm>
          <a:solidFill>
            <a:srgbClr val="C0DF8D">
              <a:alpha val="50000"/>
            </a:srgb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5143504" y="1428736"/>
            <a:ext cx="3786214" cy="5262979"/>
          </a:xfrm>
          <a:prstGeom prst="rect">
            <a:avLst/>
          </a:prstGeom>
          <a:solidFill>
            <a:srgbClr val="C0DF8D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Сто ответов на вопросы  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 Про жару, про абрикосы,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    Падежи, планеты, горы,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 Реки, дроби и озёра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 Даст помощник и волшебник- 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Школьный новенький… ?</a:t>
            </a:r>
            <a:endParaRPr lang="ru-RU" sz="28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3" y="0"/>
            <a:ext cx="4429155" cy="6858000"/>
          </a:xfrm>
          <a:solidFill>
            <a:srgbClr val="A7FF4F">
              <a:alpha val="50000"/>
            </a:srgbClr>
          </a:solidFill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63604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63604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336600"/>
                </a:solidFill>
                <a:latin typeface="Comic Sans MS" pitchFamily="66" charset="0"/>
              </a:rPr>
              <a:t>Знает Пушкина, Толстого,</a:t>
            </a:r>
          </a:p>
          <a:p>
            <a:pPr>
              <a:buNone/>
            </a:pPr>
            <a:r>
              <a:rPr lang="ru-RU" b="1" dirty="0" smtClean="0">
                <a:solidFill>
                  <a:srgbClr val="336600"/>
                </a:solidFill>
                <a:latin typeface="Comic Sans MS" pitchFamily="66" charset="0"/>
              </a:rPr>
              <a:t>Математики основы,</a:t>
            </a:r>
          </a:p>
          <a:p>
            <a:pPr>
              <a:buNone/>
            </a:pPr>
            <a:r>
              <a:rPr lang="ru-RU" b="1" dirty="0" smtClean="0">
                <a:solidFill>
                  <a:srgbClr val="336600"/>
                </a:solidFill>
                <a:latin typeface="Comic Sans MS" pitchFamily="66" charset="0"/>
              </a:rPr>
              <a:t>Пишут формулы, задачи.</a:t>
            </a:r>
          </a:p>
          <a:p>
            <a:pPr>
              <a:buNone/>
            </a:pPr>
            <a:r>
              <a:rPr lang="ru-RU" b="1" dirty="0" smtClean="0">
                <a:solidFill>
                  <a:srgbClr val="336600"/>
                </a:solidFill>
                <a:latin typeface="Comic Sans MS" pitchFamily="66" charset="0"/>
              </a:rPr>
              <a:t>Труд тяжёлый, но не плачет.</a:t>
            </a:r>
          </a:p>
          <a:p>
            <a:pPr>
              <a:buNone/>
            </a:pPr>
            <a:r>
              <a:rPr lang="ru-RU" b="1" dirty="0" smtClean="0">
                <a:solidFill>
                  <a:srgbClr val="336600"/>
                </a:solidFill>
                <a:latin typeface="Comic Sans MS" pitchFamily="66" charset="0"/>
              </a:rPr>
              <a:t>Ей не ведома тоска.</a:t>
            </a:r>
          </a:p>
          <a:p>
            <a:pPr>
              <a:buNone/>
            </a:pPr>
            <a:r>
              <a:rPr lang="ru-RU" b="1" dirty="0" smtClean="0">
                <a:solidFill>
                  <a:srgbClr val="336600"/>
                </a:solidFill>
                <a:latin typeface="Comic Sans MS" pitchFamily="66" charset="0"/>
              </a:rPr>
              <a:t>Это школьная…?</a:t>
            </a:r>
          </a:p>
          <a:p>
            <a:pPr algn="ctr">
              <a:buNone/>
            </a:pPr>
            <a:endParaRPr lang="ru-RU" sz="2800" b="1" dirty="0" smtClean="0">
              <a:solidFill>
                <a:srgbClr val="063604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800" dirty="0"/>
          </a:p>
        </p:txBody>
      </p:sp>
      <p:pic>
        <p:nvPicPr>
          <p:cNvPr id="7" name="Рисунок 6" descr="883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0"/>
            <a:ext cx="2714612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2" y="0"/>
            <a:ext cx="7200000" cy="6858000"/>
          </a:xfrm>
          <a:solidFill>
            <a:srgbClr val="BDE888"/>
          </a:solidFill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63604"/>
                </a:solidFill>
                <a:latin typeface="Comic Sans MS" pitchFamily="66" charset="0"/>
              </a:rPr>
              <a:t>  Зимой на улице бежит,</a:t>
            </a:r>
            <a:br>
              <a:rPr lang="ru-RU" sz="3200" b="1" dirty="0" smtClean="0">
                <a:solidFill>
                  <a:srgbClr val="063604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63604"/>
                </a:solidFill>
                <a:latin typeface="Comic Sans MS" pitchFamily="66" charset="0"/>
              </a:rPr>
              <a:t>  А летом в комнате лежит.</a:t>
            </a:r>
            <a:br>
              <a:rPr lang="ru-RU" sz="3200" b="1" dirty="0" smtClean="0">
                <a:solidFill>
                  <a:srgbClr val="063604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63604"/>
                </a:solidFill>
                <a:latin typeface="Comic Sans MS" pitchFamily="66" charset="0"/>
              </a:rPr>
              <a:t>  Но только осень настаёт,</a:t>
            </a:r>
            <a:br>
              <a:rPr lang="ru-RU" sz="3200" b="1" dirty="0" smtClean="0">
                <a:solidFill>
                  <a:srgbClr val="063604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63604"/>
                </a:solidFill>
                <a:latin typeface="Comic Sans MS" pitchFamily="66" charset="0"/>
              </a:rPr>
              <a:t>  Меня он за руку берёт.</a:t>
            </a:r>
            <a:br>
              <a:rPr lang="ru-RU" sz="3200" b="1" dirty="0" smtClean="0">
                <a:solidFill>
                  <a:srgbClr val="063604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63604"/>
                </a:solidFill>
                <a:latin typeface="Comic Sans MS" pitchFamily="66" charset="0"/>
              </a:rPr>
              <a:t>  И снова в дождик и в метель</a:t>
            </a:r>
            <a:br>
              <a:rPr lang="ru-RU" sz="3200" b="1" dirty="0" smtClean="0">
                <a:solidFill>
                  <a:srgbClr val="063604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63604"/>
                </a:solidFill>
                <a:latin typeface="Comic Sans MS" pitchFamily="66" charset="0"/>
              </a:rPr>
              <a:t>  Со мной шагает мой… .</a:t>
            </a:r>
            <a:br>
              <a:rPr lang="ru-RU" sz="3200" b="1" dirty="0" smtClean="0">
                <a:solidFill>
                  <a:srgbClr val="063604"/>
                </a:solidFill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backpack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857628"/>
            <a:ext cx="3286148" cy="297251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2" y="0"/>
            <a:ext cx="7164387" cy="6858000"/>
          </a:xfrm>
          <a:solidFill>
            <a:srgbClr val="C0DF8D"/>
          </a:solidFill>
        </p:spPr>
        <p:txBody>
          <a:bodyPr/>
          <a:lstStyle/>
          <a:p>
            <a:r>
              <a:rPr lang="ru-RU" sz="2800" b="1" dirty="0" smtClean="0">
                <a:solidFill>
                  <a:srgbClr val="336600"/>
                </a:solidFill>
                <a:latin typeface="Comic Sans MS" pitchFamily="66" charset="0"/>
              </a:rPr>
              <a:t>Я по карте очень смело</a:t>
            </a:r>
            <a:br>
              <a:rPr lang="ru-RU" sz="2800" b="1" dirty="0" smtClean="0">
                <a:solidFill>
                  <a:srgbClr val="3366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336600"/>
                </a:solidFill>
                <a:latin typeface="Comic Sans MS" pitchFamily="66" charset="0"/>
              </a:rPr>
              <a:t>Путешествую умело:</a:t>
            </a:r>
            <a:br>
              <a:rPr lang="ru-RU" sz="2800" b="1" dirty="0" smtClean="0">
                <a:solidFill>
                  <a:srgbClr val="3366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336600"/>
                </a:solidFill>
                <a:latin typeface="Comic Sans MS" pitchFamily="66" charset="0"/>
              </a:rPr>
              <a:t>Город, речка, деревенька…</a:t>
            </a:r>
            <a:br>
              <a:rPr lang="ru-RU" sz="2800" b="1" dirty="0" smtClean="0">
                <a:solidFill>
                  <a:srgbClr val="3366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336600"/>
                </a:solidFill>
                <a:latin typeface="Comic Sans MS" pitchFamily="66" charset="0"/>
              </a:rPr>
              <a:t>Ой, запутался маленько!</a:t>
            </a:r>
            <a:br>
              <a:rPr lang="ru-RU" sz="2800" b="1" dirty="0" smtClean="0">
                <a:solidFill>
                  <a:srgbClr val="3366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336600"/>
                </a:solidFill>
                <a:latin typeface="Comic Sans MS" pitchFamily="66" charset="0"/>
              </a:rPr>
              <a:t>Показала мне развязку</a:t>
            </a:r>
            <a:br>
              <a:rPr lang="ru-RU" sz="2800" b="1" dirty="0" smtClean="0">
                <a:solidFill>
                  <a:srgbClr val="3366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336600"/>
                </a:solidFill>
                <a:latin typeface="Comic Sans MS" pitchFamily="66" charset="0"/>
              </a:rPr>
              <a:t>Длинноносая…?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67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928934"/>
            <a:ext cx="5715040" cy="3929066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2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effectLst>
            <a:softEdge rad="317500"/>
          </a:effectLst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5" name="Рисунок 4" descr="DSC00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143248" y="857248"/>
            <a:ext cx="6858000" cy="51435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21429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Угадайте номер кабинета.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0" y="1214422"/>
            <a:ext cx="4357686" cy="4643470"/>
          </a:xfrm>
          <a:prstGeom prst="star5">
            <a:avLst/>
          </a:prstGeom>
          <a:gradFill flip="none" rotWithShape="1">
            <a:gsLst>
              <a:gs pos="0">
                <a:srgbClr val="880E11">
                  <a:shade val="30000"/>
                  <a:satMod val="115000"/>
                </a:srgbClr>
              </a:gs>
              <a:gs pos="50000">
                <a:srgbClr val="880E11">
                  <a:shade val="67500"/>
                  <a:satMod val="115000"/>
                </a:srgbClr>
              </a:gs>
              <a:gs pos="100000">
                <a:srgbClr val="880E1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нта лицом вниз 7"/>
          <p:cNvSpPr/>
          <p:nvPr/>
        </p:nvSpPr>
        <p:spPr>
          <a:xfrm>
            <a:off x="0" y="4000504"/>
            <a:ext cx="4286248" cy="1000132"/>
          </a:xfrm>
          <a:prstGeom prst="ribbon">
            <a:avLst/>
          </a:prstGeom>
          <a:solidFill>
            <a:srgbClr val="CEB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theme/theme1.xml><?xml version="1.0" encoding="utf-8"?>
<a:theme xmlns:a="http://schemas.openxmlformats.org/drawingml/2006/main" name="13_Bell">
  <a:themeElements>
    <a:clrScheme name="Be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l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13_Bell</Template>
  <TotalTime>609</TotalTime>
  <Words>267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13_Bell</vt:lpstr>
      <vt:lpstr>  Дни за днями пролетели, промелькнули, словно сны,  И не более недели остается у весны. Значит, пройдена дорога под названьем «пятый класс».  Вот и лето у порога – ждет к себе, торопит нас.  Лето нас зовет куда-то – прочь от дел и от забот...  Вот и кончился, ребята, пятый наш учебный год.  Он и радостен, и труден был для каждого из нас.  Никогда не позабудем мы тебя, наш пятый класс.  Мы сегодня расстаемся – но осеннею порой  Снова, снова в класс вернемся – но теперь уже в шестой.  Прибежим, придем, приедем в нашу школу  – а пока Вместе праздник наш отметим – день последнего звонка.      </vt:lpstr>
      <vt:lpstr>Игра- КВН</vt:lpstr>
      <vt:lpstr>Конкурс капитанов</vt:lpstr>
      <vt:lpstr> Конкурс разминка- «Угадайка»</vt:lpstr>
      <vt:lpstr>Конкурс – «Отгадайка»</vt:lpstr>
      <vt:lpstr>Презентация PowerPoint</vt:lpstr>
      <vt:lpstr>  Зимой на улице бежит,   А летом в комнате лежит.   Но только осень настаёт,   Меня он за руку берёт.   И снова в дождик и в метель   Со мной шагает мой… .   </vt:lpstr>
      <vt:lpstr>Я по карте очень смело Путешествую умело: Город, речка, деревенька… Ой, запутался маленько! Показала мне развязку Длинноносая…?    </vt:lpstr>
      <vt:lpstr>Презентация PowerPoint</vt:lpstr>
      <vt:lpstr>Презентация PowerPoint</vt:lpstr>
      <vt:lpstr>Конкурс – «Всезнайка»</vt:lpstr>
      <vt:lpstr> Математика  Тройка лошадей пробежала 30 км. Какое расстояние пробежала каждая лошадь? Петух, стоя на одной ноге, весит 3 кг. Сколько будет весить петух, стоя на двух ногах? Из пункта А в пункт В автомобиль ехал 1ч 20 минут, обратный путь он ехал с той же скоростью, но 80 минут. Почему? Кирпич весит 2 кг и ещё полкирпича. Сколько весит кирпич? Врач прописал три укола. Через полчаса – на укол. Через сколько часов будет сделан последний укол? У Мамеда было десять овец. Все, кроме девяти, околели. Сколько овец осталось у Мамеда? Одно яйцо варят 4 минуты. Сколько минут нужно варить 5 яиц? Многие месяцы заканчиваются 30 или 31 числом. Сколько месяцев имеют 28 число?    </vt:lpstr>
      <vt:lpstr>Презентация PowerPoint</vt:lpstr>
      <vt:lpstr>Презентация PowerPoint</vt:lpstr>
      <vt:lpstr>лл</vt:lpstr>
      <vt:lpstr>Презентация PowerPoint</vt:lpstr>
      <vt:lpstr>бббббббб</vt:lpstr>
      <vt:lpstr> Конкурс «Посчитайка»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 КВН</dc:title>
  <dc:creator>Лена</dc:creator>
  <cp:lastModifiedBy>Лена</cp:lastModifiedBy>
  <cp:revision>100</cp:revision>
  <dcterms:created xsi:type="dcterms:W3CDTF">2010-05-10T07:43:03Z</dcterms:created>
  <dcterms:modified xsi:type="dcterms:W3CDTF">2015-02-17T18:28:34Z</dcterms:modified>
</cp:coreProperties>
</file>