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61" r:id="rId4"/>
    <p:sldId id="263" r:id="rId5"/>
    <p:sldId id="264" r:id="rId6"/>
    <p:sldId id="257" r:id="rId7"/>
    <p:sldId id="259" r:id="rId8"/>
    <p:sldId id="260" r:id="rId9"/>
    <p:sldId id="267" r:id="rId10"/>
    <p:sldId id="268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91;&#1095;&#1080;&#1090;&#1077;&#1083;&#1100;\Documents\&#1044;&#1041;&#1043;08\&#1074;&#1086;&#1089;&#1087;&#1080;&#1090;&#1072;&#1085;&#1080;&#1077;\&#1059;&#1056;&#1054;&#1042;&#1045;&#1053;&#1068;%20&#1042;&#1054;&#1057;&#1055;&#1048;&#1058;&#1040;&#1053;&#1053;&#1054;&#1057;&#1058;&#104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Лист2!$A$1</c:f>
              <c:strCache>
                <c:ptCount val="1"/>
                <c:pt idx="0">
                  <c:v>2008-2009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Лист2!$B$1:$G$1</c:f>
              <c:numCache>
                <c:formatCode>General</c:formatCode>
                <c:ptCount val="6"/>
                <c:pt idx="0">
                  <c:v>3.3</c:v>
                </c:pt>
                <c:pt idx="1">
                  <c:v>3.4</c:v>
                </c:pt>
                <c:pt idx="2">
                  <c:v>3.2</c:v>
                </c:pt>
                <c:pt idx="3">
                  <c:v>3.2</c:v>
                </c:pt>
                <c:pt idx="4">
                  <c:v>3.3</c:v>
                </c:pt>
                <c:pt idx="5">
                  <c:v>3.3</c:v>
                </c:pt>
              </c:numCache>
            </c:numRef>
          </c:val>
        </c:ser>
        <c:ser>
          <c:idx val="1"/>
          <c:order val="1"/>
          <c:tx>
            <c:strRef>
              <c:f>Лист2!$A$2</c:f>
              <c:strCache>
                <c:ptCount val="1"/>
                <c:pt idx="0">
                  <c:v>2009-2010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Лист2!$B$2:$G$2</c:f>
              <c:numCache>
                <c:formatCode>General</c:formatCode>
                <c:ptCount val="6"/>
                <c:pt idx="0">
                  <c:v>3.3</c:v>
                </c:pt>
                <c:pt idx="1">
                  <c:v>3.4499999999999997</c:v>
                </c:pt>
                <c:pt idx="2">
                  <c:v>3.19</c:v>
                </c:pt>
                <c:pt idx="3">
                  <c:v>3.1</c:v>
                </c:pt>
                <c:pt idx="4">
                  <c:v>3.29</c:v>
                </c:pt>
                <c:pt idx="5">
                  <c:v>3.3</c:v>
                </c:pt>
              </c:numCache>
            </c:numRef>
          </c:val>
        </c:ser>
        <c:ser>
          <c:idx val="2"/>
          <c:order val="2"/>
          <c:tx>
            <c:strRef>
              <c:f>Лист2!$A$3</c:f>
              <c:strCache>
                <c:ptCount val="1"/>
                <c:pt idx="0">
                  <c:v>2010-2011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Лист2!$B$3:$G$3</c:f>
              <c:numCache>
                <c:formatCode>General</c:formatCode>
                <c:ptCount val="6"/>
                <c:pt idx="0">
                  <c:v>3.1</c:v>
                </c:pt>
                <c:pt idx="1">
                  <c:v>3.1</c:v>
                </c:pt>
                <c:pt idx="2">
                  <c:v>3</c:v>
                </c:pt>
                <c:pt idx="3">
                  <c:v>2.9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966464"/>
        <c:axId val="43968000"/>
      </c:barChart>
      <c:catAx>
        <c:axId val="43966464"/>
        <c:scaling>
          <c:orientation val="minMax"/>
        </c:scaling>
        <c:delete val="0"/>
        <c:axPos val="b"/>
        <c:majorTickMark val="out"/>
        <c:minorTickMark val="none"/>
        <c:tickLblPos val="nextTo"/>
        <c:crossAx val="43968000"/>
        <c:crosses val="autoZero"/>
        <c:auto val="1"/>
        <c:lblAlgn val="ctr"/>
        <c:lblOffset val="100"/>
        <c:noMultiLvlLbl val="0"/>
      </c:catAx>
      <c:valAx>
        <c:axId val="43968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966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B7DD5-E10A-4CE9-9D9F-BD55D58B38B6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A2669-DB50-439E-88B0-388DC2E8B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93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A2669-DB50-439E-88B0-388DC2E8B191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CE77935-A401-4E98-9FE4-5F11D85F1CA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4F88B4B-32C7-4011-BA6E-1523804EC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35-A401-4E98-9FE4-5F11D85F1CA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B4B-32C7-4011-BA6E-1523804EC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35-A401-4E98-9FE4-5F11D85F1CA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B4B-32C7-4011-BA6E-1523804EC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35-A401-4E98-9FE4-5F11D85F1CA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B4B-32C7-4011-BA6E-1523804EC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35-A401-4E98-9FE4-5F11D85F1CA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B4B-32C7-4011-BA6E-1523804EC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35-A401-4E98-9FE4-5F11D85F1CA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B4B-32C7-4011-BA6E-1523804EC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E77935-A401-4E98-9FE4-5F11D85F1CA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F88B4B-32C7-4011-BA6E-1523804ECAB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CE77935-A401-4E98-9FE4-5F11D85F1CA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F88B4B-32C7-4011-BA6E-1523804EC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35-A401-4E98-9FE4-5F11D85F1CA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B4B-32C7-4011-BA6E-1523804EC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35-A401-4E98-9FE4-5F11D85F1CA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B4B-32C7-4011-BA6E-1523804EC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35-A401-4E98-9FE4-5F11D85F1CA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8B4B-32C7-4011-BA6E-1523804ECA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CE77935-A401-4E98-9FE4-5F11D85F1CA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4F88B4B-32C7-4011-BA6E-1523804ECA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МУНИЦИПАЛЬНОЕ ОБЩЕОБРАЗОВАТЕЛЬНОЕ УЧРЕЖДЕНИЕ СРЕДНЯЯ ОБЩНЕОБРАЗОВАТЕЛЬНАЯ ШКОЛА С. ВЕРХ-ЧИТА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ЧИТИНСКОГО РАЙОНА ЗАБАЙКАЛЬСКОГО КРАЯ</a:t>
            </a:r>
            <a:endParaRPr lang="ru-RU" sz="20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293096"/>
            <a:ext cx="4953000" cy="21602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МЕТОДИЧЕСКОЕ ОБЪЕДИНЕНИЕ КЛАССНЫХ РУКОВОДИТЕЛЕЙ</a:t>
            </a:r>
          </a:p>
          <a:p>
            <a:pPr algn="ctr"/>
            <a:r>
              <a:rPr lang="ru-RU" dirty="0" smtClean="0"/>
              <a:t>2012-2013 </a:t>
            </a:r>
          </a:p>
          <a:p>
            <a:pPr algn="ctr"/>
            <a:r>
              <a:rPr lang="ru-RU" sz="1500" dirty="0" smtClean="0"/>
              <a:t>УЧЕБНЫЙ ГОД</a:t>
            </a:r>
          </a:p>
          <a:p>
            <a:pPr algn="ctr"/>
            <a:r>
              <a:rPr lang="ru-RU" sz="1500" dirty="0" smtClean="0"/>
              <a:t>Литвинцева Л.А. – зам. директора по ВР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196752"/>
            <a:ext cx="4571985" cy="34288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4836029" cy="36270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017988"/>
              </p:ext>
            </p:extLst>
          </p:nvPr>
        </p:nvGraphicFramePr>
        <p:xfrm>
          <a:off x="323528" y="4653136"/>
          <a:ext cx="8352928" cy="2012636"/>
        </p:xfrm>
        <a:graphic>
          <a:graphicData uri="http://schemas.openxmlformats.org/drawingml/2006/table">
            <a:tbl>
              <a:tblPr/>
              <a:tblGrid>
                <a:gridCol w="3299395"/>
                <a:gridCol w="1756512"/>
                <a:gridCol w="1766007"/>
                <a:gridCol w="1531014"/>
              </a:tblGrid>
              <a:tr h="436358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 Мероприятия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2010-2011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2011-2012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2012-2013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14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Акция «Подкормим зимующих птиц»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0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 Весенняя неделя добра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 88%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07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 Подарок ветерану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 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14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 Экологические десанты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 75%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51520" y="404664"/>
            <a:ext cx="84969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Охват обучающихся школы социально - значимой деятельностью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5153224" cy="38649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78808" y="2420888"/>
            <a:ext cx="4865192" cy="36488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TextBox 16"/>
          <p:cNvSpPr txBox="1"/>
          <p:nvPr/>
        </p:nvSpPr>
        <p:spPr>
          <a:xfrm>
            <a:off x="5796136" y="764704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День матери</a:t>
            </a:r>
          </a:p>
          <a:p>
            <a:r>
              <a:rPr lang="ru-RU" dirty="0" smtClean="0"/>
              <a:t>(совместное мероприятие общешкольного родительского комитета и </a:t>
            </a:r>
            <a:r>
              <a:rPr lang="ru-RU" dirty="0" err="1" smtClean="0"/>
              <a:t>пед</a:t>
            </a:r>
            <a:r>
              <a:rPr lang="ru-RU" dirty="0" smtClean="0"/>
              <a:t>. коллектива школы) </a:t>
            </a:r>
            <a:endParaRPr lang="ru-RU" dirty="0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641154"/>
            <a:ext cx="4289128" cy="32168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Batang" pitchFamily="18" charset="-127"/>
                <a:ea typeface="Batang" pitchFamily="18" charset="-127"/>
                <a:cs typeface="Aharoni" pitchFamily="2" charset="-79"/>
              </a:rPr>
              <a:t>Уровень воспитанности учащихся</a:t>
            </a:r>
            <a:endParaRPr lang="ru-RU" sz="2400" b="1" dirty="0">
              <a:latin typeface="Batang" pitchFamily="18" charset="-127"/>
              <a:ea typeface="Batang" pitchFamily="18" charset="-127"/>
              <a:cs typeface="Aharoni" pitchFamily="2" charset="-79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Значимым критерием успешности воспитательной системы школы  является динамика роста уровня воспитанности. Для успешной работы классного руководителя в школе разработаны критерии уровня воспитанности учащегося для групп классов. Комплексная методика анализа и оценки уровня воспитанности учащегося  позволяет проанализировать и оценить уровень воспитанности учащихся с позиций их отношения к самим себе, семье, обществу, здоровью и культуре. Применение предлагаемой методики позволяет наиболее точно определить ориентиры в процессе воспитания учащихся, решает задачу развития у них навыков самопознания и саморазвития. Два раза в год классные руководители отслеживают уровень воспитанности коллектива, анализируют и по результатам корректируют планы воспитательной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Уровень воспитанности учащихся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089252"/>
              </p:ext>
            </p:extLst>
          </p:nvPr>
        </p:nvGraphicFramePr>
        <p:xfrm>
          <a:off x="457200" y="1196753"/>
          <a:ext cx="8229599" cy="28803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012174">
                <a:tc>
                  <a:txBody>
                    <a:bodyPr/>
                    <a:lstStyle/>
                    <a:p>
                      <a:pPr marL="71755" marR="71755" algn="ctr" hangingPunct="0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Учебный год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hangingPunct="0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Гражданские качества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 hangingPunct="0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Гуманистические качества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 hangingPunct="0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Творческие качества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 hangingPunct="0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Социально-психологические качества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 hangingPunct="0">
                        <a:spcAft>
                          <a:spcPts val="0"/>
                        </a:spcAft>
                      </a:pPr>
                      <a:r>
                        <a:rPr lang="ru-RU" sz="1400" b="1"/>
                        <a:t>Экономические и экологические качества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 hangingPunct="0">
                        <a:spcAft>
                          <a:spcPts val="0"/>
                        </a:spcAft>
                      </a:pPr>
                      <a:r>
                        <a:rPr lang="ru-RU" sz="1400" b="1"/>
                        <a:t>итог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</a:tr>
              <a:tr h="36371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2010-2011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/>
                        <a:t>3,3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/>
                        <a:t>3,4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/>
                        <a:t>3,2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/>
                        <a:t>3,3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887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2011-2012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/>
                        <a:t>3,3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/>
                        <a:t>3,45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/>
                        <a:t>3,19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/>
                        <a:t>3,1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3,29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/>
                        <a:t>3,3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1566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2012-2013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Рисунок 7"/>
          <p:cNvGraphicFramePr/>
          <p:nvPr/>
        </p:nvGraphicFramePr>
        <p:xfrm>
          <a:off x="755576" y="4221088"/>
          <a:ext cx="6256020" cy="218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236297" y="4365104"/>
            <a:ext cx="14401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1-2 –критический, 2-3 тревожный, 3-4-допустимый, 4-педагогически целесообразный</a:t>
            </a:r>
            <a:r>
              <a:rPr lang="ru-RU" b="1" dirty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73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Batang" pitchFamily="18" charset="-127"/>
                <a:ea typeface="Batang" pitchFamily="18" charset="-127"/>
              </a:rPr>
              <a:t>«Классное руководство – это не обязанность, это бесконечное творчество»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9100" y="1700808"/>
            <a:ext cx="6483300" cy="48730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2981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Кадровое обеспечение воспитательного процесса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700808"/>
          <a:ext cx="8496945" cy="4666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288"/>
                <a:gridCol w="2350219"/>
                <a:gridCol w="1175110"/>
                <a:gridCol w="352532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Стаж работы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 самообразования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ЗДВР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Литвинцева Л.А.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«Интеграция учебно-воспитательного процесса и ДО в воспитательной деятельности школы»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Педагог-психолог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Куропаткина Ю.А.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12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«Тревожность как показатель неблагополучного</a:t>
                      </a:r>
                      <a:r>
                        <a:rPr lang="ru-RU" sz="1400" baseline="0" dirty="0" smtClean="0"/>
                        <a:t> личностного развития»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Кл.-рук-ль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ДГ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Петровская О.А.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«Повышение мотивации к обучению младшего школьника через внеурочную деятельность»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Кл. рук-ль</a:t>
                      </a:r>
                    </a:p>
                    <a:p>
                      <a:r>
                        <a:rPr lang="ru-RU" sz="1400" dirty="0" smtClean="0"/>
                        <a:t>1 класса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Анциферова А.А.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«Повышение мотивации к обучению младшего школьника через внеурочную деятельность»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Кл. рук-ль</a:t>
                      </a:r>
                    </a:p>
                    <a:p>
                      <a:r>
                        <a:rPr lang="ru-RU" sz="1400" dirty="0" smtClean="0"/>
                        <a:t>2 класса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Днепровская Н.Н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«Нравственное воспитание младших школьников»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Кл. рук-ль </a:t>
                      </a:r>
                    </a:p>
                    <a:p>
                      <a:r>
                        <a:rPr lang="ru-RU" sz="1200" dirty="0" smtClean="0"/>
                        <a:t>3 «А» класса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Леус И.А.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учебной и коммуникативной мотивации обучающихся»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2981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Кадровое обеспечение воспитательного процесса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700808"/>
          <a:ext cx="8712968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058"/>
                <a:gridCol w="2409970"/>
                <a:gridCol w="1204985"/>
                <a:gridCol w="3614955"/>
              </a:tblGrid>
              <a:tr h="859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Стаж работы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 самообразования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98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Кл. рук-ль 3 «Б» кл.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Плотникова Н.И.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учебной и коммуникативной мотивации обучающихся»</a:t>
                      </a:r>
                      <a:endParaRPr lang="ru-RU" sz="1400" dirty="0"/>
                    </a:p>
                  </a:txBody>
                  <a:tcPr/>
                </a:tc>
              </a:tr>
              <a:tr h="85398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Кл. рук-ль 4 класса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Аторина О.В.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«Создание условий способствующих творческому развитию»</a:t>
                      </a:r>
                      <a:endParaRPr lang="ru-RU" sz="1400" dirty="0"/>
                    </a:p>
                  </a:txBody>
                  <a:tcPr/>
                </a:tc>
              </a:tr>
              <a:tr h="85398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Кл. рук-ль</a:t>
                      </a:r>
                    </a:p>
                    <a:p>
                      <a:r>
                        <a:rPr lang="ru-RU" sz="1400" dirty="0" smtClean="0"/>
                        <a:t>5 «А» кл.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Куропаткина Ю.А.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«Тревожность как показатель неблагополучного</a:t>
                      </a:r>
                      <a:r>
                        <a:rPr lang="ru-RU" sz="1400" baseline="0" dirty="0" smtClean="0"/>
                        <a:t> личностного развития»</a:t>
                      </a:r>
                      <a:endParaRPr lang="ru-RU" sz="1400" dirty="0" smtClean="0"/>
                    </a:p>
                  </a:txBody>
                  <a:tcPr/>
                </a:tc>
              </a:tr>
              <a:tr h="85398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Кл. рук-ль</a:t>
                      </a:r>
                    </a:p>
                    <a:p>
                      <a:r>
                        <a:rPr lang="ru-RU" sz="1400" dirty="0" smtClean="0"/>
                        <a:t>5 «Б» кл.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Селезнева Л.В.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толерантных отношений  у младших школьников»</a:t>
                      </a:r>
                      <a:endParaRPr lang="ru-RU" sz="1400" dirty="0"/>
                    </a:p>
                  </a:txBody>
                  <a:tcPr/>
                </a:tc>
              </a:tr>
              <a:tr h="54928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Кл. рук-ль 6 класса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Лапердина Е.В.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Экологическое воспитание младших школьников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62981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Кадровое обеспечение воспитательного процесса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84784"/>
          <a:ext cx="8568952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544"/>
                <a:gridCol w="2370136"/>
                <a:gridCol w="1185069"/>
                <a:gridCol w="3555203"/>
              </a:tblGrid>
              <a:tr h="838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Стаж работы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 самообразования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36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Кл. рук-ль </a:t>
                      </a:r>
                    </a:p>
                    <a:p>
                      <a:r>
                        <a:rPr lang="ru-RU" sz="1400" dirty="0" smtClean="0"/>
                        <a:t>7 класса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Вершинина Н.В.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учебной и коммуникативной мотивации обучающихся»</a:t>
                      </a:r>
                      <a:endParaRPr lang="ru-RU" sz="1400" dirty="0"/>
                    </a:p>
                  </a:txBody>
                  <a:tcPr/>
                </a:tc>
              </a:tr>
              <a:tr h="92238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Кл. рук-ль </a:t>
                      </a:r>
                    </a:p>
                    <a:p>
                      <a:r>
                        <a:rPr lang="ru-RU" sz="1400" dirty="0" smtClean="0"/>
                        <a:t>8 класса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Бурцева Г.М.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«Культура толерантных отношений в жизнедеятельности классного коллектива»</a:t>
                      </a:r>
                      <a:endParaRPr lang="ru-RU" sz="1400" dirty="0"/>
                    </a:p>
                  </a:txBody>
                  <a:tcPr/>
                </a:tc>
              </a:tr>
              <a:tr h="8336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Кл. рук-ль </a:t>
                      </a:r>
                    </a:p>
                    <a:p>
                      <a:r>
                        <a:rPr lang="ru-RU" sz="1400" dirty="0" smtClean="0"/>
                        <a:t>9 класса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Воскресенская З.И.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нравственной личности в подростковом возрасте» </a:t>
                      </a:r>
                      <a:endParaRPr lang="ru-RU" sz="1400" dirty="0" smtClean="0"/>
                    </a:p>
                  </a:txBody>
                  <a:tcPr/>
                </a:tc>
              </a:tr>
              <a:tr h="8336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Кл. рук-ль </a:t>
                      </a:r>
                    </a:p>
                    <a:p>
                      <a:r>
                        <a:rPr lang="ru-RU" sz="1400" dirty="0" smtClean="0"/>
                        <a:t>10 класса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Литвинцева Л.А.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«Использование технологий проектной деятельности в воспитательной работе»</a:t>
                      </a:r>
                      <a:endParaRPr lang="ru-RU" sz="1400" dirty="0"/>
                    </a:p>
                  </a:txBody>
                  <a:tcPr/>
                </a:tc>
              </a:tr>
              <a:tr h="92238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Кл. рук-ль</a:t>
                      </a:r>
                    </a:p>
                    <a:p>
                      <a:r>
                        <a:rPr lang="ru-RU" sz="1400" dirty="0" smtClean="0"/>
                        <a:t> 11 класса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Гречкина И.М.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«Воспитание, через организацию проектной деятельности»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Цель МО классных руководителей:</a:t>
            </a:r>
            <a:r>
              <a:rPr lang="ru-RU" u="sng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</p:spPr>
        <p:txBody>
          <a:bodyPr/>
          <a:lstStyle/>
          <a:p>
            <a:r>
              <a:rPr lang="ru-RU" sz="2400" dirty="0" smtClean="0"/>
              <a:t>Совершенствование форм и методов воспитания через повышение мастерства классного руководителя.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2" descr="C:\Users\учитель\Desktop\фото 2012\день безопасности\DSC0025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924944"/>
            <a:ext cx="3240360" cy="24302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4149080"/>
            <a:ext cx="3737067" cy="2802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2852936"/>
            <a:ext cx="3530972" cy="26482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332656"/>
            <a:ext cx="4320480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/>
          <a:lstStyle/>
          <a:p>
            <a:r>
              <a:rPr lang="ru-RU" b="1" u="sng" dirty="0" smtClean="0"/>
              <a:t>Задачи: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945736"/>
          </a:xfrm>
        </p:spPr>
        <p:txBody>
          <a:bodyPr>
            <a:normAutofit/>
          </a:bodyPr>
          <a:lstStyle/>
          <a:p>
            <a:pPr marL="566928" indent="-457200">
              <a:buAutoNum type="arabicPeriod"/>
            </a:pPr>
            <a:r>
              <a:rPr lang="ru-RU" sz="2400" dirty="0" smtClean="0"/>
              <a:t>Оказание помощи классному </a:t>
            </a:r>
          </a:p>
          <a:p>
            <a:pPr marL="566928" indent="-457200">
              <a:buNone/>
            </a:pPr>
            <a:r>
              <a:rPr lang="ru-RU" sz="2400" dirty="0" smtClean="0"/>
              <a:t>руководителю в совершенствовании </a:t>
            </a:r>
          </a:p>
          <a:p>
            <a:pPr marL="566928" indent="-457200">
              <a:buNone/>
            </a:pPr>
            <a:r>
              <a:rPr lang="ru-RU" sz="2400" dirty="0" smtClean="0"/>
              <a:t>форм и методов организации</a:t>
            </a:r>
          </a:p>
          <a:p>
            <a:pPr marL="566928" indent="-457200">
              <a:buNone/>
            </a:pPr>
            <a:r>
              <a:rPr lang="ru-RU" sz="2400" dirty="0" smtClean="0"/>
              <a:t> воспитательной работы.</a:t>
            </a:r>
          </a:p>
          <a:p>
            <a:pPr marL="566928" indent="-457200">
              <a:buNone/>
            </a:pPr>
            <a:r>
              <a:rPr lang="ru-RU" sz="2400" dirty="0" smtClean="0"/>
              <a:t>2. Формирование у классных руководителей </a:t>
            </a:r>
          </a:p>
          <a:p>
            <a:pPr marL="566928" indent="-457200">
              <a:buNone/>
            </a:pPr>
            <a:r>
              <a:rPr lang="ru-RU" sz="2400" dirty="0" smtClean="0"/>
              <a:t>теоретической и практической базы для </a:t>
            </a:r>
          </a:p>
          <a:p>
            <a:pPr marL="566928" indent="-457200">
              <a:buNone/>
            </a:pPr>
            <a:r>
              <a:rPr lang="ru-RU" sz="2400" dirty="0" smtClean="0"/>
              <a:t>моделирования системы воспитания в классе.</a:t>
            </a:r>
          </a:p>
          <a:p>
            <a:pPr marL="566928" indent="-457200">
              <a:buNone/>
            </a:pPr>
            <a:r>
              <a:rPr lang="ru-RU" sz="2400" dirty="0" smtClean="0"/>
              <a:t>3. Изучение и обобщение интересного опыта работы </a:t>
            </a:r>
          </a:p>
          <a:p>
            <a:pPr marL="566928" indent="-457200">
              <a:buNone/>
            </a:pPr>
            <a:r>
              <a:rPr lang="ru-RU" sz="2400" dirty="0" smtClean="0"/>
              <a:t>классного руководителя.</a:t>
            </a:r>
          </a:p>
          <a:p>
            <a:pPr marL="566928" indent="-457200">
              <a:buNone/>
            </a:pPr>
            <a:r>
              <a:rPr lang="ru-RU" sz="2400" dirty="0" smtClean="0"/>
              <a:t>4. Развитие творческих способностей педагога.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229600" cy="86409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План работы МО классных руководителей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I</a:t>
            </a:r>
            <a:r>
              <a:rPr lang="ru-RU" b="1" dirty="0" smtClean="0"/>
              <a:t> четверть (сентябрь-октябрь)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1. Инструктивное совещание по целям и задачам на новый учебный год. 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en-US" dirty="0" smtClean="0"/>
              <a:t> </a:t>
            </a:r>
            <a:r>
              <a:rPr lang="ru-RU" dirty="0" smtClean="0"/>
              <a:t>Требования к программам воспитательной работы. </a:t>
            </a:r>
          </a:p>
          <a:p>
            <a:pPr>
              <a:buNone/>
            </a:pPr>
            <a:r>
              <a:rPr lang="ru-RU" dirty="0" smtClean="0"/>
              <a:t>3. Планирование открытых классных часов, мероприятий классными руководителями. </a:t>
            </a:r>
          </a:p>
          <a:p>
            <a:pPr>
              <a:buNone/>
            </a:pPr>
            <a:r>
              <a:rPr lang="ru-RU" dirty="0" smtClean="0"/>
              <a:t>4. Постановка учащихся на ВШК.</a:t>
            </a:r>
          </a:p>
          <a:p>
            <a:pPr>
              <a:buNone/>
            </a:pPr>
            <a:r>
              <a:rPr lang="ru-RU" dirty="0" smtClean="0"/>
              <a:t>5. Портфолио учащихся. </a:t>
            </a:r>
            <a:r>
              <a:rPr lang="ru-RU" b="1" dirty="0" smtClean="0"/>
              <a:t>Семинар</a:t>
            </a:r>
            <a:r>
              <a:rPr lang="ru-RU" dirty="0" smtClean="0"/>
              <a:t> </a:t>
            </a:r>
            <a:r>
              <a:rPr lang="en-US" dirty="0" smtClean="0"/>
              <a:t> 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en-US" b="1" dirty="0" smtClean="0"/>
              <a:t>II</a:t>
            </a:r>
            <a:r>
              <a:rPr lang="ru-RU" b="1" dirty="0" smtClean="0"/>
              <a:t> четверть (декабрь)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1. Новые педагогические технологии воспитания</a:t>
            </a:r>
            <a:r>
              <a:rPr lang="en-US" dirty="0" smtClean="0"/>
              <a:t> </a:t>
            </a:r>
            <a:r>
              <a:rPr lang="ru-RU" dirty="0" smtClean="0"/>
              <a:t>учащихся. </a:t>
            </a:r>
            <a:r>
              <a:rPr lang="ru-RU" b="1" dirty="0" smtClean="0"/>
              <a:t>Семинар</a:t>
            </a:r>
            <a:r>
              <a:rPr lang="ru-RU" dirty="0" smtClean="0"/>
              <a:t> </a:t>
            </a:r>
            <a:r>
              <a:rPr lang="en-US" dirty="0" smtClean="0"/>
              <a:t>     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Организация новогодних праздников, план работы на зимних каникулах.</a:t>
            </a:r>
            <a:r>
              <a:rPr lang="en-US" dirty="0" smtClean="0"/>
              <a:t>                              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</a:t>
            </a:r>
            <a:r>
              <a:rPr lang="en-US" dirty="0" smtClean="0"/>
              <a:t> </a:t>
            </a:r>
            <a:r>
              <a:rPr lang="ru-RU" dirty="0" smtClean="0"/>
              <a:t> Анализ открытых внеклассных мероприятий классными руководителями. </a:t>
            </a:r>
          </a:p>
          <a:p>
            <a:pPr>
              <a:buNone/>
            </a:pPr>
            <a:r>
              <a:rPr lang="ru-RU" dirty="0" smtClean="0"/>
              <a:t>4. Анализ работы педагогов ДО.</a:t>
            </a:r>
          </a:p>
          <a:p>
            <a:pPr>
              <a:buNone/>
            </a:pPr>
            <a:r>
              <a:rPr lang="ru-RU" dirty="0" smtClean="0"/>
              <a:t>5. Внеурочная деятельность школьников в рамках ФГОС нового поколения.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 планировании воспитательной работы используется проблемно-целевой подход. Классные руководители владеют довольно широким арсеналом форм и способов организации воспитательного процесса в школе и классе, Все классные руководители имеют большой опыт классного руководства. Их научно-методический багаж ежегодно пополняется благодаря функционированию постоянно действующих психолого-педагогических семинаров и самостоятельной деятельности учителей по совершенствованию своего профессионального мастерства. Циклы традиционных мероприятий позволяют вовлечь учащихся в активную жизнь в социуме и в общественных организациях. Такие мероприятия способствуют формированию как учебно-познавательных, так и социальных компетенций, а также формирует навык проявления и использования своих гражданских прав.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168</TotalTime>
  <Words>715</Words>
  <Application>Microsoft Office PowerPoint</Application>
  <PresentationFormat>Экран (4:3)</PresentationFormat>
  <Paragraphs>181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МУНИЦИПАЛЬНОЕ ОБЩЕОБРАЗОВАТЕЛЬНОЕ УЧРЕЖДЕНИЕ СРЕДНЯЯ ОБЩНЕОБРАЗОВАТЕЛЬНАЯ ШКОЛА С. ВЕРХ-ЧИТА  ЧИТИНСКОГО РАЙОНА ЗАБАЙКАЛЬСКОГО КРАЯ</vt:lpstr>
      <vt:lpstr>«Классное руководство – это не обязанность, это бесконечное творчество» </vt:lpstr>
      <vt:lpstr>Кадровое обеспечение воспитательного процесса</vt:lpstr>
      <vt:lpstr>Кадровое обеспечение воспитательного процесса</vt:lpstr>
      <vt:lpstr>Кадровое обеспечение воспитательного процесса</vt:lpstr>
      <vt:lpstr>Цель МО классных руководителей: </vt:lpstr>
      <vt:lpstr>Задачи: </vt:lpstr>
      <vt:lpstr>План работы МО классных руководителей</vt:lpstr>
      <vt:lpstr>Презентация PowerPoint</vt:lpstr>
      <vt:lpstr>Презентация PowerPoint</vt:lpstr>
      <vt:lpstr>Презентация PowerPoint</vt:lpstr>
      <vt:lpstr>Уровень воспитанности учащихся</vt:lpstr>
      <vt:lpstr>Уровень воспитанности учащихся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Лариса Адамовна</cp:lastModifiedBy>
  <cp:revision>18</cp:revision>
  <dcterms:created xsi:type="dcterms:W3CDTF">2012-12-11T05:17:14Z</dcterms:created>
  <dcterms:modified xsi:type="dcterms:W3CDTF">2015-02-17T00:58:55Z</dcterms:modified>
</cp:coreProperties>
</file>