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1" r:id="rId2"/>
    <p:sldId id="272" r:id="rId3"/>
    <p:sldId id="273" r:id="rId4"/>
    <p:sldId id="282" r:id="rId5"/>
    <p:sldId id="296" r:id="rId6"/>
    <p:sldId id="283" r:id="rId7"/>
    <p:sldId id="274" r:id="rId8"/>
    <p:sldId id="275" r:id="rId9"/>
    <p:sldId id="278" r:id="rId10"/>
    <p:sldId id="279" r:id="rId11"/>
    <p:sldId id="277" r:id="rId12"/>
    <p:sldId id="276" r:id="rId13"/>
    <p:sldId id="284" r:id="rId14"/>
    <p:sldId id="285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86" r:id="rId24"/>
    <p:sldId id="29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8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5.xml"/><Relationship Id="rId2" Type="http://schemas.openxmlformats.org/officeDocument/2006/relationships/slide" Target="slides/slide10.xml"/><Relationship Id="rId1" Type="http://schemas.openxmlformats.org/officeDocument/2006/relationships/slide" Target="slides/slide1.xml"/><Relationship Id="rId4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2"/>
          <p:cNvGrpSpPr>
            <a:grpSpLocks/>
          </p:cNvGrpSpPr>
          <p:nvPr/>
        </p:nvGrpSpPr>
        <p:grpSpPr bwMode="auto">
          <a:xfrm>
            <a:off x="-38100" y="-12700"/>
            <a:ext cx="9239250" cy="6940550"/>
            <a:chOff x="-12" y="-10"/>
            <a:chExt cx="5820" cy="4372"/>
          </a:xfrm>
        </p:grpSpPr>
        <p:sp>
          <p:nvSpPr>
            <p:cNvPr id="83971" name="Rectangle 3"/>
            <p:cNvSpPr>
              <a:spLocks noChangeArrowheads="1"/>
            </p:cNvSpPr>
            <p:nvPr userDrawn="1"/>
          </p:nvSpPr>
          <p:spPr bwMode="lt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972" name="Rectangle 4"/>
            <p:cNvSpPr>
              <a:spLocks noChangeArrowheads="1"/>
            </p:cNvSpPr>
            <p:nvPr userDrawn="1"/>
          </p:nvSpPr>
          <p:spPr bwMode="lt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973" name="AutoShape 5"/>
            <p:cNvSpPr>
              <a:spLocks noChangeArrowheads="1"/>
            </p:cNvSpPr>
            <p:nvPr userDrawn="1"/>
          </p:nvSpPr>
          <p:spPr bwMode="ltGray">
            <a:xfrm rot="-10800000" flipH="1" flipV="1">
              <a:off x="2" y="-10"/>
              <a:ext cx="5798" cy="288"/>
            </a:xfrm>
            <a:custGeom>
              <a:avLst/>
              <a:gdLst>
                <a:gd name="G0" fmla="+- 1089 0 0"/>
                <a:gd name="G1" fmla="+- 21600 0 1089"/>
                <a:gd name="G2" fmla="*/ 1089 1 2"/>
                <a:gd name="G3" fmla="+- 21600 0 G2"/>
                <a:gd name="G4" fmla="+/ 1089 21600 2"/>
                <a:gd name="G5" fmla="+/ G1 0 2"/>
                <a:gd name="G6" fmla="*/ 21600 21600 1089"/>
                <a:gd name="G7" fmla="*/ G6 1 2"/>
                <a:gd name="G8" fmla="+- 21600 0 G7"/>
                <a:gd name="G9" fmla="*/ 21600 1 2"/>
                <a:gd name="G10" fmla="+- 1089 0 G9"/>
                <a:gd name="G11" fmla="?: G10 G8 0"/>
                <a:gd name="G12" fmla="?: G10 G7 21600"/>
                <a:gd name="T0" fmla="*/ 21055 w 21600"/>
                <a:gd name="T1" fmla="*/ 10800 h 21600"/>
                <a:gd name="T2" fmla="*/ 10800 w 21600"/>
                <a:gd name="T3" fmla="*/ 21600 h 21600"/>
                <a:gd name="T4" fmla="*/ 545 w 21600"/>
                <a:gd name="T5" fmla="*/ 10800 h 21600"/>
                <a:gd name="T6" fmla="*/ 10800 w 21600"/>
                <a:gd name="T7" fmla="*/ 0 h 21600"/>
                <a:gd name="T8" fmla="*/ 2345 w 21600"/>
                <a:gd name="T9" fmla="*/ 2345 h 21600"/>
                <a:gd name="T10" fmla="*/ 19255 w 21600"/>
                <a:gd name="T11" fmla="*/ 19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974" name="AutoShape 6"/>
            <p:cNvSpPr>
              <a:spLocks noChangeArrowheads="1"/>
            </p:cNvSpPr>
            <p:nvPr userDrawn="1"/>
          </p:nvSpPr>
          <p:spPr bwMode="ltGray">
            <a:xfrm flipV="1">
              <a:off x="-12" y="4072"/>
              <a:ext cx="5820" cy="290"/>
            </a:xfrm>
            <a:custGeom>
              <a:avLst/>
              <a:gdLst>
                <a:gd name="G0" fmla="+- 1100 0 0"/>
                <a:gd name="G1" fmla="+- 21600 0 1100"/>
                <a:gd name="G2" fmla="*/ 1100 1 2"/>
                <a:gd name="G3" fmla="+- 21600 0 G2"/>
                <a:gd name="G4" fmla="+/ 1100 21600 2"/>
                <a:gd name="G5" fmla="+/ G1 0 2"/>
                <a:gd name="G6" fmla="*/ 21600 21600 1100"/>
                <a:gd name="G7" fmla="*/ G6 1 2"/>
                <a:gd name="G8" fmla="+- 21600 0 G7"/>
                <a:gd name="G9" fmla="*/ 21600 1 2"/>
                <a:gd name="G10" fmla="+- 1100 0 G9"/>
                <a:gd name="G11" fmla="?: G10 G8 0"/>
                <a:gd name="G12" fmla="?: G10 G7 21600"/>
                <a:gd name="T0" fmla="*/ 21050 w 21600"/>
                <a:gd name="T1" fmla="*/ 10800 h 21600"/>
                <a:gd name="T2" fmla="*/ 10800 w 21600"/>
                <a:gd name="T3" fmla="*/ 21600 h 21600"/>
                <a:gd name="T4" fmla="*/ 550 w 21600"/>
                <a:gd name="T5" fmla="*/ 10800 h 21600"/>
                <a:gd name="T6" fmla="*/ 10800 w 21600"/>
                <a:gd name="T7" fmla="*/ 0 h 21600"/>
                <a:gd name="T8" fmla="*/ 2350 w 21600"/>
                <a:gd name="T9" fmla="*/ 2350 h 21600"/>
                <a:gd name="T10" fmla="*/ 19250 w 21600"/>
                <a:gd name="T11" fmla="*/ 192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975" name="Rectangle 7" descr="Green marble"/>
            <p:cNvSpPr>
              <a:spLocks noChangeArrowheads="1"/>
            </p:cNvSpPr>
            <p:nvPr userDrawn="1"/>
          </p:nvSpPr>
          <p:spPr bwMode="lt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39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39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3978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698500" y="61547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3979" name="Rectangle 11"/>
          <p:cNvSpPr>
            <a:spLocks noGrp="1" noChangeArrowheads="1"/>
          </p:cNvSpPr>
          <p:nvPr>
            <p:ph type="ftr" sz="quarter" idx="3"/>
          </p:nvPr>
        </p:nvSpPr>
        <p:spPr>
          <a:xfrm>
            <a:off x="3136900" y="61547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398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65900" y="61547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2FAD2E8-E84C-472A-B55F-9AE967EC9744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83981" name="Group 13"/>
          <p:cNvGrpSpPr>
            <a:grpSpLocks/>
          </p:cNvGrpSpPr>
          <p:nvPr/>
        </p:nvGrpSpPr>
        <p:grpSpPr bwMode="auto">
          <a:xfrm>
            <a:off x="609600" y="3324225"/>
            <a:ext cx="8001000" cy="374650"/>
            <a:chOff x="384" y="2094"/>
            <a:chExt cx="5040" cy="236"/>
          </a:xfrm>
        </p:grpSpPr>
        <p:sp>
          <p:nvSpPr>
            <p:cNvPr id="83982" name="Rectangle 14"/>
            <p:cNvSpPr>
              <a:spLocks noChangeArrowheads="1"/>
            </p:cNvSpPr>
            <p:nvPr/>
          </p:nvSpPr>
          <p:spPr bwMode="auto">
            <a:xfrm>
              <a:off x="384" y="2186"/>
              <a:ext cx="5040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983" name="Rectangle 15"/>
            <p:cNvSpPr>
              <a:spLocks noChangeArrowheads="1"/>
            </p:cNvSpPr>
            <p:nvPr/>
          </p:nvSpPr>
          <p:spPr bwMode="auto">
            <a:xfrm>
              <a:off x="388" y="2094"/>
              <a:ext cx="4941" cy="175"/>
            </a:xfrm>
            <a:prstGeom prst="rect">
              <a:avLst/>
            </a:prstGeom>
            <a:gradFill rotWithShape="0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27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984" name="Line 16"/>
            <p:cNvSpPr>
              <a:spLocks noChangeShapeType="1"/>
            </p:cNvSpPr>
            <p:nvPr/>
          </p:nvSpPr>
          <p:spPr bwMode="auto">
            <a:xfrm>
              <a:off x="392" y="2138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985" name="Line 17"/>
            <p:cNvSpPr>
              <a:spLocks noChangeShapeType="1"/>
            </p:cNvSpPr>
            <p:nvPr/>
          </p:nvSpPr>
          <p:spPr bwMode="auto">
            <a:xfrm>
              <a:off x="392" y="2186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986" name="Line 18"/>
            <p:cNvSpPr>
              <a:spLocks noChangeShapeType="1"/>
            </p:cNvSpPr>
            <p:nvPr/>
          </p:nvSpPr>
          <p:spPr bwMode="auto">
            <a:xfrm>
              <a:off x="392" y="2234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987" name="Line 19"/>
            <p:cNvSpPr>
              <a:spLocks noChangeShapeType="1"/>
            </p:cNvSpPr>
            <p:nvPr/>
          </p:nvSpPr>
          <p:spPr bwMode="auto">
            <a:xfrm>
              <a:off x="392" y="2129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988" name="Line 20"/>
            <p:cNvSpPr>
              <a:spLocks noChangeShapeType="1"/>
            </p:cNvSpPr>
            <p:nvPr/>
          </p:nvSpPr>
          <p:spPr bwMode="auto">
            <a:xfrm>
              <a:off x="392" y="2177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989" name="Line 21"/>
            <p:cNvSpPr>
              <a:spLocks noChangeShapeType="1"/>
            </p:cNvSpPr>
            <p:nvPr/>
          </p:nvSpPr>
          <p:spPr bwMode="auto">
            <a:xfrm>
              <a:off x="392" y="2225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7EB35-FB32-4364-A487-4B423B2315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4625" y="350838"/>
            <a:ext cx="1946275" cy="5429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50838"/>
            <a:ext cx="5686425" cy="5429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68FF2-DD8A-4514-8337-31EBA35596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98500" y="1665288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60900" y="1665288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1658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1658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1658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5E09274-2D5D-4F03-9BB0-D18E1F359B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74365-0BDD-4A0F-9F44-67A294266B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0A2B2-2625-4936-94B6-2D47CABE75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8500" y="16652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0900" y="16652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C1877-C2DA-4FC4-ADAC-9DD4E4E2CF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E0E5A-52D7-4A40-9846-D75F2EB147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F5FC9-05DB-497D-B967-70CA864ABB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5034F-96D5-4905-A238-21F92FB811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8B0C4-F9BC-441A-98F4-8216750333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46F3E-F589-4EDB-A76E-66E2443382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-38100" y="-12700"/>
            <a:ext cx="9239250" cy="6940550"/>
            <a:chOff x="-12" y="-10"/>
            <a:chExt cx="5820" cy="4372"/>
          </a:xfrm>
        </p:grpSpPr>
        <p:sp>
          <p:nvSpPr>
            <p:cNvPr id="82947" name="Rectangle 3"/>
            <p:cNvSpPr>
              <a:spLocks noChangeArrowheads="1"/>
            </p:cNvSpPr>
            <p:nvPr userDrawn="1"/>
          </p:nvSpPr>
          <p:spPr bwMode="inv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48" name="Rectangle 4"/>
            <p:cNvSpPr>
              <a:spLocks noChangeArrowheads="1"/>
            </p:cNvSpPr>
            <p:nvPr userDrawn="1"/>
          </p:nvSpPr>
          <p:spPr bwMode="inv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49" name="AutoShape 5"/>
            <p:cNvSpPr>
              <a:spLocks noChangeArrowheads="1"/>
            </p:cNvSpPr>
            <p:nvPr userDrawn="1"/>
          </p:nvSpPr>
          <p:spPr bwMode="invGray">
            <a:xfrm rot="-10800000" flipH="1" flipV="1">
              <a:off x="2" y="-10"/>
              <a:ext cx="5798" cy="288"/>
            </a:xfrm>
            <a:custGeom>
              <a:avLst/>
              <a:gdLst>
                <a:gd name="G0" fmla="+- 1089 0 0"/>
                <a:gd name="G1" fmla="+- 21600 0 1089"/>
                <a:gd name="G2" fmla="*/ 1089 1 2"/>
                <a:gd name="G3" fmla="+- 21600 0 G2"/>
                <a:gd name="G4" fmla="+/ 1089 21600 2"/>
                <a:gd name="G5" fmla="+/ G1 0 2"/>
                <a:gd name="G6" fmla="*/ 21600 21600 1089"/>
                <a:gd name="G7" fmla="*/ G6 1 2"/>
                <a:gd name="G8" fmla="+- 21600 0 G7"/>
                <a:gd name="G9" fmla="*/ 21600 1 2"/>
                <a:gd name="G10" fmla="+- 1089 0 G9"/>
                <a:gd name="G11" fmla="?: G10 G8 0"/>
                <a:gd name="G12" fmla="?: G10 G7 21600"/>
                <a:gd name="T0" fmla="*/ 21055 w 21600"/>
                <a:gd name="T1" fmla="*/ 10800 h 21600"/>
                <a:gd name="T2" fmla="*/ 10800 w 21600"/>
                <a:gd name="T3" fmla="*/ 21600 h 21600"/>
                <a:gd name="T4" fmla="*/ 545 w 21600"/>
                <a:gd name="T5" fmla="*/ 10800 h 21600"/>
                <a:gd name="T6" fmla="*/ 10800 w 21600"/>
                <a:gd name="T7" fmla="*/ 0 h 21600"/>
                <a:gd name="T8" fmla="*/ 2345 w 21600"/>
                <a:gd name="T9" fmla="*/ 2345 h 21600"/>
                <a:gd name="T10" fmla="*/ 19255 w 21600"/>
                <a:gd name="T11" fmla="*/ 19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50" name="AutoShape 6"/>
            <p:cNvSpPr>
              <a:spLocks noChangeArrowheads="1"/>
            </p:cNvSpPr>
            <p:nvPr userDrawn="1"/>
          </p:nvSpPr>
          <p:spPr bwMode="invGray">
            <a:xfrm flipV="1">
              <a:off x="-12" y="4072"/>
              <a:ext cx="5820" cy="290"/>
            </a:xfrm>
            <a:custGeom>
              <a:avLst/>
              <a:gdLst>
                <a:gd name="G0" fmla="+- 1100 0 0"/>
                <a:gd name="G1" fmla="+- 21600 0 1100"/>
                <a:gd name="G2" fmla="*/ 1100 1 2"/>
                <a:gd name="G3" fmla="+- 21600 0 G2"/>
                <a:gd name="G4" fmla="+/ 1100 21600 2"/>
                <a:gd name="G5" fmla="+/ G1 0 2"/>
                <a:gd name="G6" fmla="*/ 21600 21600 1100"/>
                <a:gd name="G7" fmla="*/ G6 1 2"/>
                <a:gd name="G8" fmla="+- 21600 0 G7"/>
                <a:gd name="G9" fmla="*/ 21600 1 2"/>
                <a:gd name="G10" fmla="+- 1100 0 G9"/>
                <a:gd name="G11" fmla="?: G10 G8 0"/>
                <a:gd name="G12" fmla="?: G10 G7 21600"/>
                <a:gd name="T0" fmla="*/ 21050 w 21600"/>
                <a:gd name="T1" fmla="*/ 10800 h 21600"/>
                <a:gd name="T2" fmla="*/ 10800 w 21600"/>
                <a:gd name="T3" fmla="*/ 21600 h 21600"/>
                <a:gd name="T4" fmla="*/ 550 w 21600"/>
                <a:gd name="T5" fmla="*/ 10800 h 21600"/>
                <a:gd name="T6" fmla="*/ 10800 w 21600"/>
                <a:gd name="T7" fmla="*/ 0 h 21600"/>
                <a:gd name="T8" fmla="*/ 2350 w 21600"/>
                <a:gd name="T9" fmla="*/ 2350 h 21600"/>
                <a:gd name="T10" fmla="*/ 19250 w 21600"/>
                <a:gd name="T11" fmla="*/ 192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51" name="Rectangle 7" descr="Green marble"/>
            <p:cNvSpPr>
              <a:spLocks noChangeArrowheads="1"/>
            </p:cNvSpPr>
            <p:nvPr userDrawn="1"/>
          </p:nvSpPr>
          <p:spPr bwMode="inv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9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08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9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6652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9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829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658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829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19E0D7-7AF3-4C64-B498-FB3D347C562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52;&#1086;&#1103;%20&#1084;&#1091;&#1079;&#1099;&#1082;&#1072;\&#1048;&#1085;&#1089;&#1090;&#1088;&#1091;&#1084;&#1077;&#1085;&#1090;&#1072;&#1083;&#1100;&#1085;&#1099;&#1077;%20&#1082;&#1086;&#1084;&#1087;&#1086;&#1079;&#1080;&#1094;&#1080;&#1080;\Abrazame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msotw9_temp0"/>
          <p:cNvPicPr>
            <a:picLocks noChangeAspect="1" noChangeArrowheads="1"/>
          </p:cNvPicPr>
          <p:nvPr/>
        </p:nvPicPr>
        <p:blipFill>
          <a:blip r:embed="rId3">
            <a:lum bright="-18000" contrast="24000"/>
          </a:blip>
          <a:srcRect/>
          <a:stretch>
            <a:fillRect/>
          </a:stretch>
        </p:blipFill>
        <p:spPr bwMode="auto">
          <a:xfrm>
            <a:off x="2268538" y="4005263"/>
            <a:ext cx="4419600" cy="2222500"/>
          </a:xfrm>
          <a:prstGeom prst="rect">
            <a:avLst/>
          </a:prstGeom>
          <a:noFill/>
          <a:ln w="9525">
            <a:solidFill>
              <a:srgbClr val="FFFC8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522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ru-RU" sz="6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Исторические памятники Ромненского района</a:t>
            </a:r>
          </a:p>
        </p:txBody>
      </p:sp>
      <p:pic>
        <p:nvPicPr>
          <p:cNvPr id="52231" name="Picture 7" descr="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86180">
            <a:off x="7123907" y="5053806"/>
            <a:ext cx="800100" cy="1439863"/>
          </a:xfrm>
          <a:prstGeom prst="rect">
            <a:avLst/>
          </a:prstGeom>
          <a:noFill/>
        </p:spPr>
      </p:pic>
      <p:pic>
        <p:nvPicPr>
          <p:cNvPr id="52232" name="Picture 8" descr="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51141">
            <a:off x="6804025" y="4941888"/>
            <a:ext cx="800100" cy="1439862"/>
          </a:xfrm>
          <a:prstGeom prst="rect">
            <a:avLst/>
          </a:prstGeom>
          <a:noFill/>
        </p:spPr>
      </p:pic>
      <p:pic>
        <p:nvPicPr>
          <p:cNvPr id="52233" name="Picture 9" descr="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613820" flipH="1">
            <a:off x="1004094" y="4980782"/>
            <a:ext cx="800100" cy="1439862"/>
          </a:xfrm>
          <a:prstGeom prst="rect">
            <a:avLst/>
          </a:prstGeom>
          <a:noFill/>
        </p:spPr>
      </p:pic>
      <p:pic>
        <p:nvPicPr>
          <p:cNvPr id="52234" name="Picture 10" descr="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848859" flipH="1">
            <a:off x="1403350" y="4868863"/>
            <a:ext cx="800100" cy="1439862"/>
          </a:xfrm>
          <a:prstGeom prst="rect">
            <a:avLst/>
          </a:prstGeom>
          <a:noFill/>
        </p:spPr>
      </p:pic>
      <p:pic>
        <p:nvPicPr>
          <p:cNvPr id="52237" name="Abrazam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79388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22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5" showWhenStopped="0">
                <p:cTn id="7" repeatCount="5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539750" y="4797425"/>
            <a:ext cx="83756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     Рядом с Ромненским историко-краеведческим музеем находится монумент воинам-односельчанам, павшим в Великой Отечественной войне. В центре монумента на постаменте - две скульптуры: скорбящей матери и маленького мальчика. За ними - стела с рельефным изображением сцен боя. 	Открыт 9 мая 1978 года. </a:t>
            </a:r>
            <a:r>
              <a:rPr lang="ru-RU" sz="1800" i="1">
                <a:effectLst>
                  <a:outerShdw blurRad="38100" dist="38100" dir="2700000" algn="tl">
                    <a:srgbClr val="000000"/>
                  </a:outerShdw>
                </a:effectLst>
              </a:rPr>
              <a:t>Автор – скульптор Г.А. Курдиани.</a:t>
            </a:r>
          </a:p>
        </p:txBody>
      </p:sp>
      <p:pic>
        <p:nvPicPr>
          <p:cNvPr id="64516" name="Picture 4" descr="msotw9_temp0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1763713" y="457200"/>
            <a:ext cx="5932487" cy="419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042988" y="1052513"/>
            <a:ext cx="7129462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/>
              <a:t>	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 сельском кладбище с. Ромны есть воинское захоронение братьев Якова и Антона Говоруха и Ивана Баклан, которые погибли в 1919 году в борьбе с белогвардейцами и интервентами. Яков был тяжело ранен в бою, перевезён в с. Ромны, где и умер. Антон за связь с партизанами был схвачен и зверски замучен белогвардейцами и японскими интервентами под с. Тарбогатаем, в 15 км от партизанского села Каховки. В бою был смертельно ранен и Иван Баклан. В 1919 году все трое были похоронены в одном месте. </a:t>
            </a:r>
          </a:p>
          <a:p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В сентябре 1977 года на могилах на невысоких постаментах установлены одинаковые четырёхгранные усечённые обелиски, увенчанные пятиконечными звёздами.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msotw9_temp0"/>
          <p:cNvPicPr>
            <a:picLocks noChangeAspect="1" noChangeArrowheads="1"/>
          </p:cNvPicPr>
          <p:nvPr/>
        </p:nvPicPr>
        <p:blipFill>
          <a:blip r:embed="rId2">
            <a:lum bright="-12000" contrast="12000"/>
          </a:blip>
          <a:srcRect/>
          <a:stretch>
            <a:fillRect/>
          </a:stretch>
        </p:blipFill>
        <p:spPr bwMode="auto">
          <a:xfrm>
            <a:off x="609600" y="457200"/>
            <a:ext cx="8001000" cy="4902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755650" y="5410200"/>
            <a:ext cx="800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 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Могила партизан – братьев Антона и Якова Говоруха, погибших             в 1919 году в боях с японскими интервентами  (с. Ромны)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msotw9_temp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4876800" cy="594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5580063" y="2276475"/>
            <a:ext cx="29527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Могила партизана Ивана Баклан, погибшего в боях с японскими интервентами в 1919 г. </a:t>
            </a:r>
          </a:p>
          <a:p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(с. Ромны)</a:t>
            </a:r>
          </a:p>
        </p:txBody>
      </p:sp>
      <p:pic>
        <p:nvPicPr>
          <p:cNvPr id="69636" name="Picture 4" descr="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31410">
            <a:off x="7667625" y="5084763"/>
            <a:ext cx="800100" cy="1439862"/>
          </a:xfrm>
          <a:prstGeom prst="rect">
            <a:avLst/>
          </a:prstGeom>
          <a:noFill/>
        </p:spPr>
      </p:pic>
      <p:pic>
        <p:nvPicPr>
          <p:cNvPr id="69637" name="Picture 5" descr="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69990">
            <a:off x="7308850" y="5013325"/>
            <a:ext cx="800100" cy="1439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msotw9_temp0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1143000" y="609600"/>
            <a:ext cx="6781800" cy="4419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609600" y="52578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Братская могила на кладбище  в с. Вознесеновка 7-ми партизанам, погибшим в годы Гражданской войны в 1919 году.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msotw9_temp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>
          <a:xfrm>
            <a:off x="4419600" y="457200"/>
            <a:ext cx="4267200" cy="5943600"/>
          </a:xfrm>
          <a:noFill/>
          <a:ln w="19050" cap="flat">
            <a:solidFill>
              <a:schemeClr val="tx1"/>
            </a:solidFill>
            <a:headEnd type="none" w="med" len="med"/>
            <a:tailEnd type="none" w="med" len="med"/>
          </a:ln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755650" y="836613"/>
            <a:ext cx="345598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Братская могила партизан в с.Верхнебелое. В 1919 году партизаны Гордиенко, Умрихин, Малахов, посланные в дозор у села Верхнебелое нарвались на засаду японских интервентов. Были схвачены и казнены на зерновом дворе села. Умрихин и Малахов похоронены на сельском кладбище, а Гордиенко в с. Васильки. В 1924 г. на братской могиле установлен обелиск.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msotw9_temp0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457200" y="533400"/>
            <a:ext cx="4329113" cy="594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5029200" y="1981200"/>
            <a:ext cx="3581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 селе Каховка – братская могила партизан, погибших от рук японских интервентов в 1919 году.</a:t>
            </a:r>
          </a:p>
        </p:txBody>
      </p:sp>
      <p:pic>
        <p:nvPicPr>
          <p:cNvPr id="73732" name="Picture 4" descr="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52813">
            <a:off x="7380288" y="4941888"/>
            <a:ext cx="800100" cy="1439862"/>
          </a:xfrm>
          <a:prstGeom prst="rect">
            <a:avLst/>
          </a:prstGeom>
          <a:noFill/>
        </p:spPr>
      </p:pic>
      <p:pic>
        <p:nvPicPr>
          <p:cNvPr id="73733" name="Picture 5" descr="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56390">
            <a:off x="7740650" y="5013325"/>
            <a:ext cx="800100" cy="1439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msotw9_temp0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533400" y="533400"/>
            <a:ext cx="3200400" cy="5791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4140200" y="549275"/>
            <a:ext cx="442595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Памятник воинам-землякам в         с. Дальневосточном, павшим в ВОВ.    В боях за Родину в 1941-1945 гг. погибли  66 односельчан. 9 мая 1968 г. в память о них был торжественно открыт памятник – на высоком пьедестале – скульптура воина в плащ-палатке и с венком в левой руке. На лицевой грани пьедестала рельефное изображение Ордена Отечественной войны, ниже на фоне траурно приспущенных знамен, надпись: «Вечная память героям и даты «1941-1945». У основания памятника – мемориальная доска с именами павших и каска с красной звездой. Здесь же замуровано письмо потомкам 2068 года. </a:t>
            </a:r>
          </a:p>
          <a:p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</a:t>
            </a:r>
          </a:p>
          <a:p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</a:t>
            </a:r>
            <a:r>
              <a:rPr lang="ru-RU" sz="18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Автор – художник Н.Ф. Колтыгин.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msotw9_temp0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457200" y="457200"/>
            <a:ext cx="3276600" cy="598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4140200" y="620713"/>
            <a:ext cx="4354513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Памятник в с. Знаменка воинам-односельчанам, павшим в ВОВ. В грозные годы войны с фашистской Германией 123 жителя ушли на фронт из сел Знаменка и Кузьмичи. 55 из них не вернулись с полей сражений.</a:t>
            </a:r>
          </a:p>
          <a:p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В 1969 г. в память о них односельчане торжественно открыли памятник: на пьедестале – скульптура воина со скорбно опущенной головой, в плащ-палатке и с автоматом в правой руке. На лицевой грани пьедестала даты «1941-1945», под ними – изображение ордена Отечественной войны на фоне траурно приспущенных знамён и надпись: «Вечная слава».</a:t>
            </a:r>
          </a:p>
          <a:p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</a:t>
            </a:r>
          </a:p>
          <a:p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</a:t>
            </a:r>
            <a:r>
              <a:rPr lang="ru-RU" sz="18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Автор – художник Н.Ф. Колтыгин.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msotw9_temp0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457200" y="381000"/>
            <a:ext cx="3810000" cy="6057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4572000" y="765175"/>
            <a:ext cx="38163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  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 сельском кладбище села Климовка имеется братская могила партизан.</a:t>
            </a:r>
          </a:p>
          <a:p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Во время боя за село в 1919 году белогвардейцы взяли в плен и зверски замучили партизан Генералова, Автухова, Колесникова и Овчаренко.</a:t>
            </a:r>
          </a:p>
          <a:p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В 1970 г. на их могиле открыт обелиск в виде установленной на массивном двухступенчатом постаменте четырёхгранной усечённой двухступенчатой пирамиды, увенчанной пятиконечной звездой.</a:t>
            </a:r>
          </a:p>
          <a:p>
            <a:r>
              <a:rPr lang="ru-RU" sz="1800">
                <a:latin typeface="Arial" charset="0"/>
              </a:rPr>
              <a:t>	</a:t>
            </a:r>
            <a:r>
              <a:rPr lang="ru-RU" sz="18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Автор – Ф.А. Лысак.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762000" y="650875"/>
            <a:ext cx="7696200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 презентации:</a:t>
            </a:r>
            <a:r>
              <a:rPr lang="ru-RU">
                <a:solidFill>
                  <a:schemeClr val="tx2"/>
                </a:solidFill>
              </a:rPr>
              <a:t>   </a:t>
            </a:r>
          </a:p>
          <a:p>
            <a:pPr>
              <a:buFontTx/>
              <a:buChar char="•"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познакомить с историческими памятниками</a:t>
            </a:r>
          </a:p>
          <a:p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района;</a:t>
            </a:r>
          </a:p>
          <a:p>
            <a:pPr>
              <a:buFontTx/>
              <a:buChar char="•"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привить чувство ответственности за</a:t>
            </a:r>
          </a:p>
          <a:p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сохранение исторических памятников, умение</a:t>
            </a:r>
          </a:p>
          <a:p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беречь исторические места родного села и </a:t>
            </a:r>
          </a:p>
          <a:p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района.</a:t>
            </a:r>
          </a:p>
          <a:p>
            <a:endParaRPr lang="ru-RU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Представленные материалы:</a:t>
            </a: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Фотографии памятников, мемориальных досок  и братских могил на территории Ромненского района, архивные материалы из историко-краеведческого музея.</a:t>
            </a:r>
          </a:p>
          <a:p>
            <a:pPr>
              <a:buFontTx/>
              <a:buChar char="•"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03225" y="830263"/>
            <a:ext cx="721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438400"/>
            <a:ext cx="3200400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/>
              <a:t>	</a:t>
            </a:r>
          </a:p>
        </p:txBody>
      </p:sp>
      <p:pic>
        <p:nvPicPr>
          <p:cNvPr id="77827" name="Picture 3" descr="msotw9_temp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lum contrast="12000"/>
          </a:blip>
          <a:srcRect/>
          <a:stretch>
            <a:fillRect/>
          </a:stretch>
        </p:blipFill>
        <p:spPr>
          <a:xfrm>
            <a:off x="4648200" y="457200"/>
            <a:ext cx="4038600" cy="6019800"/>
          </a:xfrm>
          <a:noFill/>
          <a:ln w="19050" cap="flat">
            <a:solidFill>
              <a:schemeClr val="tx1"/>
            </a:solidFill>
          </a:ln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755650" y="908050"/>
            <a:ext cx="35877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Arial" charset="0"/>
              </a:rPr>
              <a:t>	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Памятник воинам-землякам в селе Рогозовка, павшим в Великой Отечественной войне. В боях за Родину в 1941-1945 гг. погибли 59 жителей села. 9 мая 1968 года им открыт памятник: на пьедестале – скульптура скорбящего воина в плащ-палатке с каской в левой руке.</a:t>
            </a:r>
            <a:r>
              <a:rPr lang="ru-RU" sz="2000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000">
                <a:latin typeface="Arial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ru-RU" sz="2000">
                <a:latin typeface="Arial" charset="0"/>
              </a:rPr>
              <a:t>	</a:t>
            </a:r>
            <a:r>
              <a:rPr lang="ru-RU" sz="2000" i="1">
                <a:latin typeface="Arial" charset="0"/>
              </a:rPr>
              <a:t>Автор – художник Н.Ф. Колтыгин.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026" descr="msotw9_temp0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457200" y="457200"/>
            <a:ext cx="5029200" cy="594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8851" name="Text Box 1027"/>
          <p:cNvSpPr txBox="1">
            <a:spLocks noChangeArrowheads="1"/>
          </p:cNvSpPr>
          <p:nvPr/>
        </p:nvSpPr>
        <p:spPr bwMode="auto">
          <a:xfrm>
            <a:off x="5165725" y="1250950"/>
            <a:ext cx="344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78852" name="Text Box 1028"/>
          <p:cNvSpPr txBox="1">
            <a:spLocks noChangeArrowheads="1"/>
          </p:cNvSpPr>
          <p:nvPr/>
        </p:nvSpPr>
        <p:spPr bwMode="auto">
          <a:xfrm>
            <a:off x="5638800" y="2133600"/>
            <a:ext cx="26050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Братская могила 3-х партизан, погибших в боях     с японскими интервентами в      с. Святоруссовка.</a:t>
            </a:r>
          </a:p>
        </p:txBody>
      </p:sp>
      <p:pic>
        <p:nvPicPr>
          <p:cNvPr id="78853" name="Picture 1029" descr="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52813">
            <a:off x="7524750" y="5013325"/>
            <a:ext cx="800100" cy="1439863"/>
          </a:xfrm>
          <a:prstGeom prst="rect">
            <a:avLst/>
          </a:prstGeom>
          <a:noFill/>
        </p:spPr>
      </p:pic>
      <p:pic>
        <p:nvPicPr>
          <p:cNvPr id="78854" name="Picture 1030" descr="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17012">
            <a:off x="7812088" y="5084763"/>
            <a:ext cx="800100" cy="1439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msotw9_temp0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381000" y="381000"/>
            <a:ext cx="4386263" cy="6057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5105400" y="1905000"/>
            <a:ext cx="33543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Братская могила </a:t>
            </a:r>
          </a:p>
          <a:p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5-ти партизан, погибших в 1919 году  в боях с японскими интервентами. </a:t>
            </a:r>
          </a:p>
          <a:p>
            <a:r>
              <a:rPr lang="ru-RU" sz="20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(с. Ново-Николаевка)</a:t>
            </a:r>
          </a:p>
        </p:txBody>
      </p:sp>
      <p:pic>
        <p:nvPicPr>
          <p:cNvPr id="79876" name="Picture 4" descr="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52813">
            <a:off x="7451725" y="4868863"/>
            <a:ext cx="800100" cy="1439862"/>
          </a:xfrm>
          <a:prstGeom prst="rect">
            <a:avLst/>
          </a:prstGeom>
          <a:noFill/>
        </p:spPr>
      </p:pic>
      <p:pic>
        <p:nvPicPr>
          <p:cNvPr id="79877" name="Picture 5" descr="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34478">
            <a:off x="7740650" y="5013325"/>
            <a:ext cx="800100" cy="1439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 descr="msotw9_temp0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/>
          <a:stretch>
            <a:fillRect/>
          </a:stretch>
        </p:blipFill>
        <p:spPr bwMode="auto">
          <a:xfrm>
            <a:off x="1371600" y="533400"/>
            <a:ext cx="6553200" cy="46116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57200" y="5334000"/>
            <a:ext cx="8229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Монумент в с. Амаранка воинам-односельчанам, павшим в годы Великой Отечественной войны. В центре монумента - стела с рельефным изображением воина и фамилии павших в годы ВОВ.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827088" y="404813"/>
            <a:ext cx="7848600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Arial" charset="0"/>
              </a:rPr>
              <a:t>	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Памятники истории являются достоянием народа, они отражают материальную и духовную жизнь прошлых поколений, многовековую историю нашей Родины, борьбу народных масс за свободу и независимость. В памятниках воплощены выдающиеся события Великой Октябрьской революции, Гражданской и Великой Отечественной войны.</a:t>
            </a:r>
          </a:p>
          <a:p>
            <a:pPr>
              <a:spcBef>
                <a:spcPct val="50000"/>
              </a:spcBef>
            </a:pP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В нашем районе большое внимание уделяется охране памятников, которые закреплены за сельскими советами, ведётся контроль за состоянием памятников истории, проводятся реставрации. Учащиеся школ постоянно проводят уборки территорий, прилегающих к памятникам. Ежегодно 9 мая из учащихся Ромненской СОШ имени И.А. Гончарова у монумента воинам-односельчанам, павшим в Великой Отечественной войне выставляется почётный караул, сотрудники РОВД производят праздничный салют из автоматического оружия.</a:t>
            </a:r>
            <a:r>
              <a:rPr lang="ru-RU" sz="1800">
                <a:latin typeface="Arial" charset="0"/>
              </a:rPr>
              <a:t> 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Охрана памятников – важная задача государственных органов и общественных организаций.</a:t>
            </a:r>
          </a:p>
        </p:txBody>
      </p:sp>
      <p:pic>
        <p:nvPicPr>
          <p:cNvPr id="80900" name="Picture 4" descr="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952287">
            <a:off x="7852570" y="5333206"/>
            <a:ext cx="639762" cy="1152525"/>
          </a:xfrm>
          <a:prstGeom prst="rect">
            <a:avLst/>
          </a:prstGeom>
          <a:noFill/>
        </p:spPr>
      </p:pic>
      <p:pic>
        <p:nvPicPr>
          <p:cNvPr id="80901" name="Picture 5" descr="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52813">
            <a:off x="7596188" y="5300663"/>
            <a:ext cx="639762" cy="1152525"/>
          </a:xfrm>
          <a:prstGeom prst="rect">
            <a:avLst/>
          </a:prstGeom>
          <a:noFill/>
        </p:spPr>
      </p:pic>
      <p:pic>
        <p:nvPicPr>
          <p:cNvPr id="80902" name="Picture 6" descr="DSCN0795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1908175" y="5157788"/>
            <a:ext cx="1728788" cy="1296987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80903" name="Picture 7" descr="DSCN0796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3779838" y="5157788"/>
            <a:ext cx="1727200" cy="1295400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80904" name="Picture 8" descr="DSCN0788"/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/>
          <a:stretch>
            <a:fillRect/>
          </a:stretch>
        </p:blipFill>
        <p:spPr bwMode="auto">
          <a:xfrm>
            <a:off x="5651500" y="5157788"/>
            <a:ext cx="1728788" cy="1296987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80905" name="Picture 9" descr="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47187" flipH="1">
            <a:off x="908050" y="5303838"/>
            <a:ext cx="639763" cy="1152525"/>
          </a:xfrm>
          <a:prstGeom prst="rect">
            <a:avLst/>
          </a:prstGeom>
          <a:noFill/>
        </p:spPr>
      </p:pic>
      <p:pic>
        <p:nvPicPr>
          <p:cNvPr id="80906" name="Picture 10" descr="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647713" flipH="1">
            <a:off x="632618" y="5418932"/>
            <a:ext cx="709613" cy="109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971550" y="692150"/>
            <a:ext cx="74168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>
                <a:solidFill>
                  <a:schemeClr val="tx2"/>
                </a:solidFill>
              </a:rPr>
              <a:t>      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Во все времена у всех народов историческое сознание являлось неотъемлемой частью общественного сознания,  играло определяющую роль в формировании духовной культуры, нравов, обычаев и традиций. В формировании исторического сознания, в духовном развитии личности, общества немаловажную роль играют памятники истории и культуры. Об этом убедительно сказал А.С. Пушкин:	</a:t>
            </a:r>
          </a:p>
          <a:p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	</a:t>
            </a:r>
            <a:r>
              <a:rPr lang="ru-RU" sz="18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Два чувства дивно близки нам,</a:t>
            </a:r>
          </a:p>
          <a:p>
            <a:r>
              <a:rPr lang="ru-RU" sz="18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	В них обретает сердце пищу –</a:t>
            </a:r>
          </a:p>
          <a:p>
            <a:r>
              <a:rPr lang="ru-RU" sz="18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	Любовь к родному пепелищу,</a:t>
            </a:r>
          </a:p>
          <a:p>
            <a:r>
              <a:rPr lang="ru-RU" sz="18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	Любовь к отеческим гробам.</a:t>
            </a:r>
          </a:p>
          <a:p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Слова «Отечество» и «отец» - одного корня. На земле ничего дороже этих понятий и всего, что связано с ними, нет.</a:t>
            </a:r>
          </a:p>
          <a:p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Чувство  патриотизма, любви к Родине, высокое историческое сознание приходят к человеку не сами по себе. Изначально эти качества закладываются отцом, матерью, домом, в котором ты родился, сделал свои первые шаги. Но дальше всё зависит от самого человека. Если ты многим интересуешься, стараешься не быть равнодушным к окружающему миру, ты постепенно растёшь духовно.</a:t>
            </a:r>
          </a:p>
          <a:p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Picture 6" descr="Изображение 158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539750" y="3213100"/>
            <a:ext cx="8029575" cy="258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67587" name="Picture 3" descr="Изображение 007"/>
          <p:cNvPicPr>
            <a:picLocks noChangeAspect="1" noChangeArrowheads="1"/>
          </p:cNvPicPr>
          <p:nvPr/>
        </p:nvPicPr>
        <p:blipFill>
          <a:blip r:embed="rId3">
            <a:lum bright="-12000" contrast="60000"/>
          </a:blip>
          <a:srcRect/>
          <a:stretch>
            <a:fillRect/>
          </a:stretch>
        </p:blipFill>
        <p:spPr bwMode="auto">
          <a:xfrm>
            <a:off x="539750" y="765175"/>
            <a:ext cx="4824413" cy="2232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5580063" y="549275"/>
            <a:ext cx="316865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Мемориальная доска, установленная на здании Ромненской школы, увековечивает память о  Игоре Гончарове, трагически погибшем  10 августа 1996 года при выполнении боевого задания в Чечне.                          Похоронен на кладбище       с. Ромны.</a:t>
            </a: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</a:pPr>
            <a:endParaRPr lang="ru-RU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395288" y="5949950"/>
            <a:ext cx="838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Ромненская СОШ имени И.А. Гончарова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msotw9_temp0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/>
          <a:stretch>
            <a:fillRect/>
          </a:stretch>
        </p:blipFill>
        <p:spPr bwMode="auto">
          <a:xfrm>
            <a:off x="611188" y="549275"/>
            <a:ext cx="4465637" cy="583247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4997" name="Picture 5" descr="Гончаров 022"/>
          <p:cNvPicPr>
            <a:picLocks noChangeAspect="1" noChangeArrowheads="1"/>
          </p:cNvPicPr>
          <p:nvPr/>
        </p:nvPicPr>
        <p:blipFill>
          <a:blip r:embed="rId3">
            <a:lum bright="24000" contrast="30000"/>
          </a:blip>
          <a:srcRect/>
          <a:stretch>
            <a:fillRect/>
          </a:stretch>
        </p:blipFill>
        <p:spPr bwMode="auto">
          <a:xfrm>
            <a:off x="5724525" y="476250"/>
            <a:ext cx="1762125" cy="2519363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4999" name="Picture 7" descr="msotw9_temp0"/>
          <p:cNvPicPr>
            <a:picLocks noChangeAspect="1" noChangeArrowheads="1"/>
          </p:cNvPicPr>
          <p:nvPr/>
        </p:nvPicPr>
        <p:blipFill>
          <a:blip r:embed="rId4">
            <a:lum bright="-12000" contrast="42000"/>
          </a:blip>
          <a:srcRect/>
          <a:stretch>
            <a:fillRect/>
          </a:stretch>
        </p:blipFill>
        <p:spPr bwMode="auto">
          <a:xfrm>
            <a:off x="7596188" y="1628775"/>
            <a:ext cx="709612" cy="1379538"/>
          </a:xfrm>
          <a:prstGeom prst="rect">
            <a:avLst/>
          </a:prstGeom>
          <a:noFill/>
        </p:spPr>
      </p:pic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5003800" y="3141663"/>
            <a:ext cx="36004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Награждён орденом 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2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Мужества </a:t>
            </a:r>
            <a:endParaRPr lang="ru-RU" sz="14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2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(посмертно)</a:t>
            </a:r>
            <a:endParaRPr lang="ru-RU" sz="1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5219700" y="5661025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Могила И.А. Гончарова </a:t>
            </a:r>
            <a:r>
              <a:rPr lang="ru-RU" sz="1800" i="1">
                <a:effectLst>
                  <a:outerShdw blurRad="38100" dist="38100" dir="2700000" algn="tl">
                    <a:srgbClr val="000000"/>
                  </a:outerShdw>
                </a:effectLst>
              </a:rPr>
              <a:t>(с. Ромны)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msotw9_temp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5273675" cy="594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5546725" y="869950"/>
            <a:ext cx="306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5867400" y="1484313"/>
            <a:ext cx="27368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Мемориальная доска на здании спортивно-оздоровительного комплекса в память о В.Н. Кравченко, погибшем в 2004 г. при возвращении из очередной чеченской командировки.</a:t>
            </a:r>
          </a:p>
        </p:txBody>
      </p:sp>
      <p:pic>
        <p:nvPicPr>
          <p:cNvPr id="68614" name="Picture 6" descr="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996780">
            <a:off x="7700169" y="5125244"/>
            <a:ext cx="800100" cy="1439862"/>
          </a:xfrm>
          <a:prstGeom prst="rect">
            <a:avLst/>
          </a:prstGeom>
          <a:noFill/>
        </p:spPr>
      </p:pic>
      <p:pic>
        <p:nvPicPr>
          <p:cNvPr id="68615" name="Picture 7" descr="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39870">
            <a:off x="7524750" y="4941888"/>
            <a:ext cx="800100" cy="1439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003800" y="476250"/>
            <a:ext cx="3671888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	Здание музея с. Ромны было построено в 1912-1913 гг., там размещалась церковно-приходская школа. 16-20 декабря 1919 года в ней проходил 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VII</a:t>
            </a: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съезд трудящихся Амурской области,  где присутствовало 150 делегатов. Съезд реорганизовал военно-полевой Совет в областной исполком в составе 19 человек, признанный руководить всей борьбой за власть Советов в области. Съезд потребовал немедленного вывода из пределов Дальнего Востока войск интервентов. Таёжному исполкому было поручено довести работу в области до полной победы над интервентами и белогвардейцами.</a:t>
            </a:r>
          </a:p>
          <a:p>
            <a:pPr>
              <a:spcBef>
                <a:spcPct val="50000"/>
              </a:spcBef>
            </a:pP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  <p:pic>
        <p:nvPicPr>
          <p:cNvPr id="57350" name="Picture 6" descr="msotw9_temp0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228600" y="685800"/>
            <a:ext cx="4572000" cy="344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7355" name="AutoShape 11"/>
          <p:cNvSpPr>
            <a:spLocks noChangeArrowheads="1"/>
          </p:cNvSpPr>
          <p:nvPr/>
        </p:nvSpPr>
        <p:spPr bwMode="auto">
          <a:xfrm>
            <a:off x="381000" y="4530725"/>
            <a:ext cx="4191000" cy="1801813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16 декабря 1969 года в день    50-летия начала работы Таёжного Съезда на здании была установлена мемориальная доска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msotw9_temp0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685800" y="609600"/>
            <a:ext cx="7772400" cy="46624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81000" y="5486400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Мемориальная доска, установленная на здании </a:t>
            </a:r>
          </a:p>
          <a:p>
            <a:pPr algn="ctr"/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историко-краеведческого музея 16 декабря 1969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msotw9_temp0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381000" y="457200"/>
            <a:ext cx="4244975" cy="6019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241925" y="3851275"/>
            <a:ext cx="329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4876800" y="817563"/>
            <a:ext cx="3367088" cy="2486025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Обелиск партизанам, погибшим в годы Гражданской войны </a:t>
            </a:r>
          </a:p>
          <a:p>
            <a:pPr algn="ctr"/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 японскими интервентами </a:t>
            </a:r>
          </a:p>
          <a:p>
            <a:pPr algn="ctr"/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 Дальнем Востоке. </a:t>
            </a:r>
          </a:p>
          <a:p>
            <a:pPr algn="ctr"/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(с. Ромны)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4724400" y="4114800"/>
            <a:ext cx="39782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Памятник сооружён  жителями села в 1958 году на площади у Дома культуры. </a:t>
            </a:r>
          </a:p>
          <a:p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  <a:p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ru-RU" sz="20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Автор – Шестеров.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рамор">
  <a:themeElements>
    <a:clrScheme name="Мрамор 1">
      <a:dk1>
        <a:srgbClr val="000000"/>
      </a:dk1>
      <a:lt1>
        <a:srgbClr val="EAEAEA"/>
      </a:lt1>
      <a:dk2>
        <a:srgbClr val="006600"/>
      </a:dk2>
      <a:lt2>
        <a:srgbClr val="FFCC66"/>
      </a:lt2>
      <a:accent1>
        <a:srgbClr val="3366FF"/>
      </a:accent1>
      <a:accent2>
        <a:srgbClr val="60371C"/>
      </a:accent2>
      <a:accent3>
        <a:srgbClr val="AAB8AA"/>
      </a:accent3>
      <a:accent4>
        <a:srgbClr val="C8C8C8"/>
      </a:accent4>
      <a:accent5>
        <a:srgbClr val="ADB8FF"/>
      </a:accent5>
      <a:accent6>
        <a:srgbClr val="563118"/>
      </a:accent6>
      <a:hlink>
        <a:srgbClr val="FF0033"/>
      </a:hlink>
      <a:folHlink>
        <a:srgbClr val="CC9967"/>
      </a:folHlink>
    </a:clrScheme>
    <a:fontScheme name="Мрамор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Мрамор 1">
        <a:dk1>
          <a:srgbClr val="000000"/>
        </a:dk1>
        <a:lt1>
          <a:srgbClr val="EAEAEA"/>
        </a:lt1>
        <a:dk2>
          <a:srgbClr val="006600"/>
        </a:dk2>
        <a:lt2>
          <a:srgbClr val="FFCC66"/>
        </a:lt2>
        <a:accent1>
          <a:srgbClr val="3366FF"/>
        </a:accent1>
        <a:accent2>
          <a:srgbClr val="60371C"/>
        </a:accent2>
        <a:accent3>
          <a:srgbClr val="AAB8AA"/>
        </a:accent3>
        <a:accent4>
          <a:srgbClr val="C8C8C8"/>
        </a:accent4>
        <a:accent5>
          <a:srgbClr val="ADB8FF"/>
        </a:accent5>
        <a:accent6>
          <a:srgbClr val="563118"/>
        </a:accent6>
        <a:hlink>
          <a:srgbClr val="FF0033"/>
        </a:hlink>
        <a:folHlink>
          <a:srgbClr val="CC99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рамор 2">
        <a:dk1>
          <a:srgbClr val="000000"/>
        </a:dk1>
        <a:lt1>
          <a:srgbClr val="EAEAEA"/>
        </a:lt1>
        <a:dk2>
          <a:srgbClr val="FFCC99"/>
        </a:dk2>
        <a:lt2>
          <a:srgbClr val="FFCC66"/>
        </a:lt2>
        <a:accent1>
          <a:srgbClr val="FF9933"/>
        </a:accent1>
        <a:accent2>
          <a:srgbClr val="996600"/>
        </a:accent2>
        <a:accent3>
          <a:srgbClr val="FFE2CA"/>
        </a:accent3>
        <a:accent4>
          <a:srgbClr val="C8C8C8"/>
        </a:accent4>
        <a:accent5>
          <a:srgbClr val="FFCAAD"/>
        </a:accent5>
        <a:accent6>
          <a:srgbClr val="8A5C00"/>
        </a:accent6>
        <a:hlink>
          <a:srgbClr val="FF505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рамор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BCBCB"/>
        </a:accent1>
        <a:accent2>
          <a:srgbClr val="333333"/>
        </a:accent2>
        <a:accent3>
          <a:srgbClr val="F3F3F3"/>
        </a:accent3>
        <a:accent4>
          <a:srgbClr val="DADADA"/>
        </a:accent4>
        <a:accent5>
          <a:srgbClr val="E2E2E2"/>
        </a:accent5>
        <a:accent6>
          <a:srgbClr val="2D2D2D"/>
        </a:accent6>
        <a:hlink>
          <a:srgbClr val="C0C0C0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Designs\Мрамор.pot</Template>
  <TotalTime>666</TotalTime>
  <Words>771</Words>
  <Application>Microsoft PowerPoint</Application>
  <PresentationFormat>Экран (4:3)</PresentationFormat>
  <Paragraphs>68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Мрамор</vt:lpstr>
      <vt:lpstr>Исторические памятники Ромненского района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</dc:creator>
  <cp:lastModifiedBy>Customer</cp:lastModifiedBy>
  <cp:revision>188</cp:revision>
  <cp:lastPrinted>1601-01-01T00:00:00Z</cp:lastPrinted>
  <dcterms:created xsi:type="dcterms:W3CDTF">2006-09-18T22:38:43Z</dcterms:created>
  <dcterms:modified xsi:type="dcterms:W3CDTF">2013-05-03T21:41:51Z</dcterms:modified>
</cp:coreProperties>
</file>