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9" r:id="rId2"/>
    <p:sldId id="278" r:id="rId3"/>
    <p:sldId id="257" r:id="rId4"/>
    <p:sldId id="258" r:id="rId5"/>
    <p:sldId id="270" r:id="rId6"/>
    <p:sldId id="259" r:id="rId7"/>
    <p:sldId id="271" r:id="rId8"/>
    <p:sldId id="272" r:id="rId9"/>
    <p:sldId id="260" r:id="rId10"/>
    <p:sldId id="282" r:id="rId11"/>
    <p:sldId id="261" r:id="rId12"/>
    <p:sldId id="262" r:id="rId13"/>
    <p:sldId id="263" r:id="rId14"/>
    <p:sldId id="268" r:id="rId15"/>
    <p:sldId id="273" r:id="rId16"/>
    <p:sldId id="276" r:id="rId17"/>
    <p:sldId id="274" r:id="rId18"/>
    <p:sldId id="275" r:id="rId19"/>
    <p:sldId id="264" r:id="rId20"/>
    <p:sldId id="266" r:id="rId21"/>
    <p:sldId id="280" r:id="rId22"/>
    <p:sldId id="281" r:id="rId23"/>
    <p:sldId id="26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8.0734300573539905E-2"/>
          <c:y val="5.8891555233659673E-2"/>
          <c:w val="0.73886057645572201"/>
          <c:h val="0.84317326500459788"/>
        </c:manualLayout>
      </c:layout>
      <c:bar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1.4145927120022215E-17"/>
                  <c:y val="-0.42090489913417317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0.28340929875034332"/>
                </c:manualLayout>
              </c:layout>
              <c:showVal val="1"/>
            </c:dLbl>
            <c:dLbl>
              <c:idx val="2"/>
              <c:layout>
                <c:manualLayout>
                  <c:x val="5.658370848008886E-17"/>
                  <c:y val="-0.25254293948050394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0.1908102209408252"/>
                </c:manualLayout>
              </c:layout>
              <c:showVal val="1"/>
            </c:dLbl>
            <c:dLbl>
              <c:idx val="4"/>
              <c:layout>
                <c:manualLayout>
                  <c:x val="1.5432098765432098E-3"/>
                  <c:y val="-0.18239212295814183"/>
                </c:manualLayout>
              </c:layout>
              <c:showVal val="1"/>
            </c:dLbl>
            <c:showVal val="1"/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1988</c:v>
                </c:pt>
                <c:pt idx="1">
                  <c:v>1993</c:v>
                </c:pt>
                <c:pt idx="2">
                  <c:v>1998</c:v>
                </c:pt>
                <c:pt idx="3">
                  <c:v>2003</c:v>
                </c:pt>
                <c:pt idx="4">
                  <c:v>2005</c:v>
                </c:pt>
              </c:numCache>
            </c:numRef>
          </c:cat>
          <c:val>
            <c:numRef>
              <c:f>Лист1!$B$3:$B$7</c:f>
              <c:numCache>
                <c:formatCode>0%</c:formatCode>
                <c:ptCount val="5"/>
                <c:pt idx="0">
                  <c:v>0.5</c:v>
                </c:pt>
                <c:pt idx="1">
                  <c:v>0.31000000000000055</c:v>
                </c:pt>
                <c:pt idx="2">
                  <c:v>0.24000000000000021</c:v>
                </c:pt>
                <c:pt idx="3">
                  <c:v>0.17</c:v>
                </c:pt>
                <c:pt idx="4">
                  <c:v>0.16000000000000031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1988</c:v>
                </c:pt>
                <c:pt idx="1">
                  <c:v>1993</c:v>
                </c:pt>
                <c:pt idx="2">
                  <c:v>1998</c:v>
                </c:pt>
                <c:pt idx="3">
                  <c:v>2003</c:v>
                </c:pt>
                <c:pt idx="4">
                  <c:v>2005</c:v>
                </c:pt>
              </c:numCache>
            </c:numRef>
          </c:cat>
          <c:val>
            <c:numRef>
              <c:f>Лист1!$C$3:$C$7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1988</c:v>
                </c:pt>
                <c:pt idx="1">
                  <c:v>1993</c:v>
                </c:pt>
                <c:pt idx="2">
                  <c:v>1998</c:v>
                </c:pt>
                <c:pt idx="3">
                  <c:v>2003</c:v>
                </c:pt>
                <c:pt idx="4">
                  <c:v>2005</c:v>
                </c:pt>
              </c:numCache>
            </c:numRef>
          </c:cat>
          <c:val>
            <c:numRef>
              <c:f>Лист1!$D$3:$D$7</c:f>
              <c:numCache>
                <c:formatCode>General</c:formatCode>
                <c:ptCount val="5"/>
              </c:numCache>
            </c:numRef>
          </c:val>
        </c:ser>
        <c:overlap val="100"/>
        <c:axId val="93681920"/>
        <c:axId val="93687808"/>
      </c:barChart>
      <c:catAx>
        <c:axId val="93681920"/>
        <c:scaling>
          <c:orientation val="minMax"/>
        </c:scaling>
        <c:axPos val="b"/>
        <c:numFmt formatCode="General" sourceLinked="1"/>
        <c:tickLblPos val="nextTo"/>
        <c:crossAx val="93687808"/>
        <c:crosses val="autoZero"/>
        <c:auto val="1"/>
        <c:lblAlgn val="ctr"/>
        <c:lblOffset val="100"/>
      </c:catAx>
      <c:valAx>
        <c:axId val="93687808"/>
        <c:scaling>
          <c:orientation val="minMax"/>
        </c:scaling>
        <c:axPos val="l"/>
        <c:majorGridlines/>
        <c:numFmt formatCode="0%" sourceLinked="1"/>
        <c:tickLblPos val="nextTo"/>
        <c:crossAx val="936819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7543859649122806E-2"/>
                  <c:y val="-0.40406879244677707"/>
                </c:manualLayout>
              </c:layout>
              <c:showVal val="1"/>
            </c:dLbl>
            <c:dLbl>
              <c:idx val="1"/>
              <c:layout>
                <c:manualLayout>
                  <c:x val="1.461988304093562E-2"/>
                  <c:y val="-0.28340936136892003"/>
                </c:manualLayout>
              </c:layout>
              <c:showVal val="1"/>
            </c:dLbl>
            <c:dLbl>
              <c:idx val="2"/>
              <c:layout>
                <c:manualLayout>
                  <c:x val="2.046783625730994E-2"/>
                  <c:y val="-0.19642232966162779"/>
                </c:manualLayout>
              </c:layout>
              <c:showVal val="1"/>
            </c:dLbl>
            <c:dLbl>
              <c:idx val="3"/>
              <c:layout>
                <c:manualLayout>
                  <c:x val="2.4853801169590534E-2"/>
                  <c:y val="-0.17958612997634535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Дедовщина</c:v>
                </c:pt>
                <c:pt idx="1">
                  <c:v>Гибель и ранения</c:v>
                </c:pt>
                <c:pt idx="2">
                  <c:v>Унижения офицеров</c:v>
                </c:pt>
                <c:pt idx="3">
                  <c:v>Тяжелые условия службы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0.37000000000000038</c:v>
                </c:pt>
                <c:pt idx="1">
                  <c:v>0.23</c:v>
                </c:pt>
                <c:pt idx="2">
                  <c:v>0.13</c:v>
                </c:pt>
                <c:pt idx="3">
                  <c:v>0.11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Дедовщина</c:v>
                </c:pt>
                <c:pt idx="1">
                  <c:v>Гибель и ранения</c:v>
                </c:pt>
                <c:pt idx="2">
                  <c:v>Унижения офицеров</c:v>
                </c:pt>
                <c:pt idx="3">
                  <c:v>Тяжелые условия службы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Дедовщина</c:v>
                </c:pt>
                <c:pt idx="1">
                  <c:v>Гибель и ранения</c:v>
                </c:pt>
                <c:pt idx="2">
                  <c:v>Унижения офицеров</c:v>
                </c:pt>
                <c:pt idx="3">
                  <c:v>Тяжелые условия службы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box"/>
        <c:axId val="93983872"/>
        <c:axId val="93985408"/>
        <c:axId val="0"/>
      </c:bar3DChart>
      <c:catAx>
        <c:axId val="93983872"/>
        <c:scaling>
          <c:orientation val="minMax"/>
        </c:scaling>
        <c:axPos val="b"/>
        <c:tickLblPos val="nextTo"/>
        <c:crossAx val="93985408"/>
        <c:crosses val="autoZero"/>
        <c:auto val="1"/>
        <c:lblAlgn val="ctr"/>
        <c:lblOffset val="100"/>
      </c:catAx>
      <c:valAx>
        <c:axId val="93985408"/>
        <c:scaling>
          <c:orientation val="minMax"/>
        </c:scaling>
        <c:axPos val="l"/>
        <c:majorGridlines/>
        <c:numFmt formatCode="0%" sourceLinked="1"/>
        <c:tickLblPos val="nextTo"/>
        <c:crossAx val="939838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3859649122807015E-3"/>
                  <c:y val="-8.4180998426411885E-2"/>
                </c:manualLayout>
              </c:layout>
              <c:showVal val="1"/>
            </c:dLbl>
            <c:dLbl>
              <c:idx val="1"/>
              <c:layout>
                <c:manualLayout>
                  <c:x val="-1.4619883040935672E-3"/>
                  <c:y val="-0.44335325837910261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положительно</c:v>
                </c:pt>
                <c:pt idx="1">
                  <c:v>отрицательно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15</c:v>
                </c:pt>
              </c:numCache>
            </c:numRef>
          </c:val>
        </c:ser>
        <c:overlap val="100"/>
        <c:axId val="74419584"/>
        <c:axId val="74839552"/>
      </c:barChart>
      <c:catAx>
        <c:axId val="74419584"/>
        <c:scaling>
          <c:orientation val="minMax"/>
        </c:scaling>
        <c:axPos val="b"/>
        <c:tickLblPos val="nextTo"/>
        <c:crossAx val="74839552"/>
        <c:crosses val="autoZero"/>
        <c:auto val="1"/>
        <c:lblAlgn val="ctr"/>
        <c:lblOffset val="100"/>
      </c:catAx>
      <c:valAx>
        <c:axId val="74839552"/>
        <c:scaling>
          <c:orientation val="minMax"/>
        </c:scaling>
        <c:axPos val="l"/>
        <c:majorGridlines/>
        <c:numFmt formatCode="General" sourceLinked="1"/>
        <c:tickLblPos val="nextTo"/>
        <c:crossAx val="74419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DDBFC-23A3-41B7-8B9B-69F5E621A763}" type="datetimeFigureOut">
              <a:rPr lang="ru-RU" smtClean="0"/>
              <a:t>21.02.2013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22AF0-4E09-42BC-8DF0-FED7F7CC154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22AF0-4E09-42BC-8DF0-FED7F7CC154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A38A57E-CB45-4F12-AF05-A3BD12DA5E5B}" type="datetimeFigureOut">
              <a:rPr lang="ru-RU" smtClean="0"/>
              <a:pPr/>
              <a:t>21.02.2013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610012-14CD-40D8-98E5-9FC67498E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2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oscalkova.ru/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BE%D1%81%D1%83%D0%B4%D0%B0%D1%80%D1%81%D1%82%D0%B2%D0%B5%D0%BD%D0%BD%D0%B0%D1%8F_%D0%B4%D1%83%D0%BC%D0%B0" TargetMode="External"/><Relationship Id="rId2" Type="http://schemas.openxmlformats.org/officeDocument/2006/relationships/hyperlink" Target="http://ru.wikipedia.org/wiki/%D0%A0%D0%BE%D1%81%D1%81%D0%B8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hyperlink" Target="http://ru.wikipedia.org/wiki/%D0%9B%D0%B8%D0%B1%D0%B5%D1%80%D0%B0%D0%BB%D1%8C%D0%BD%D0%BE-%D0%B4%D0%B5%D0%BC%D0%BE%D0%BA%D1%80%D0%B0%D1%82%D0%B8%D1%87%D0%B5%D1%81%D0%BA%D0%B0%D1%8F_%D0%BF%D0%B0%D1%80%D1%82%D0%B8%D1%8F_%D0%A0%D0%BE%D1%81%D1%81%D0%B8%D0%B8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кабинет23\Рабочий стол\img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60648"/>
            <a:ext cx="5358134" cy="5112568"/>
          </a:xfrm>
          <a:prstGeom prst="rect">
            <a:avLst/>
          </a:prstGeom>
          <a:noFill/>
        </p:spPr>
      </p:pic>
      <p:pic>
        <p:nvPicPr>
          <p:cNvPr id="1027" name="Picture 3" descr="C:\Documents and Settings\кабинет23\Рабочий стол\imgpreview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92896"/>
            <a:ext cx="280831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Армия не нужна!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                 Мир во всем мире!</a:t>
            </a:r>
            <a:endParaRPr lang="ru-RU" dirty="0"/>
          </a:p>
        </p:txBody>
      </p:sp>
      <p:pic>
        <p:nvPicPr>
          <p:cNvPr id="3075" name="Picture 3" descr="C:\Documents and Settings\кабинет23\Рабочий стол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2232248" cy="3158842"/>
          </a:xfrm>
          <a:prstGeom prst="rect">
            <a:avLst/>
          </a:prstGeom>
          <a:noFill/>
        </p:spPr>
      </p:pic>
      <p:pic>
        <p:nvPicPr>
          <p:cNvPr id="3076" name="Picture 4" descr="C:\Documents and Settings\кабинет23\Рабочий стол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628800"/>
            <a:ext cx="2496277" cy="1872208"/>
          </a:xfrm>
          <a:prstGeom prst="rect">
            <a:avLst/>
          </a:prstGeom>
          <a:noFill/>
        </p:spPr>
      </p:pic>
      <p:pic>
        <p:nvPicPr>
          <p:cNvPr id="3077" name="Picture 5" descr="C:\Documents and Settings\кабинет23\Рабочий стол\i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708920"/>
            <a:ext cx="2409056" cy="2520280"/>
          </a:xfrm>
          <a:prstGeom prst="rect">
            <a:avLst/>
          </a:prstGeom>
          <a:noFill/>
        </p:spPr>
      </p:pic>
      <p:pic>
        <p:nvPicPr>
          <p:cNvPr id="3078" name="Picture 6" descr="C:\Documents and Settings\кабинет23\Рабочий стол\i (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725144"/>
            <a:ext cx="2843808" cy="1944216"/>
          </a:xfrm>
          <a:prstGeom prst="rect">
            <a:avLst/>
          </a:prstGeom>
          <a:noFill/>
        </p:spPr>
      </p:pic>
      <p:pic>
        <p:nvPicPr>
          <p:cNvPr id="3079" name="Picture 7" descr="C:\Documents and Settings\кабинет23\Рабочий стол\i (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4869160"/>
            <a:ext cx="2152650" cy="1656184"/>
          </a:xfrm>
          <a:prstGeom prst="rect">
            <a:avLst/>
          </a:prstGeom>
          <a:noFill/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F:\Новая папка (5)\русско - японская\imgpreview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56895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Годы гражданской войны </a:t>
            </a:r>
            <a:br>
              <a:rPr lang="ru-RU" dirty="0" smtClean="0"/>
            </a:br>
            <a:r>
              <a:rPr lang="ru-RU" dirty="0" smtClean="0"/>
              <a:t>(1918-1920)</a:t>
            </a:r>
            <a:endParaRPr lang="ru-RU" dirty="0"/>
          </a:p>
        </p:txBody>
      </p:sp>
      <p:pic>
        <p:nvPicPr>
          <p:cNvPr id="5122" name="Picture 2" descr="F:\Новая папка (5)\гражд\imgpreview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2076450" cy="1743075"/>
          </a:xfrm>
          <a:prstGeom prst="rect">
            <a:avLst/>
          </a:prstGeom>
          <a:noFill/>
        </p:spPr>
      </p:pic>
      <p:pic>
        <p:nvPicPr>
          <p:cNvPr id="5123" name="Picture 3" descr="F:\Новая папка (5)\гражд\imgpreview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628800"/>
            <a:ext cx="1944216" cy="2350151"/>
          </a:xfrm>
          <a:prstGeom prst="rect">
            <a:avLst/>
          </a:prstGeom>
          <a:noFill/>
        </p:spPr>
      </p:pic>
      <p:pic>
        <p:nvPicPr>
          <p:cNvPr id="5124" name="Picture 4" descr="F:\Новая папка (5)\гражд\imgpreview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293096"/>
            <a:ext cx="2133600" cy="1704975"/>
          </a:xfrm>
          <a:prstGeom prst="rect">
            <a:avLst/>
          </a:prstGeom>
          <a:noFill/>
        </p:spPr>
      </p:pic>
      <p:pic>
        <p:nvPicPr>
          <p:cNvPr id="5125" name="Picture 5" descr="F:\Новая папка (5)\гражд\imgpreview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980728"/>
            <a:ext cx="1743075" cy="2085975"/>
          </a:xfrm>
          <a:prstGeom prst="rect">
            <a:avLst/>
          </a:prstGeom>
          <a:noFill/>
        </p:spPr>
      </p:pic>
      <p:pic>
        <p:nvPicPr>
          <p:cNvPr id="5126" name="Picture 6" descr="F:\Новая папка (5)\гражд\imgpreview (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005064"/>
            <a:ext cx="2686050" cy="1352550"/>
          </a:xfrm>
          <a:prstGeom prst="rect">
            <a:avLst/>
          </a:prstGeom>
          <a:noFill/>
        </p:spPr>
      </p:pic>
      <p:pic>
        <p:nvPicPr>
          <p:cNvPr id="5127" name="Picture 7" descr="F:\Новая папка (5)\гражд\imgpreview (7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4869160"/>
            <a:ext cx="2324100" cy="1562100"/>
          </a:xfrm>
          <a:prstGeom prst="rect">
            <a:avLst/>
          </a:prstGeom>
          <a:noFill/>
        </p:spPr>
      </p:pic>
      <p:pic>
        <p:nvPicPr>
          <p:cNvPr id="5128" name="Picture 8" descr="F:\Новая папка (5)\гражд\imgprevie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2420888"/>
            <a:ext cx="2124075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1922 – борьба против японских интервентов и белогвардейцев</a:t>
            </a:r>
            <a:endParaRPr lang="ru-RU" dirty="0"/>
          </a:p>
        </p:txBody>
      </p:sp>
      <p:pic>
        <p:nvPicPr>
          <p:cNvPr id="6146" name="Picture 2" descr="F:\Новая папка (5)\русско - японская\imgpreview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3024336" cy="1962150"/>
          </a:xfrm>
          <a:prstGeom prst="rect">
            <a:avLst/>
          </a:prstGeom>
          <a:noFill/>
        </p:spPr>
      </p:pic>
      <p:pic>
        <p:nvPicPr>
          <p:cNvPr id="6147" name="Picture 3" descr="F:\Новая папка (5)\русско - японская\imgpreview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861048"/>
            <a:ext cx="3384376" cy="2509106"/>
          </a:xfrm>
          <a:prstGeom prst="rect">
            <a:avLst/>
          </a:prstGeom>
          <a:noFill/>
        </p:spPr>
      </p:pic>
      <p:pic>
        <p:nvPicPr>
          <p:cNvPr id="6148" name="Picture 4" descr="F:\Новая папка (5)\русско - японская\imgpreview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933056"/>
            <a:ext cx="3429744" cy="2016224"/>
          </a:xfrm>
          <a:prstGeom prst="rect">
            <a:avLst/>
          </a:prstGeom>
          <a:noFill/>
        </p:spPr>
      </p:pic>
      <p:pic>
        <p:nvPicPr>
          <p:cNvPr id="9" name="Рисунок 8" descr="F:\Новая папка (5)\русско - японская\imgpreview.jpg"/>
          <p:cNvPicPr/>
          <p:nvPr/>
        </p:nvPicPr>
        <p:blipFill>
          <a:blip r:embed="rId5" cstate="print"/>
          <a:srcRect t="16300"/>
          <a:stretch>
            <a:fillRect/>
          </a:stretch>
        </p:blipFill>
        <p:spPr bwMode="auto">
          <a:xfrm>
            <a:off x="4572000" y="1484784"/>
            <a:ext cx="3571875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Армия в годы </a:t>
            </a:r>
            <a:r>
              <a:rPr lang="ru-RU" dirty="0" smtClean="0"/>
              <a:t>Великой отечественной войны</a:t>
            </a:r>
            <a:endParaRPr lang="ru-RU" dirty="0"/>
          </a:p>
        </p:txBody>
      </p:sp>
      <p:pic>
        <p:nvPicPr>
          <p:cNvPr id="8194" name="Picture 2" descr="F:\imgpreview (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772816"/>
            <a:ext cx="2066925" cy="1762125"/>
          </a:xfrm>
          <a:prstGeom prst="rect">
            <a:avLst/>
          </a:prstGeom>
          <a:noFill/>
        </p:spPr>
      </p:pic>
      <p:pic>
        <p:nvPicPr>
          <p:cNvPr id="8195" name="Picture 3" descr="F:\imgpreview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005064"/>
            <a:ext cx="2257425" cy="2257797"/>
          </a:xfrm>
          <a:prstGeom prst="rect">
            <a:avLst/>
          </a:prstGeom>
          <a:noFill/>
        </p:spPr>
      </p:pic>
      <p:pic>
        <p:nvPicPr>
          <p:cNvPr id="8196" name="Picture 4" descr="F:\imgpreview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2369815" cy="1809750"/>
          </a:xfrm>
          <a:prstGeom prst="rect">
            <a:avLst/>
          </a:prstGeom>
          <a:noFill/>
        </p:spPr>
      </p:pic>
      <p:pic>
        <p:nvPicPr>
          <p:cNvPr id="8197" name="Picture 5" descr="F:\imgpreview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645024"/>
            <a:ext cx="2520280" cy="1872208"/>
          </a:xfrm>
          <a:prstGeom prst="rect">
            <a:avLst/>
          </a:prstGeom>
          <a:noFill/>
        </p:spPr>
      </p:pic>
      <p:pic>
        <p:nvPicPr>
          <p:cNvPr id="8198" name="Picture 6" descr="F:\imgpreview (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196752"/>
            <a:ext cx="2320280" cy="2448272"/>
          </a:xfrm>
          <a:prstGeom prst="rect">
            <a:avLst/>
          </a:prstGeom>
          <a:noFill/>
        </p:spPr>
      </p:pic>
      <p:pic>
        <p:nvPicPr>
          <p:cNvPr id="8199" name="Picture 7" descr="F:\imgpreview (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340768"/>
            <a:ext cx="2736304" cy="1590675"/>
          </a:xfrm>
          <a:prstGeom prst="rect">
            <a:avLst/>
          </a:prstGeom>
          <a:noFill/>
        </p:spPr>
      </p:pic>
      <p:pic>
        <p:nvPicPr>
          <p:cNvPr id="8200" name="Picture 8" descr="F:\imgpreview (6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4941168"/>
            <a:ext cx="238125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афганистан</a:t>
            </a:r>
            <a:endParaRPr lang="ru-RU" dirty="0"/>
          </a:p>
        </p:txBody>
      </p:sp>
      <p:pic>
        <p:nvPicPr>
          <p:cNvPr id="1026" name="Picture 2" descr="E:\афган\imgpreview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2791780" cy="1857388"/>
          </a:xfrm>
          <a:prstGeom prst="rect">
            <a:avLst/>
          </a:prstGeom>
          <a:noFill/>
        </p:spPr>
      </p:pic>
      <p:pic>
        <p:nvPicPr>
          <p:cNvPr id="1027" name="Picture 3" descr="E:\афган\imgpreview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00174"/>
            <a:ext cx="3629034" cy="2071702"/>
          </a:xfrm>
          <a:prstGeom prst="rect">
            <a:avLst/>
          </a:prstGeom>
          <a:noFill/>
        </p:spPr>
      </p:pic>
      <p:pic>
        <p:nvPicPr>
          <p:cNvPr id="1028" name="Picture 4" descr="E:\афган\imgpreview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429132"/>
            <a:ext cx="2855529" cy="1919290"/>
          </a:xfrm>
          <a:prstGeom prst="rect">
            <a:avLst/>
          </a:prstGeom>
          <a:noFill/>
        </p:spPr>
      </p:pic>
      <p:pic>
        <p:nvPicPr>
          <p:cNvPr id="1029" name="Picture 5" descr="E:\афган\imgpreview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929066"/>
            <a:ext cx="2314575" cy="1990728"/>
          </a:xfrm>
          <a:prstGeom prst="rect">
            <a:avLst/>
          </a:prstGeom>
          <a:noFill/>
        </p:spPr>
      </p:pic>
      <p:pic>
        <p:nvPicPr>
          <p:cNvPr id="1030" name="Picture 6" descr="E:\афган\imgpreview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357562"/>
            <a:ext cx="2333625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321578" cy="134777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Моисеенков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Леонид </a:t>
            </a:r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Ананьевич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Picture 7" descr="p49_leonidanan-evich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556792"/>
            <a:ext cx="3571875" cy="4229100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3284984"/>
            <a:ext cx="4643438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</a:rPr>
              <a:t>Родился 13.02.1939 в деревне </a:t>
            </a:r>
            <a:r>
              <a:rPr lang="ru-RU" sz="1400" b="1" dirty="0" err="1">
                <a:latin typeface="+mn-lt"/>
              </a:rPr>
              <a:t>Серпеевка</a:t>
            </a:r>
            <a:r>
              <a:rPr lang="ru-RU" sz="1400" b="1" dirty="0">
                <a:latin typeface="+mn-lt"/>
              </a:rPr>
              <a:t> Брянской области. Закончил среднюю школу в селе Речица Дубровского района Брянской области. </a:t>
            </a:r>
            <a:endParaRPr lang="ru-RU" sz="1400" b="1" dirty="0" smtClean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Служил </a:t>
            </a:r>
            <a:r>
              <a:rPr lang="ru-RU" sz="1400" b="1" dirty="0">
                <a:latin typeface="+mn-lt"/>
              </a:rPr>
              <a:t>в армии</a:t>
            </a:r>
            <a:r>
              <a:rPr lang="ru-RU" sz="1400" b="1" dirty="0" smtClean="0">
                <a:latin typeface="+mn-lt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 </a:t>
            </a:r>
            <a:r>
              <a:rPr lang="ru-RU" sz="1400" b="1" dirty="0">
                <a:latin typeface="+mn-lt"/>
              </a:rPr>
              <a:t>В 1957 году поступил в Омское дважды краснознаменное общевойсковое командное училище им. М. В. Фрунзе</a:t>
            </a:r>
            <a:r>
              <a:rPr lang="ru-RU" sz="1400" b="1" dirty="0" smtClean="0">
                <a:latin typeface="+mn-lt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 </a:t>
            </a:r>
            <a:r>
              <a:rPr lang="ru-RU" sz="1400" b="1" dirty="0">
                <a:latin typeface="+mn-lt"/>
              </a:rPr>
              <a:t>В 1961-1964 гг. служил в Польше</a:t>
            </a:r>
            <a:r>
              <a:rPr lang="ru-RU" sz="1400" b="1" dirty="0" smtClean="0">
                <a:latin typeface="+mn-lt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 </a:t>
            </a:r>
            <a:r>
              <a:rPr lang="ru-RU" sz="1400" b="1" dirty="0">
                <a:latin typeface="+mn-lt"/>
              </a:rPr>
              <a:t>В 1964-1969 гг. учился в КВИАУ. </a:t>
            </a:r>
            <a:endParaRPr lang="ru-RU" sz="1400" b="1" dirty="0" smtClean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1975-1982 </a:t>
            </a:r>
            <a:r>
              <a:rPr lang="ru-RU" sz="1400" b="1" dirty="0">
                <a:latin typeface="+mn-lt"/>
              </a:rPr>
              <a:t>гг. - служил в Дальневосточном военном округе. </a:t>
            </a:r>
            <a:endParaRPr lang="ru-RU" sz="1400" b="1" dirty="0" smtClean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1983-1985 </a:t>
            </a:r>
            <a:r>
              <a:rPr lang="ru-RU" sz="1400" b="1" dirty="0">
                <a:latin typeface="+mn-lt"/>
              </a:rPr>
              <a:t>гг. - служил в Афганистане. </a:t>
            </a:r>
            <a:endParaRPr lang="ru-RU" sz="1400" b="1" dirty="0" smtClean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+mn-lt"/>
              </a:rPr>
              <a:t>1985-1990 </a:t>
            </a:r>
            <a:r>
              <a:rPr lang="ru-RU" sz="1400" b="1" dirty="0">
                <a:latin typeface="+mn-lt"/>
              </a:rPr>
              <a:t>гг. в Германии</a:t>
            </a:r>
            <a:r>
              <a:rPr lang="ru-RU" sz="1400" b="1" dirty="0" smtClean="0">
                <a:latin typeface="+mn-lt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/>
              <a:t> В 1991-2003 гг. работал в школе №23  учителем  ОБЖ (ОВС).</a:t>
            </a:r>
            <a:r>
              <a:rPr lang="ru-RU" sz="1400" b="1" i="1" dirty="0" smtClean="0"/>
              <a:t> </a:t>
            </a:r>
            <a:endParaRPr lang="ru-RU" sz="1400" b="1" dirty="0" smtClean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400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Чечня</a:t>
            </a:r>
            <a:endParaRPr lang="ru-RU" dirty="0"/>
          </a:p>
        </p:txBody>
      </p:sp>
      <p:pic>
        <p:nvPicPr>
          <p:cNvPr id="1026" name="Picture 2" descr="E:\чечня\imgpreview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285860"/>
            <a:ext cx="3214710" cy="2857520"/>
          </a:xfrm>
          <a:prstGeom prst="rect">
            <a:avLst/>
          </a:prstGeom>
          <a:noFill/>
        </p:spPr>
      </p:pic>
      <p:pic>
        <p:nvPicPr>
          <p:cNvPr id="1027" name="Picture 3" descr="E:\чечня\imgpreview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428736"/>
            <a:ext cx="1885950" cy="1924050"/>
          </a:xfrm>
          <a:prstGeom prst="rect">
            <a:avLst/>
          </a:prstGeom>
          <a:noFill/>
        </p:spPr>
      </p:pic>
      <p:pic>
        <p:nvPicPr>
          <p:cNvPr id="1028" name="Picture 4" descr="E:\чечня\imgpreview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736"/>
            <a:ext cx="1600200" cy="2266950"/>
          </a:xfrm>
          <a:prstGeom prst="rect">
            <a:avLst/>
          </a:prstGeom>
          <a:noFill/>
        </p:spPr>
      </p:pic>
      <p:pic>
        <p:nvPicPr>
          <p:cNvPr id="1029" name="Picture 5" descr="E:\чечня\imgpreview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4143380"/>
            <a:ext cx="2333625" cy="2195517"/>
          </a:xfrm>
          <a:prstGeom prst="rect">
            <a:avLst/>
          </a:prstGeom>
          <a:noFill/>
        </p:spPr>
      </p:pic>
      <p:pic>
        <p:nvPicPr>
          <p:cNvPr id="1030" name="Picture 6" descr="E:\чечня\imgpreview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286256"/>
            <a:ext cx="271464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714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Мотыгуллин</a:t>
            </a:r>
            <a:r>
              <a:rPr lang="ru-RU" sz="3200" b="1" dirty="0" smtClean="0">
                <a:solidFill>
                  <a:srgbClr val="FF0000"/>
                </a:solidFill>
              </a:rPr>
              <a:t>  Виталий </a:t>
            </a:r>
            <a:r>
              <a:rPr lang="ru-RU" sz="3200" b="1" dirty="0" err="1" smtClean="0">
                <a:solidFill>
                  <a:srgbClr val="FF0000"/>
                </a:solidFill>
              </a:rPr>
              <a:t>Надырович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50882" name="Picture 2" descr="C:\Documents and Settings\Ray\Мои документы\Мои рисунки\11 002.jpg"/>
          <p:cNvPicPr>
            <a:picLocks noChangeAspect="1" noChangeArrowheads="1"/>
          </p:cNvPicPr>
          <p:nvPr/>
        </p:nvPicPr>
        <p:blipFill>
          <a:blip r:embed="rId2" cstate="print"/>
          <a:srcRect l="29341" t="23915" r="26523" b="37292"/>
          <a:stretch>
            <a:fillRect/>
          </a:stretch>
        </p:blipFill>
        <p:spPr bwMode="auto">
          <a:xfrm>
            <a:off x="500034" y="1285860"/>
            <a:ext cx="3936480" cy="48577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76056" y="4653136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Окончил в 1998 году Рязанское воздушно-десантное училище. Награжден медалью «За храбрость и мужество», орденом «За заслуги перед Отечеством».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Поступление выпускников нашей школы в высшее военные учебные заведения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84482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24744"/>
            <a:ext cx="8458200" cy="34563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Я родине </a:t>
            </a:r>
            <a:br>
              <a:rPr lang="ru-RU" sz="6000" dirty="0" smtClean="0"/>
            </a:br>
            <a:r>
              <a:rPr lang="ru-RU" sz="6000" dirty="0" smtClean="0"/>
              <a:t>служить готов?!</a:t>
            </a:r>
            <a:endParaRPr lang="ru-RU" sz="6000" dirty="0"/>
          </a:p>
        </p:txBody>
      </p:sp>
      <p:pic>
        <p:nvPicPr>
          <p:cNvPr id="1026" name="Picture 2" descr="E:\фото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2829297" cy="2004814"/>
          </a:xfrm>
          <a:prstGeom prst="rect">
            <a:avLst/>
          </a:prstGeom>
          <a:noFill/>
        </p:spPr>
      </p:pic>
      <p:pic>
        <p:nvPicPr>
          <p:cNvPr id="1027" name="Picture 3" descr="E:\фото\i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448272" cy="1872208"/>
          </a:xfrm>
          <a:prstGeom prst="rect">
            <a:avLst/>
          </a:prstGeom>
          <a:noFill/>
        </p:spPr>
      </p:pic>
      <p:pic>
        <p:nvPicPr>
          <p:cNvPr id="1028" name="Picture 4" descr="E:\фото\i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48680"/>
            <a:ext cx="3294484" cy="1932806"/>
          </a:xfrm>
          <a:prstGeom prst="rect">
            <a:avLst/>
          </a:prstGeom>
          <a:noFill/>
        </p:spPr>
      </p:pic>
      <p:pic>
        <p:nvPicPr>
          <p:cNvPr id="1029" name="Picture 5" descr="E:\фото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581128"/>
            <a:ext cx="2553072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причины нежелания служить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59766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Нужно ли служить в армии сегодня?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2204864"/>
            <a:ext cx="6840760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Служба в армии – почетная обязанность или обязательная повинность?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365104"/>
            <a:ext cx="619268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Что нужно в себе воспитать, чтобы служба в армии не казалась испытанием?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18864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вы относитесь к молодым людям, которые не собираются служить  в армии?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img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632848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Служить -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« </a:t>
            </a:r>
            <a:r>
              <a:rPr lang="ru-RU" dirty="0" smtClean="0"/>
              <a:t> </a:t>
            </a:r>
            <a:r>
              <a:rPr lang="ru-RU" dirty="0"/>
              <a:t>годиться..., быть </a:t>
            </a:r>
            <a:r>
              <a:rPr lang="ru-RU" dirty="0" err="1"/>
              <a:t>пригодным...,полезным</a:t>
            </a:r>
            <a:r>
              <a:rPr lang="ru-RU" dirty="0"/>
              <a:t>..., </a:t>
            </a:r>
            <a:r>
              <a:rPr lang="ru-RU" dirty="0" err="1"/>
              <a:t>быть</a:t>
            </a:r>
            <a:r>
              <a:rPr lang="ru-RU" dirty="0"/>
              <a:t> нужным..., состоять на государственной либо общественной службе, занимать место с известными обязанностями». </a:t>
            </a:r>
          </a:p>
          <a:p>
            <a:pPr>
              <a:buNone/>
            </a:pPr>
            <a:r>
              <a:rPr lang="ru-RU" dirty="0"/>
              <a:t>Но служение Родине можно рассматривать в широком и узком понимании: </a:t>
            </a:r>
          </a:p>
          <a:p>
            <a:pPr>
              <a:buNone/>
            </a:pPr>
            <a:r>
              <a:rPr lang="ru-RU" b="1" i="1" dirty="0"/>
              <a:t>В </a:t>
            </a:r>
            <a:r>
              <a:rPr lang="ru-RU" b="1" i="1" dirty="0" err="1"/>
              <a:t>широком-</a:t>
            </a:r>
            <a:r>
              <a:rPr lang="ru-RU" i="1" dirty="0" err="1"/>
              <a:t>быть</a:t>
            </a:r>
            <a:r>
              <a:rPr lang="ru-RU" dirty="0"/>
              <a:t> полезным, нужным независимо оттого, в какой сфере человек осуществляет свою деятельность.</a:t>
            </a:r>
          </a:p>
          <a:p>
            <a:pPr>
              <a:buNone/>
            </a:pPr>
            <a:r>
              <a:rPr lang="ru-RU" b="1" i="1" dirty="0"/>
              <a:t>В узком</a:t>
            </a:r>
            <a:r>
              <a:rPr lang="ru-RU" dirty="0"/>
              <a:t> - служение на военном поприще. Не случайно, в старину, всех имеющих ратные, воинские чины, называли служилыми людьми. В преддверии праздника защитника Отечества мы говорим о службе в армии.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 smtClean="0"/>
              <a:t>Статья </a:t>
            </a:r>
            <a:r>
              <a:rPr lang="ru-RU" b="1" dirty="0"/>
              <a:t>59п.1</a:t>
            </a:r>
            <a:r>
              <a:rPr lang="ru-RU" dirty="0"/>
              <a:t> Конституции РФ. «</a:t>
            </a:r>
            <a:r>
              <a:rPr lang="ru-RU" dirty="0" smtClean="0"/>
              <a:t>Защита</a:t>
            </a:r>
          </a:p>
          <a:p>
            <a:pPr>
              <a:buNone/>
            </a:pPr>
            <a:r>
              <a:rPr lang="ru-RU" dirty="0" smtClean="0"/>
              <a:t>Отечества </a:t>
            </a:r>
            <a:r>
              <a:rPr lang="ru-RU" dirty="0"/>
              <a:t>является долгом 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обязанностью </a:t>
            </a:r>
            <a:r>
              <a:rPr lang="ru-RU" dirty="0"/>
              <a:t>гражданина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Российской </a:t>
            </a:r>
            <a:r>
              <a:rPr lang="ru-RU" dirty="0"/>
              <a:t>Федерации»</a:t>
            </a:r>
          </a:p>
          <a:p>
            <a:pPr>
              <a:buNone/>
            </a:pPr>
            <a:r>
              <a:rPr lang="ru-RU" dirty="0" smtClean="0"/>
              <a:t>                     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F:\Новая папка (5)\Конституция\imgpreview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04664"/>
            <a:ext cx="2028056" cy="2381250"/>
          </a:xfrm>
          <a:prstGeom prst="rect">
            <a:avLst/>
          </a:prstGeom>
          <a:noFill/>
        </p:spPr>
      </p:pic>
      <p:pic>
        <p:nvPicPr>
          <p:cNvPr id="1027" name="Picture 3" descr="F:\Новая папка (5)\Конституция\imgpreview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2980632" cy="2232248"/>
          </a:xfrm>
          <a:prstGeom prst="rect">
            <a:avLst/>
          </a:prstGeom>
          <a:noFill/>
        </p:spPr>
      </p:pic>
      <p:pic>
        <p:nvPicPr>
          <p:cNvPr id="1028" name="Picture 4" descr="F:\Новая папка (5)\Конституция\img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21088"/>
            <a:ext cx="1944216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400" dirty="0" smtClean="0"/>
              <a:t>«После бала» Л.Н.Толстого</a:t>
            </a:r>
          </a:p>
        </p:txBody>
      </p:sp>
      <p:pic>
        <p:nvPicPr>
          <p:cNvPr id="9219" name="Picture 2" descr="C:\Users\Алексей\Desktop\f_159994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484784"/>
            <a:ext cx="2573461" cy="2573461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3980488"/>
            <a:ext cx="38928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44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Николай</a:t>
            </a:r>
            <a:r>
              <a:rPr lang="en-US" sz="44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   I</a:t>
            </a:r>
            <a:endParaRPr lang="ru-RU" sz="4400" cap="all" dirty="0" smtClean="0">
              <a:solidFill>
                <a:srgbClr val="4E3B30"/>
              </a:solidFill>
              <a:effectLst>
                <a:reflection blurRad="12700" stA="48000" endA="300" endPos="55000" dir="5400000" sy="-90000" algn="bl" rotWithShape="0"/>
              </a:effectLst>
              <a:latin typeface="Franklin Gothic Medium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836712"/>
            <a:ext cx="1076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67" y="1412776"/>
            <a:ext cx="249627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кабинет23\Рабочий стол\Новая папка (6)\i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869160"/>
            <a:ext cx="2880320" cy="1800200"/>
          </a:xfrm>
          <a:prstGeom prst="rect">
            <a:avLst/>
          </a:prstGeom>
          <a:noFill/>
        </p:spPr>
      </p:pic>
      <p:pic>
        <p:nvPicPr>
          <p:cNvPr id="1029" name="Picture 5" descr="C:\Documents and Settings\кабинет23\Рабочий стол\Новая папка (6)\Рисуно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636912"/>
            <a:ext cx="2850158" cy="1564730"/>
          </a:xfrm>
          <a:prstGeom prst="rect">
            <a:avLst/>
          </a:prstGeom>
          <a:noFill/>
        </p:spPr>
      </p:pic>
      <p:pic>
        <p:nvPicPr>
          <p:cNvPr id="1030" name="Picture 6" descr="C:\Documents and Settings\кабинет23\Рабочий стол\Новая папка (6)\Рисунок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437112"/>
            <a:ext cx="2952328" cy="2219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Всеобщая милитаризация</a:t>
            </a:r>
            <a:endParaRPr lang="ru-RU" dirty="0"/>
          </a:p>
        </p:txBody>
      </p:sp>
      <p:pic>
        <p:nvPicPr>
          <p:cNvPr id="2050" name="Picture 2" descr="F:\Новая папка (5)\израиль\1334815288_034_16394_these_israeli_army_ladies_are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2874454" cy="2016224"/>
          </a:xfrm>
          <a:prstGeom prst="rect">
            <a:avLst/>
          </a:prstGeom>
          <a:noFill/>
        </p:spPr>
      </p:pic>
      <p:pic>
        <p:nvPicPr>
          <p:cNvPr id="2051" name="Picture 3" descr="F:\Новая папка (5)\израиль\imgpreview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437112"/>
            <a:ext cx="2314575" cy="1571625"/>
          </a:xfrm>
          <a:prstGeom prst="rect">
            <a:avLst/>
          </a:prstGeom>
          <a:noFill/>
        </p:spPr>
      </p:pic>
      <p:pic>
        <p:nvPicPr>
          <p:cNvPr id="2052" name="Picture 4" descr="F:\Новая папка (5)\израиль\imgpreview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996952"/>
            <a:ext cx="3096344" cy="1704975"/>
          </a:xfrm>
          <a:prstGeom prst="rect">
            <a:avLst/>
          </a:prstGeom>
          <a:noFill/>
        </p:spPr>
      </p:pic>
      <p:pic>
        <p:nvPicPr>
          <p:cNvPr id="2053" name="Picture 5" descr="F:\Новая папка (5)\израиль\imgpreview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861048"/>
            <a:ext cx="2343150" cy="1552575"/>
          </a:xfrm>
          <a:prstGeom prst="rect">
            <a:avLst/>
          </a:prstGeom>
          <a:noFill/>
        </p:spPr>
      </p:pic>
      <p:pic>
        <p:nvPicPr>
          <p:cNvPr id="2054" name="Picture 6" descr="F:\Новая папка (5)\израиль\imgpreview (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2060848"/>
            <a:ext cx="2228850" cy="1628775"/>
          </a:xfrm>
          <a:prstGeom prst="rect">
            <a:avLst/>
          </a:prstGeom>
          <a:noFill/>
        </p:spPr>
      </p:pic>
      <p:pic>
        <p:nvPicPr>
          <p:cNvPr id="2055" name="Picture 7" descr="F:\Новая папка (5)\израиль\imgpreview (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5013176"/>
            <a:ext cx="2664296" cy="1647825"/>
          </a:xfrm>
          <a:prstGeom prst="rect">
            <a:avLst/>
          </a:prstGeom>
          <a:noFill/>
        </p:spPr>
      </p:pic>
      <p:pic>
        <p:nvPicPr>
          <p:cNvPr id="2056" name="Picture 8" descr="F:\Новая папка (5)\израиль\imgprevie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2" y="1124744"/>
            <a:ext cx="2343150" cy="155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кабинет23\Рабочий стол\Новая папка (6)\01sm_150_au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3096344" cy="46085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07904" y="335699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/>
            <a:r>
              <a:rPr lang="ru-RU" dirty="0" smtClean="0">
                <a:hlinkClick r:id="rId3"/>
              </a:rPr>
              <a:t>ТАТЬЯНА МОСКАЛЬКОВА </a:t>
            </a:r>
          </a:p>
          <a:p>
            <a:pPr fontAlgn="ctr"/>
            <a:r>
              <a:rPr lang="ru-RU" dirty="0" smtClean="0">
                <a:hlinkClick r:id="rId3"/>
              </a:rPr>
              <a:t>"Справедливая Россия"</a:t>
            </a:r>
            <a:endParaRPr lang="ru-RU" dirty="0" smtClean="0"/>
          </a:p>
          <a:p>
            <a:pPr fontAlgn="ctr"/>
            <a:r>
              <a:rPr lang="ru-RU" dirty="0" smtClean="0">
                <a:hlinkClick r:id="rId3"/>
              </a:rPr>
              <a:t>Депутат Государственной Думы Российской Федерации, заместитель председателя Комитета по делам СНГ и связям с соотечественниками, доктор юридических и философских наук, профессор, заслуженный юрист РФ, генерал-майор МВД</a:t>
            </a:r>
            <a:endParaRPr lang="ru-RU" dirty="0" smtClean="0"/>
          </a:p>
          <a:p>
            <a:pPr font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3429000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Владимир Анатольевич Овсянников</a:t>
            </a: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 </a:t>
            </a:r>
            <a:r>
              <a:rPr lang="ru-RU" dirty="0" smtClean="0">
                <a:solidFill>
                  <a:srgbClr val="C00000"/>
                </a:solidFill>
                <a:hlinkClick r:id="rId2" tooltip="Россия"/>
              </a:rPr>
              <a:t>российский</a:t>
            </a:r>
            <a:r>
              <a:rPr lang="ru-RU" dirty="0" smtClean="0">
                <a:solidFill>
                  <a:srgbClr val="C00000"/>
                </a:solidFill>
              </a:rPr>
              <a:t> политический деятель, депутат </a:t>
            </a:r>
            <a:r>
              <a:rPr lang="ru-RU" dirty="0" smtClean="0">
                <a:solidFill>
                  <a:srgbClr val="C00000"/>
                </a:solidFill>
                <a:hlinkClick r:id="rId3" tooltip="Государственная дума"/>
              </a:rPr>
              <a:t>Государственной Думы Федерального Собрания Российской Федерации</a:t>
            </a:r>
            <a:r>
              <a:rPr lang="ru-RU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  первый заместитель руководителя фракции </a:t>
            </a:r>
            <a:r>
              <a:rPr lang="ru-RU" dirty="0" smtClean="0">
                <a:solidFill>
                  <a:srgbClr val="C00000"/>
                </a:solidFill>
                <a:hlinkClick r:id="rId4" tooltip="Либерально-демократическая партия России"/>
              </a:rPr>
              <a:t>ЛДПР</a:t>
            </a:r>
            <a:r>
              <a:rPr lang="ru-RU" dirty="0" smtClean="0">
                <a:solidFill>
                  <a:srgbClr val="C00000"/>
                </a:solidFill>
              </a:rPr>
              <a:t> в Государственной Думе Федерального Собрания Российской Федерации.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кабинет23\Рабочий стол\imgpreview (2)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772816"/>
            <a:ext cx="3672408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Только контракт!</a:t>
            </a:r>
            <a:endParaRPr lang="ru-RU" dirty="0"/>
          </a:p>
        </p:txBody>
      </p:sp>
      <p:pic>
        <p:nvPicPr>
          <p:cNvPr id="3074" name="Picture 2" descr="F:\Новая папка (5)\США\imgpreview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2314575" cy="1571625"/>
          </a:xfrm>
          <a:prstGeom prst="rect">
            <a:avLst/>
          </a:prstGeom>
          <a:noFill/>
        </p:spPr>
      </p:pic>
      <p:pic>
        <p:nvPicPr>
          <p:cNvPr id="3075" name="Picture 3" descr="F:\Новая папка (5)\США\imgpreview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700808"/>
            <a:ext cx="1704975" cy="2133600"/>
          </a:xfrm>
          <a:prstGeom prst="rect">
            <a:avLst/>
          </a:prstGeom>
          <a:noFill/>
        </p:spPr>
      </p:pic>
      <p:pic>
        <p:nvPicPr>
          <p:cNvPr id="3076" name="Picture 4" descr="F:\Новая папка (5)\США\imgpreview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869160"/>
            <a:ext cx="2333625" cy="1552575"/>
          </a:xfrm>
          <a:prstGeom prst="rect">
            <a:avLst/>
          </a:prstGeom>
          <a:noFill/>
        </p:spPr>
      </p:pic>
      <p:pic>
        <p:nvPicPr>
          <p:cNvPr id="3077" name="Picture 5" descr="F:\Новая папка (5)\США\imgpreview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429000"/>
            <a:ext cx="1638300" cy="2219325"/>
          </a:xfrm>
          <a:prstGeom prst="rect">
            <a:avLst/>
          </a:prstGeom>
          <a:noFill/>
        </p:spPr>
      </p:pic>
      <p:pic>
        <p:nvPicPr>
          <p:cNvPr id="3078" name="Picture 6" descr="F:\Новая папка (5)\США\imgpreview (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717032"/>
            <a:ext cx="2333625" cy="1552575"/>
          </a:xfrm>
          <a:prstGeom prst="rect">
            <a:avLst/>
          </a:prstGeom>
          <a:noFill/>
        </p:spPr>
      </p:pic>
      <p:pic>
        <p:nvPicPr>
          <p:cNvPr id="3079" name="Picture 7" descr="F:\Новая папка (5)\США\imgpreview (6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1268760"/>
            <a:ext cx="2133600" cy="1704975"/>
          </a:xfrm>
          <a:prstGeom prst="rect">
            <a:avLst/>
          </a:prstGeom>
          <a:noFill/>
        </p:spPr>
      </p:pic>
      <p:pic>
        <p:nvPicPr>
          <p:cNvPr id="3080" name="Picture 8" descr="F:\Новая папка (5)\США\imgprevie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4869160"/>
            <a:ext cx="2200275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264</TotalTime>
  <Words>390</Words>
  <Application>Microsoft Office PowerPoint</Application>
  <PresentationFormat>Экран (4:3)</PresentationFormat>
  <Paragraphs>59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Слайд 1</vt:lpstr>
      <vt:lpstr>  Я родине  служить готов?!</vt:lpstr>
      <vt:lpstr>Служить - </vt:lpstr>
      <vt:lpstr>Слайд 4</vt:lpstr>
      <vt:lpstr>«После бала» Л.Н.Толстого</vt:lpstr>
      <vt:lpstr>Всеобщая милитаризация</vt:lpstr>
      <vt:lpstr>Слайд 7</vt:lpstr>
      <vt:lpstr>Слайд 8</vt:lpstr>
      <vt:lpstr>Только контракт!</vt:lpstr>
      <vt:lpstr>Армия не нужна!                                               Мир во всем мире!</vt:lpstr>
      <vt:lpstr>Слайд 11</vt:lpstr>
      <vt:lpstr>Годы гражданской войны  (1918-1920)</vt:lpstr>
      <vt:lpstr>1922 – борьба против японских интервентов и белогвардейцев</vt:lpstr>
      <vt:lpstr>Армия в годы Великой отечественной войны</vt:lpstr>
      <vt:lpstr>афганистан</vt:lpstr>
      <vt:lpstr>Моисеенков Леонид Ананьевич </vt:lpstr>
      <vt:lpstr>Чечня</vt:lpstr>
      <vt:lpstr>Слайд 18</vt:lpstr>
      <vt:lpstr>Поступление выпускников нашей школы в высшее военные учебные заведения</vt:lpstr>
      <vt:lpstr>Основные причины нежелания служить</vt:lpstr>
      <vt:lpstr>Слайд 21</vt:lpstr>
      <vt:lpstr>Как вы относитесь к молодым людям, которые не собираются служить  в армии?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родине служить готов?!</dc:title>
  <dc:creator>Лилия</dc:creator>
  <cp:lastModifiedBy>кабинет23</cp:lastModifiedBy>
  <cp:revision>29</cp:revision>
  <dcterms:created xsi:type="dcterms:W3CDTF">2013-02-19T04:50:40Z</dcterms:created>
  <dcterms:modified xsi:type="dcterms:W3CDTF">2013-02-21T06:35:25Z</dcterms:modified>
</cp:coreProperties>
</file>