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84" r:id="rId2"/>
    <p:sldId id="262" r:id="rId3"/>
    <p:sldId id="263" r:id="rId4"/>
    <p:sldId id="261" r:id="rId5"/>
    <p:sldId id="256" r:id="rId6"/>
    <p:sldId id="264" r:id="rId7"/>
    <p:sldId id="259" r:id="rId8"/>
    <p:sldId id="257" r:id="rId9"/>
    <p:sldId id="265" r:id="rId10"/>
    <p:sldId id="271" r:id="rId11"/>
    <p:sldId id="272" r:id="rId12"/>
    <p:sldId id="276" r:id="rId13"/>
    <p:sldId id="275" r:id="rId14"/>
    <p:sldId id="277" r:id="rId15"/>
    <p:sldId id="269" r:id="rId16"/>
    <p:sldId id="270" r:id="rId17"/>
    <p:sldId id="282" r:id="rId18"/>
    <p:sldId id="274" r:id="rId19"/>
    <p:sldId id="267" r:id="rId20"/>
    <p:sldId id="258" r:id="rId21"/>
    <p:sldId id="273" r:id="rId22"/>
    <p:sldId id="279" r:id="rId23"/>
    <p:sldId id="260" r:id="rId24"/>
    <p:sldId id="283" r:id="rId25"/>
    <p:sldId id="286" r:id="rId26"/>
    <p:sldId id="266" r:id="rId27"/>
    <p:sldId id="285" r:id="rId28"/>
    <p:sldId id="281" r:id="rId29"/>
    <p:sldId id="26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4FC54-984F-49A6-8F82-3C2673A40207}" type="datetimeFigureOut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FDF4F-2F0D-4421-9CA6-EE8BB76BEB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C6321-3190-41E4-A6E3-2998DBEEB3F5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EA8DE-2755-4D39-8EC5-C625E47A5229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A98E9-0AD6-4247-8BD4-44328323FD35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7E902-FBED-47FF-8DA9-A643BB114FB5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B569B-00E0-40B3-A160-16FD93387436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8294A-E867-45FB-B7FB-7119B194136D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EC30-4E70-4860-9650-3D3C13B8AAE2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83680-1A3D-4024-86F7-A4AA85EA2DA3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AA790-9940-49B3-A98C-AEF459AAB036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72DEA-DD93-4BC8-A215-8A3F1A12C468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5AC9E-0783-4A16-B53B-33A9C3C8C46F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72B4-C01F-4ACF-B04E-0E089B91B092}" type="datetime1">
              <a:rPr lang="ru-RU" smtClean="0"/>
              <a:pPr/>
              <a:t>03.06.2014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F82E6-41A7-4737-8845-96718355806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-edu.ru/e-books/HB/05-2.htm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commons.wikimedia.org/wiki/File:The_Magdalen_Reading_Rogier.jpg?uselang=ru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&#1082;&#1086;&#1085;&#1089;&#1090;&#1088;&#1091;&#1082;&#1094;&#1080;&#1103;%20&#1082;&#1085;&#1080;&#1075;&#1080;.pptx" TargetMode="Externa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770485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 smtClean="0">
                <a:latin typeface="Arno Pro Caption" pitchFamily="18" charset="0"/>
              </a:rPr>
              <a:t>КНИЖНАЯ ГРАФИКА</a:t>
            </a:r>
            <a:endParaRPr lang="ru-RU" sz="8800" b="1" dirty="0">
              <a:latin typeface="Arno Pro Captio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645024"/>
            <a:ext cx="52565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Рождение книги</a:t>
            </a:r>
            <a:endParaRPr lang="ru-RU" sz="80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02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940152" y="1772816"/>
            <a:ext cx="2880320" cy="3825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3728" y="2780928"/>
            <a:ext cx="3600400" cy="79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Arno Pro Smbd Caption" pitchFamily="18" charset="0"/>
              </a:rPr>
              <a:t>Часть первая</a:t>
            </a:r>
            <a:endParaRPr lang="ru-RU" sz="4400" b="1" dirty="0">
              <a:latin typeface="Arno Pro Smbd Captio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alm-leave-mimiature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4149080"/>
            <a:ext cx="4536504" cy="2554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 descr="книга на пальмовых листьях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04664"/>
            <a:ext cx="3271012" cy="5894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ms2174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404664"/>
            <a:ext cx="4238244" cy="288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311352" y="3140968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Книги на пальмовых листьях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из Древней Индии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mboo-strips-used-as-paper-in-ancient-China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484784"/>
            <a:ext cx="8646122" cy="48245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11560" y="404664"/>
            <a:ext cx="788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Бамбуковая книга из Древнего Китая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3528" y="4149080"/>
            <a:ext cx="86409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u="sng" dirty="0" smtClean="0">
                <a:solidFill>
                  <a:srgbClr val="FF0000"/>
                </a:solidFill>
              </a:rPr>
              <a:t>Берестяные грамоты</a:t>
            </a:r>
            <a:r>
              <a:rPr lang="ru-RU" sz="2800" b="1" dirty="0" smtClean="0">
                <a:solidFill>
                  <a:srgbClr val="FF0000"/>
                </a:solidFill>
              </a:rPr>
              <a:t>, найденные в процессе археологического изучения Новгорода, свидетельствуют о широком распространении грамотности среди различных слоев населения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уже в ХI-XIV вв.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7410" name="Picture 2" descr="http://upload.wikimedia.org/wikipedia/ru/1/13/Bb419_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836712"/>
            <a:ext cx="7496175" cy="3152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83568" y="116632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Новгородские берестяные грамоты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15616" y="3534013"/>
            <a:ext cx="7920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«Поклон от Семена к невестке 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моей.</a:t>
            </a:r>
            <a:r>
              <a:rPr lang="en-US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Если ты не помнишь, то имей в виду : у тебя солод был он хранится в </a:t>
            </a:r>
            <a:r>
              <a:rPr lang="ru-RU" sz="28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подклете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, и ты возьми пригоршню. Насчет муки не стесняйся, бери сколько нужно и испеки пирогов в меру. А мясо возьмешь в сеннике. Отдай рубль Игнату». XIV век.</a:t>
            </a:r>
          </a:p>
          <a:p>
            <a:endParaRPr lang="ru-RU" dirty="0"/>
          </a:p>
        </p:txBody>
      </p:sp>
      <p:pic>
        <p:nvPicPr>
          <p:cNvPr id="5" name="Рисунок 4" descr="gramota_semen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82192">
            <a:off x="12088" y="949848"/>
            <a:ext cx="5732024" cy="2951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Новгородские берестяные грамоты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onfim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92696"/>
            <a:ext cx="3240360" cy="230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283968" y="2060848"/>
            <a:ext cx="4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Цера</a:t>
            </a:r>
            <a:r>
              <a:rPr lang="ru-RU" sz="2800" b="1" dirty="0" smtClean="0">
                <a:solidFill>
                  <a:srgbClr val="FF0000"/>
                </a:solidFill>
              </a:rPr>
              <a:t> с </a:t>
            </a:r>
            <a:r>
              <a:rPr lang="ru-RU" sz="2800" b="1" dirty="0" err="1" smtClean="0">
                <a:solidFill>
                  <a:srgbClr val="FF0000"/>
                </a:solidFill>
              </a:rPr>
              <a:t>писалами</a:t>
            </a:r>
            <a:r>
              <a:rPr lang="ru-RU" sz="2800" b="1" dirty="0" smtClean="0">
                <a:solidFill>
                  <a:srgbClr val="FF0000"/>
                </a:solidFill>
              </a:rPr>
              <a:t>»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 обратная сторона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церы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467544" y="3068960"/>
            <a:ext cx="7626424" cy="2593082"/>
            <a:chOff x="1187624" y="3284984"/>
            <a:chExt cx="7626424" cy="2593082"/>
          </a:xfrm>
        </p:grpSpPr>
        <p:pic>
          <p:nvPicPr>
            <p:cNvPr id="9" name="Рисунок 8" descr="pisala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7092280" y="3284984"/>
              <a:ext cx="1721768" cy="576064"/>
            </a:xfrm>
            <a:prstGeom prst="rect">
              <a:avLst/>
            </a:prstGeom>
          </p:spPr>
        </p:pic>
        <p:pic>
          <p:nvPicPr>
            <p:cNvPr id="8" name="Рисунок 7" descr="pisala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6588224" y="3284984"/>
              <a:ext cx="1721768" cy="576064"/>
            </a:xfrm>
            <a:prstGeom prst="rect">
              <a:avLst/>
            </a:prstGeom>
          </p:spPr>
        </p:pic>
        <p:pic>
          <p:nvPicPr>
            <p:cNvPr id="7" name="Рисунок 6" descr="pisala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>
            <a:xfrm>
              <a:off x="4932040" y="3284984"/>
              <a:ext cx="1721768" cy="576064"/>
            </a:xfrm>
            <a:prstGeom prst="rect">
              <a:avLst/>
            </a:prstGeom>
          </p:spPr>
        </p:pic>
        <p:pic>
          <p:nvPicPr>
            <p:cNvPr id="5" name="Рисунок 4" descr="pisala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1187624" y="3284984"/>
              <a:ext cx="3810000" cy="2571750"/>
            </a:xfrm>
            <a:prstGeom prst="rect">
              <a:avLst/>
            </a:prstGeom>
          </p:spPr>
        </p:pic>
        <p:pic>
          <p:nvPicPr>
            <p:cNvPr id="6" name="Рисунок 5" descr="oborot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004048" y="3573016"/>
              <a:ext cx="3810000" cy="230505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23528" y="5445224"/>
            <a:ext cx="8820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Церы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это деревянные таблички с углублениями, которые заливались воском. Маленькие новгородцы писали свои упражнения не на бересте, а на воске.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99992" y="476672"/>
            <a:ext cx="449999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«Грамота мальчика </a:t>
            </a:r>
            <a:r>
              <a:rPr 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Онфима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»</a:t>
            </a:r>
            <a:r>
              <a:rPr lang="ru-RU" dirty="0" smtClean="0"/>
              <a:t>  -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упражнения </a:t>
            </a:r>
            <a:b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в письме новгородского ребенка</a:t>
            </a:r>
          </a:p>
          <a:p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755576" y="0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Новгородские берестяные грамоты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_51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4048" y="692696"/>
            <a:ext cx="3744416" cy="3136275"/>
          </a:xfrm>
          <a:prstGeom prst="rect">
            <a:avLst/>
          </a:prstGeom>
        </p:spPr>
      </p:pic>
      <p:pic>
        <p:nvPicPr>
          <p:cNvPr id="3" name="Рисунок 2" descr="scr-7648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4048" y="3933056"/>
            <a:ext cx="3744416" cy="2783844"/>
          </a:xfrm>
          <a:prstGeom prst="rect">
            <a:avLst/>
          </a:prstGeom>
        </p:spPr>
      </p:pic>
      <p:pic>
        <p:nvPicPr>
          <p:cNvPr id="4" name="Рисунок 3" descr="барельеф на римском саркофаге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79512" y="116632"/>
            <a:ext cx="4381410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5229200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Римская книга имела форму свитка, навернутого на палку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 утолщенными концами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4048" y="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ДРЕВНИЙ РИМ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501008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Древнем Риме появился другой вид книги: 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полиптих</a:t>
            </a:r>
            <a:r>
              <a:rPr lang="ru-RU" sz="2800" b="1" i="1" u="sng" dirty="0" smtClean="0">
                <a:solidFill>
                  <a:srgbClr val="FF0000"/>
                </a:solidFill>
              </a:rPr>
              <a:t>.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Это были скреплённые между собой деревянные дощечки-таблицы. покрытыё воском, на которых </a:t>
            </a:r>
            <a:r>
              <a:rPr lang="ru-RU" sz="2800" b="1" i="1" u="sng" dirty="0" err="1" smtClean="0">
                <a:solidFill>
                  <a:srgbClr val="FF0000"/>
                </a:solidFill>
              </a:rPr>
              <a:t>стилом</a:t>
            </a:r>
            <a:r>
              <a:rPr lang="ru-RU" sz="2800" b="1" i="1" u="sng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процарапывались буквы. Эту книгу уже можно было листать. Хотя листов в ней было немного.</a:t>
            </a:r>
          </a:p>
        </p:txBody>
      </p:sp>
      <p:pic>
        <p:nvPicPr>
          <p:cNvPr id="4" name="Рисунок 3" descr="Wachstafel_rem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260648"/>
            <a:ext cx="5616624" cy="3255983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55568" y="47667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ДРЕВНИЙ РИМ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no Pro Caption" pitchFamily="18" charset="0"/>
              </a:rPr>
              <a:t>РОЖДЕНИЕ   КНИГИ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908720"/>
            <a:ext cx="756084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Сначала старинная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рукопись - КОДЕКС </a:t>
            </a:r>
            <a:r>
              <a:rPr lang="ru-RU" sz="2800" b="1" dirty="0" smtClean="0">
                <a:solidFill>
                  <a:srgbClr val="FF0000"/>
                </a:solidFill>
              </a:rPr>
              <a:t>использовалась для ведения бухгалтерии,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но, с развитием 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пергамента</a:t>
            </a:r>
            <a:r>
              <a:rPr lang="ru-RU" sz="2800" b="1" dirty="0" smtClean="0">
                <a:solidFill>
                  <a:srgbClr val="FF0000"/>
                </a:solidFill>
              </a:rPr>
              <a:t> в III веке н. э., постепенно начала вытеснять папирусы.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Это происходило уже в христианском мире. Причин принятия КОДЕКСОВ как основного вида книг несколько: они экономичны, поскольку можно использовать обе стороны листа; их легко спрятать; они были удобны </a:t>
            </a:r>
            <a:r>
              <a:rPr lang="en-US" sz="2800" b="1" dirty="0" smtClean="0">
                <a:solidFill>
                  <a:srgbClr val="FF0000"/>
                </a:solidFill>
              </a:rPr>
              <a:t/>
            </a:r>
            <a:br>
              <a:rPr lang="en-US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 доступны. Возможно, христианские авторы использовали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КОДЕКСЫ</a:t>
            </a:r>
            <a:r>
              <a:rPr lang="ru-RU" sz="2800" b="1" dirty="0" smtClean="0">
                <a:solidFill>
                  <a:srgbClr val="FF0000"/>
                </a:solidFill>
              </a:rPr>
              <a:t> нарочно, чтобы они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не были похожи на языческие тексты, которые обычно писались в форме свитков.</a:t>
            </a:r>
          </a:p>
        </p:txBody>
      </p:sp>
      <p:pic>
        <p:nvPicPr>
          <p:cNvPr id="4" name="Рисунок 3" descr="knizhniy-blok.png"/>
          <p:cNvPicPr>
            <a:picLocks noChangeAspect="1"/>
          </p:cNvPicPr>
          <p:nvPr/>
        </p:nvPicPr>
        <p:blipFill>
          <a:blip r:embed="rId2" cstate="email"/>
          <a:srcRect l="4326"/>
          <a:stretch>
            <a:fillRect/>
          </a:stretch>
        </p:blipFill>
        <p:spPr>
          <a:xfrm>
            <a:off x="7020272" y="764704"/>
            <a:ext cx="1876562" cy="1244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urrow_86r_l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80312" y="2348880"/>
            <a:ext cx="1631249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Arno Pro Caption" pitchFamily="18" charset="0"/>
              </a:rPr>
              <a:t>КНИГА   В  СРЕДНИЕ  ВЕКА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980728"/>
            <a:ext cx="46085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До  изобретения и внедрения печатной машины почти все книги переписывались вручную, что делало книги дорогими и редкими. Первые книги переписывались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основном в монастырях,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по одной за раз. Писали крупно, четко и красиво;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отделке заглавных букв доходили до необыкновенной роскоши. </a:t>
            </a:r>
          </a:p>
        </p:txBody>
      </p:sp>
      <p:pic>
        <p:nvPicPr>
          <p:cNvPr id="4" name="Рисунок 3" descr="LindisfarneFol27rIncipitMat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60032" y="1052735"/>
            <a:ext cx="3960440" cy="5621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уквица евр._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60032" y="2060848"/>
            <a:ext cx="3895344" cy="4538472"/>
          </a:xfrm>
          <a:prstGeom prst="rect">
            <a:avLst/>
          </a:prstGeom>
        </p:spPr>
      </p:pic>
      <p:pic>
        <p:nvPicPr>
          <p:cNvPr id="6" name="Рисунок 5" descr="буквица евр._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644008" y="911091"/>
            <a:ext cx="4211960" cy="5758269"/>
          </a:xfrm>
          <a:prstGeom prst="rect">
            <a:avLst/>
          </a:prstGeom>
        </p:spPr>
      </p:pic>
      <p:pic>
        <p:nvPicPr>
          <p:cNvPr id="7" name="Рисунок 6" descr="буквица евр._1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572000" y="980728"/>
            <a:ext cx="4320480" cy="5760640"/>
          </a:xfrm>
          <a:prstGeom prst="rect">
            <a:avLst/>
          </a:prstGeom>
        </p:spPr>
      </p:pic>
      <p:pic>
        <p:nvPicPr>
          <p:cNvPr id="8" name="Рисунок 7" descr="буквица евр._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4008" y="1268760"/>
            <a:ext cx="4283968" cy="4913376"/>
          </a:xfrm>
          <a:prstGeom prst="rect">
            <a:avLst/>
          </a:prstGeom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78696_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99592" y="188640"/>
            <a:ext cx="7488832" cy="599106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43608" y="616530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Старинная гравюра. Монах-переписчик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920880" cy="5786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В древнейшие времена человеческая память была единственным средством сохранения и передачи общественного опыта, информации о событиях и людях. История знает так называемые </a:t>
            </a:r>
            <a:r>
              <a:rPr lang="ru-RU" sz="3200" b="1" i="1" dirty="0">
                <a:solidFill>
                  <a:srgbClr val="FF0000"/>
                </a:solidFill>
              </a:rPr>
              <a:t>бесписьменные цивилизации</a:t>
            </a:r>
            <a:r>
              <a:rPr lang="ru-RU" sz="3200" dirty="0">
                <a:solidFill>
                  <a:srgbClr val="FF0000"/>
                </a:solidFill>
              </a:rPr>
              <a:t>,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где </a:t>
            </a:r>
            <a:r>
              <a:rPr lang="ru-RU" sz="3200" dirty="0">
                <a:solidFill>
                  <a:srgbClr val="FF0000"/>
                </a:solidFill>
              </a:rPr>
              <a:t>огромное количество необходимых сведений просто заучивалось наизусть жрецами, законоведами, учителями, </a:t>
            </a:r>
            <a:r>
              <a:rPr lang="en-US" sz="3200" dirty="0" smtClean="0">
                <a:solidFill>
                  <a:srgbClr val="FF0000"/>
                </a:solidFill>
              </a:rPr>
              <a:t/>
            </a:r>
            <a:br>
              <a:rPr lang="en-US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а </a:t>
            </a:r>
            <a:r>
              <a:rPr lang="ru-RU" sz="3200" dirty="0">
                <a:solidFill>
                  <a:srgbClr val="FF0000"/>
                </a:solidFill>
              </a:rPr>
              <a:t>на дальние расстояния посылались "живые письма" - гонцы. </a:t>
            </a:r>
          </a:p>
          <a:p>
            <a:endParaRPr lang="ru-RU" dirty="0"/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932040" y="260648"/>
            <a:ext cx="385192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http://www.hi-edu.ru/e-books/HB/05-2.htm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79512" y="188640"/>
            <a:ext cx="4824536" cy="5224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327576" y="116632"/>
            <a:ext cx="381642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Книга-кошель,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кодекс,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пергаментный свиток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эпохи Средних веков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image16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20072" y="3284984"/>
            <a:ext cx="3605631" cy="24598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79512" y="5877272"/>
            <a:ext cx="69847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u="sng" dirty="0" smtClean="0">
                <a:solidFill>
                  <a:srgbClr val="FF0000"/>
                </a:solidFill>
              </a:rPr>
              <a:t>КОДЕКС</a:t>
            </a:r>
            <a:r>
              <a:rPr lang="ru-RU" sz="2400" b="1" dirty="0" smtClean="0">
                <a:solidFill>
                  <a:srgbClr val="FF0000"/>
                </a:solidFill>
              </a:rPr>
              <a:t> (лат.) -  это книга из сшитых вместе листов,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сложенных в тетрадь. </a:t>
            </a:r>
          </a:p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260648"/>
            <a:ext cx="417646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Мастера-переплетчики средневековья изобрели оригинальный переплет, который по своему внешнему виду напоминает кошель или конверт. 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Он прикреплялся к поясу, 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а для прочности закалывался красивой булавкой или брошью. Такие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книги-кошели </a:t>
            </a:r>
            <a:r>
              <a:rPr lang="ru-RU" sz="2400" b="1" dirty="0" smtClean="0">
                <a:solidFill>
                  <a:srgbClr val="FF0000"/>
                </a:solidFill>
              </a:rPr>
              <a:t>дошли до нашего времени в единичных экземплярах. Сейчас в мире их известно пять. Изображения книг-кошелей можно встретить на старинных гравюрах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и картинах.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kniga-koshel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34196" y="620688"/>
            <a:ext cx="3917453" cy="5544616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04664"/>
            <a:ext cx="50405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С </a:t>
            </a:r>
            <a:r>
              <a:rPr lang="en-US" sz="2800" b="1" dirty="0" smtClean="0">
                <a:solidFill>
                  <a:srgbClr val="FF0000"/>
                </a:solidFill>
              </a:rPr>
              <a:t>XIII</a:t>
            </a:r>
            <a:r>
              <a:rPr lang="ru-RU" sz="2800" b="1" dirty="0" smtClean="0">
                <a:solidFill>
                  <a:srgbClr val="FF0000"/>
                </a:solidFill>
              </a:rPr>
              <a:t> века основным писчим материалом стала бумага. Книг стало больше, они стали дешевле. Переписыванием книг стали заниматься не только в монастырях.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городах появились целые кварталы переписчиков, иллюминаторов (художники-иллюстраторы), переплетчиков, торговцев. Появились общественные библиотеки</a:t>
            </a:r>
            <a:r>
              <a:rPr lang="ru-RU" sz="2400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 descr="http://upload.wikimedia.org/wikipedia/commons/thumb/0/0d/The_Magdalen_Reading_Rogier.jpg/220px-The_Magdalen_Reading_Rogier.jpg">
            <a:hlinkClick r:id="rId2"/>
          </p:cNvPr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32656"/>
            <a:ext cx="367240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292080" y="4869160"/>
            <a:ext cx="37444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Рогир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ван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дер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6">
                    <a:lumMod val="50000"/>
                  </a:schemeClr>
                </a:solidFill>
              </a:rPr>
              <a:t>Вейден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. </a:t>
            </a:r>
            <a:b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Мария Магдалина за книгой. Ранее 1438.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BOOK_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3848" y="2564904"/>
            <a:ext cx="5582419" cy="3931281"/>
          </a:xfrm>
          <a:prstGeom prst="rect">
            <a:avLst/>
          </a:prstGeom>
        </p:spPr>
      </p:pic>
      <p:pic>
        <p:nvPicPr>
          <p:cNvPr id="2" name="Рисунок 1" descr="book2gif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7504" y="188640"/>
            <a:ext cx="5961579" cy="39158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365104"/>
            <a:ext cx="2880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Рукописные книги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47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323528" y="741223"/>
            <a:ext cx="3528392" cy="5906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img47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65896" y="908720"/>
            <a:ext cx="3718342" cy="5688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51520" y="116632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Страницы рукописных книг 13-14 вв.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25</a:t>
            </a:fld>
            <a:endParaRPr lang="ru-RU"/>
          </a:p>
        </p:txBody>
      </p:sp>
      <p:pic>
        <p:nvPicPr>
          <p:cNvPr id="1026" name="Picture 2" descr="http://www.seniorweb.ch/files/imagecache/box-zoom/media/image/2012/11/486px-johannes_gutenber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04664"/>
            <a:ext cx="4896544" cy="604511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436096" y="476672"/>
            <a:ext cx="35116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u="sng" dirty="0" smtClean="0">
                <a:solidFill>
                  <a:schemeClr val="accent6">
                    <a:lumMod val="50000"/>
                  </a:schemeClr>
                </a:solidFill>
              </a:rPr>
              <a:t>Иоганн </a:t>
            </a:r>
            <a:r>
              <a:rPr lang="ru-RU" sz="3200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Гутенберг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1124744"/>
            <a:ext cx="3312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немецкий ювелир 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и изобретатель. 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В середине 1440-х годов создал европейский способ книгопечатания подвижными литерами, распространившийся по всему миру.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2-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908720"/>
            <a:ext cx="4599432" cy="4892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076056" y="188640"/>
            <a:ext cx="406794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Первый печатный </a:t>
            </a:r>
            <a:r>
              <a:rPr lang="ru-RU" sz="3200" b="1" dirty="0" smtClean="0">
                <a:solidFill>
                  <a:srgbClr val="FF0000"/>
                </a:solidFill>
              </a:rPr>
              <a:t>станок</a:t>
            </a:r>
          </a:p>
          <a:p>
            <a:endParaRPr lang="ru-RU" sz="3200" b="1" dirty="0" smtClean="0">
              <a:solidFill>
                <a:srgbClr val="FF0000"/>
              </a:solidFill>
            </a:endParaRPr>
          </a:p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 XV веке 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Иоганн </a:t>
            </a:r>
            <a:r>
              <a:rPr lang="ru-RU" sz="3600" b="1" i="1" u="sng" dirty="0" err="1" smtClean="0">
                <a:solidFill>
                  <a:schemeClr val="accent6">
                    <a:lumMod val="50000"/>
                  </a:schemeClr>
                </a:solidFill>
              </a:rPr>
              <a:t>Гутенберг</a:t>
            </a:r>
            <a:r>
              <a:rPr lang="ru-RU" sz="3600" b="1" i="1" u="sng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создал печатную машину 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 металлическими 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наборными элементами, что сделало книги сравнительно доступными.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le:Story-of-the-glittering-plain-kelmscott-press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097360"/>
            <a:ext cx="8264696" cy="57606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23528" y="11663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Первые печатные книги по оформлению </a:t>
            </a:r>
            <a:r>
              <a:rPr lang="ru-RU" sz="3200" b="1" dirty="0" err="1" smtClean="0">
                <a:solidFill>
                  <a:srgbClr val="FF0000"/>
                </a:solidFill>
              </a:rPr>
              <a:t>былы</a:t>
            </a:r>
            <a:r>
              <a:rPr lang="ru-RU" sz="3200" b="1" dirty="0" smtClean="0">
                <a:solidFill>
                  <a:srgbClr val="FF0000"/>
                </a:solidFill>
              </a:rPr>
              <a:t> похожи на рукописные.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92696"/>
            <a:ext cx="792088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Несмотря на рост масштабов книгопечатания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XV веке, книги ещё издавались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в ограниченных тиражах и были весьма дороги. Многие годы, начиная с XV века, были потрачены на улучшение печатных машин.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К середине XX века производство книг в Европе перешагнуло отметку  </a:t>
            </a:r>
            <a:r>
              <a:rPr lang="ru-RU" sz="2800" b="1" i="1" u="sng" dirty="0" smtClean="0">
                <a:solidFill>
                  <a:srgbClr val="FF0000"/>
                </a:solidFill>
              </a:rPr>
              <a:t>200 тыс. наименований </a:t>
            </a:r>
            <a:br>
              <a:rPr lang="ru-RU" sz="2800" b="1" i="1" u="sng" dirty="0" smtClean="0">
                <a:solidFill>
                  <a:srgbClr val="FF0000"/>
                </a:solidFill>
              </a:rPr>
            </a:br>
            <a:r>
              <a:rPr lang="ru-RU" sz="2800" b="1" i="1" u="sng" dirty="0" smtClean="0">
                <a:solidFill>
                  <a:srgbClr val="FF0000"/>
                </a:solidFill>
              </a:rPr>
              <a:t>в год.  </a:t>
            </a:r>
          </a:p>
          <a:p>
            <a:endParaRPr lang="ru-RU" sz="2800" b="1" i="1" u="sng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ВСЕГО, НА СЕГОДНЯ, СУЩЕСТВУЕТ ПРИМЕРНО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i="1" u="sng" dirty="0" smtClean="0">
                <a:solidFill>
                  <a:srgbClr val="FF0000"/>
                </a:solidFill>
              </a:rPr>
              <a:t>130   МИЛЛИОНОВ   НАИМЕНОВАНИЙ   КНИГ.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xtb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79512" y="260648"/>
            <a:ext cx="2592288" cy="276225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60648"/>
            <a:ext cx="57150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645024"/>
            <a:ext cx="325081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дисковод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4067944" y="4293096"/>
            <a:ext cx="4433455" cy="2304256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7" name="Прямоугольник с двумя скругленными противолежащими углами 6">
            <a:hlinkClick r:id="rId6" action="ppaction://hlinkpres?slideindex=1&amp;slidetitle="/>
          </p:cNvPr>
          <p:cNvSpPr/>
          <p:nvPr/>
        </p:nvSpPr>
        <p:spPr>
          <a:xfrm>
            <a:off x="539552" y="6165304"/>
            <a:ext cx="2520280" cy="504056"/>
          </a:xfrm>
          <a:prstGeom prst="round2Diag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157192"/>
            <a:ext cx="720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У индейцев Южной Америки такая вещь называлась </a:t>
            </a:r>
            <a:r>
              <a:rPr lang="ru-RU" sz="3200" b="1" dirty="0" err="1"/>
              <a:t>квипу</a:t>
            </a:r>
            <a:r>
              <a:rPr lang="ru-RU" sz="3200" b="1" dirty="0"/>
              <a:t> (кипу) - </a:t>
            </a:r>
            <a:r>
              <a:rPr lang="ru-RU" sz="3200" b="1" dirty="0">
                <a:solidFill>
                  <a:srgbClr val="FF0000"/>
                </a:solidFill>
              </a:rPr>
              <a:t>узелковое письмо</a:t>
            </a:r>
            <a:r>
              <a:rPr lang="ru-RU" sz="3200" b="1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pic>
        <p:nvPicPr>
          <p:cNvPr id="3" name="Рисунок 2" descr="перуанское письмо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836712"/>
            <a:ext cx="6624736" cy="433579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27584" y="116632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Предметное письмо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tapemark.narod.ru/les/picture/375a.pn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3140968"/>
            <a:ext cx="6255553" cy="28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4221088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6093296"/>
            <a:ext cx="63722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ru-RU" sz="2800" b="1" dirty="0">
                <a:solidFill>
                  <a:srgbClr val="FF0000"/>
                </a:solidFill>
              </a:rPr>
              <a:t>Пиктографический рассказ эскимоса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об </a:t>
            </a:r>
            <a:r>
              <a:rPr lang="ru-RU" sz="2800" b="1" dirty="0">
                <a:solidFill>
                  <a:srgbClr val="FF0000"/>
                </a:solidFill>
              </a:rPr>
              <a:t>удачной охоте</a:t>
            </a:r>
            <a:r>
              <a:rPr lang="ru-RU" sz="4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908720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>
                <a:solidFill>
                  <a:srgbClr val="FF0000"/>
                </a:solidFill>
              </a:rPr>
              <a:t>Пиктогра́фия</a:t>
            </a:r>
            <a:r>
              <a:rPr lang="ru-RU" sz="3200" b="1" dirty="0">
                <a:solidFill>
                  <a:srgbClr val="FF0000"/>
                </a:solidFill>
              </a:rPr>
              <a:t>  </a:t>
            </a:r>
          </a:p>
          <a:p>
            <a:r>
              <a:rPr lang="ru-RU" sz="2400" b="1" dirty="0"/>
              <a:t>(от </a:t>
            </a:r>
            <a:r>
              <a:rPr lang="ru-RU" sz="2400" b="1" u="sng" dirty="0"/>
              <a:t>лат.</a:t>
            </a:r>
            <a:r>
              <a:rPr lang="ru-RU" sz="2400" b="1" dirty="0"/>
              <a:t> </a:t>
            </a:r>
            <a:r>
              <a:rPr lang="la-Latn" sz="2400" b="1" dirty="0"/>
              <a:t>pictus</a:t>
            </a:r>
            <a:r>
              <a:rPr lang="ru-RU" sz="2400" b="1" dirty="0"/>
              <a:t> — нарисованный и </a:t>
            </a:r>
            <a:r>
              <a:rPr lang="ru-RU" sz="2400" b="1" u="sng" dirty="0"/>
              <a:t>греч.</a:t>
            </a:r>
            <a:r>
              <a:rPr lang="ru-RU" sz="2400" b="1" dirty="0"/>
              <a:t> </a:t>
            </a:r>
            <a:r>
              <a:rPr lang="el-GR" sz="2400" b="1" dirty="0"/>
              <a:t>γράφω</a:t>
            </a:r>
            <a:r>
              <a:rPr lang="ru-RU" sz="2400" b="1" dirty="0"/>
              <a:t> — пишу) (рисуночное письмо) — этап развития </a:t>
            </a:r>
            <a:r>
              <a:rPr lang="ru-RU" sz="2400" b="1" u="sng" dirty="0"/>
              <a:t>письма</a:t>
            </a:r>
            <a:r>
              <a:rPr lang="ru-RU" sz="2400" b="1" dirty="0"/>
              <a:t>: отображение содержания сообщения в виде рисунка </a:t>
            </a:r>
            <a:r>
              <a:rPr lang="ru-RU" sz="2400" b="1" dirty="0" smtClean="0"/>
              <a:t>или</a:t>
            </a:r>
            <a:r>
              <a:rPr lang="ru-RU" sz="2400" dirty="0"/>
              <a:t> </a:t>
            </a:r>
            <a:r>
              <a:rPr lang="ru-RU" sz="2400" b="1" dirty="0"/>
              <a:t>последовательности рисунков.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755576" y="260648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Пиктографическое письмо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75c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9552" y="1340768"/>
            <a:ext cx="6499237" cy="2808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5536" y="4057233"/>
            <a:ext cx="82089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Прошение индейских племён конгрессу Соединённых Штатов. </a:t>
            </a:r>
            <a:r>
              <a:rPr lang="ru-RU" sz="2800" dirty="0"/>
              <a:t>(</a:t>
            </a:r>
            <a:r>
              <a:rPr lang="ru-RU" sz="2800" b="1" i="1" dirty="0"/>
              <a:t>Фигуры животных (бобр, гусь, рыба, заяц и другие) выражают тотемы племен, объединенных союзом. Широкая полоса внизу - это отец Рек - Миссисипи, общая территория индейцев</a:t>
            </a:r>
            <a:r>
              <a:rPr lang="ru-RU" sz="2800" b="1" i="1" dirty="0" smtClean="0"/>
              <a:t>.)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67544" y="11663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Еще один образец пиктографического письма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1_clip_image004_000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7584" y="1484784"/>
            <a:ext cx="7267575" cy="4676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55576" y="260648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Попробуйте расшифровать эту надпись!!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28dc94a793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43808" y="4437112"/>
            <a:ext cx="2376264" cy="2250501"/>
          </a:xfrm>
          <a:prstGeom prst="rect">
            <a:avLst/>
          </a:prstGeom>
        </p:spPr>
      </p:pic>
      <p:pic>
        <p:nvPicPr>
          <p:cNvPr id="4" name="Рисунок 3" descr="635px-Sales_contract_Shuruppak_Louvre_AO376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484784"/>
            <a:ext cx="3886632" cy="3672408"/>
          </a:xfrm>
          <a:prstGeom prst="rect">
            <a:avLst/>
          </a:prstGeom>
        </p:spPr>
      </p:pic>
      <p:pic>
        <p:nvPicPr>
          <p:cNvPr id="5" name="Рисунок 4" descr="c6f4ca4066cf9d3b8c10ab30782e1913.gif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AF9F5"/>
              </a:clrFrom>
              <a:clrTo>
                <a:srgbClr val="FAF9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1484784"/>
            <a:ext cx="3168352" cy="31089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59624" y="5157192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Клинописные таблички Месопотамии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59024" y="116632"/>
            <a:ext cx="87849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Родиной письма является Древний Восток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Самой древней считается письменность шумеров –жителей Передней Азии, возникшая 5 тыс. лет назад.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10-0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7504" y="188640"/>
            <a:ext cx="3333750" cy="5715000"/>
          </a:xfrm>
          <a:prstGeom prst="rect">
            <a:avLst/>
          </a:prstGeom>
        </p:spPr>
      </p:pic>
      <p:pic>
        <p:nvPicPr>
          <p:cNvPr id="3" name="Рисунок 2" descr="image00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07904" y="1772816"/>
            <a:ext cx="3954413" cy="3081558"/>
          </a:xfrm>
          <a:prstGeom prst="rect">
            <a:avLst/>
          </a:prstGeom>
        </p:spPr>
      </p:pic>
      <p:pic>
        <p:nvPicPr>
          <p:cNvPr id="4" name="Рисунок 3" descr="pergament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652120" y="4509120"/>
            <a:ext cx="3275856" cy="21078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6021288"/>
            <a:ext cx="6624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Свиток египетского папируса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35896" y="188640"/>
            <a:ext cx="5040560" cy="1527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Письменность  Древнего Египта 14 лет была загадкой , пока в 19 веке француз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Франсуа Шампольон </a:t>
            </a:r>
          </a:p>
          <a:p>
            <a:pPr>
              <a:lnSpc>
                <a:spcPts val="22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не расшифровал иероглифы.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5-p-03x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51520" y="188640"/>
            <a:ext cx="6840760" cy="56796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5949280"/>
            <a:ext cx="8892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Рисунок на египетском </a:t>
            </a:r>
            <a:r>
              <a:rPr lang="ru-RU" sz="3200" b="1" dirty="0" err="1" smtClean="0">
                <a:solidFill>
                  <a:srgbClr val="FF0000"/>
                </a:solidFill>
              </a:rPr>
              <a:t>паирусе</a:t>
            </a:r>
            <a:r>
              <a:rPr lang="ru-RU" sz="3200" b="1" dirty="0" smtClean="0">
                <a:solidFill>
                  <a:srgbClr val="FF0000"/>
                </a:solidFill>
              </a:rPr>
              <a:t>. 1500 год до н. э.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F82E6-41A7-4737-8845-96718355806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</TotalTime>
  <Words>419</Words>
  <Application>Microsoft Office PowerPoint</Application>
  <PresentationFormat>Экран (4:3)</PresentationFormat>
  <Paragraphs>85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FuckYouBill</dc:creator>
  <cp:lastModifiedBy>Galina</cp:lastModifiedBy>
  <cp:revision>74</cp:revision>
  <dcterms:created xsi:type="dcterms:W3CDTF">2012-01-09T14:25:44Z</dcterms:created>
  <dcterms:modified xsi:type="dcterms:W3CDTF">2014-06-03T19:26:47Z</dcterms:modified>
</cp:coreProperties>
</file>