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9" r:id="rId4"/>
    <p:sldId id="269" r:id="rId5"/>
    <p:sldId id="260" r:id="rId6"/>
    <p:sldId id="257" r:id="rId7"/>
    <p:sldId id="268" r:id="rId8"/>
    <p:sldId id="258" r:id="rId9"/>
    <p:sldId id="261" r:id="rId10"/>
    <p:sldId id="262" r:id="rId11"/>
    <p:sldId id="263" r:id="rId12"/>
    <p:sldId id="264" r:id="rId13"/>
    <p:sldId id="265" r:id="rId14"/>
    <p:sldId id="267" r:id="rId15"/>
    <p:sldId id="266" r:id="rId16"/>
    <p:sldId id="270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FA5E5C-2301-4C82-B0B2-6D5D798EFFB7}" type="doc">
      <dgm:prSet loTypeId="urn:microsoft.com/office/officeart/2005/8/layout/chevron2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2F7F3CE8-16EF-4BDF-9CC7-019620CD27FC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1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BBD80C1A-EC03-4037-A8F6-16F7A0A1DA88}" type="parTrans" cxnId="{B99FC768-A5AB-4E45-AC54-6318BF0F5B68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52EC93BA-E161-4454-BB59-186FC4B6A658}" type="sibTrans" cxnId="{B99FC768-A5AB-4E45-AC54-6318BF0F5B68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E5C89E13-0666-4404-9B5F-C24B0837212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4">
                  <a:lumMod val="50000"/>
                </a:schemeClr>
              </a:solidFill>
            </a:rPr>
            <a:t>Семья, дом – место, где ты родился, где ты любим, где ты не одинок.</a:t>
          </a:r>
          <a:endParaRPr lang="ru-RU" sz="1600" b="1" dirty="0">
            <a:solidFill>
              <a:schemeClr val="accent4">
                <a:lumMod val="50000"/>
              </a:schemeClr>
            </a:solidFill>
          </a:endParaRPr>
        </a:p>
      </dgm:t>
    </dgm:pt>
    <dgm:pt modelId="{FFB91DFB-E2CD-48FF-A4C8-6511105E3DE1}" type="parTrans" cxnId="{4767A277-BD4F-4C1B-A8AA-260761FF81F1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D76B3292-799A-485F-A0BC-E8952BEE5BF3}" type="sibTrans" cxnId="{4767A277-BD4F-4C1B-A8AA-260761FF81F1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D5CE5400-74DB-4FA3-9528-32E02D7EBD02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Семья – единство людей, которое нельзя разрушать.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EBB01F6C-3F52-4220-81B1-6938F62EDDC4}" type="parTrans" cxnId="{E383C5F0-D8A2-43A8-9346-B80D4CC3EB3E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B961973B-4788-4100-A964-1C9EC0843C04}" type="sibTrans" cxnId="{E383C5F0-D8A2-43A8-9346-B80D4CC3EB3E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EC21182E-9591-4AB6-ACD0-F7B107B709FA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5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D22A5DA4-335D-4C75-A143-CC3DD744082B}" type="parTrans" cxnId="{BF259CAA-B2C0-4784-B6EE-77420681DB8C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9E03DA6C-570D-46D6-BFCC-C6771FB9B5E5}" type="sibTrans" cxnId="{BF259CAA-B2C0-4784-B6EE-77420681DB8C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E85515C7-41F6-4D19-9F5A-21EEF9B32D2A}">
      <dgm:prSet/>
      <dgm:spPr/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2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C843340F-3648-459E-9FB3-58F2AFAC185E}" type="parTrans" cxnId="{CDF4EA3A-0CDE-4D86-8032-53CFE6531FE1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86FD5A0E-B78F-480F-895F-214CBF1EA029}" type="sibTrans" cxnId="{CDF4EA3A-0CDE-4D86-8032-53CFE6531FE1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F653D897-F504-4951-AFC1-C824832243FB}">
      <dgm:prSet/>
      <dgm:spPr/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3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EFF79BAC-AA1A-43E1-A602-1BEC432E7BCF}" type="parTrans" cxnId="{39B4811A-22DA-4187-AF99-4CA11C353FD4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515C3A92-F03F-457D-83D2-C34B9C8641DD}" type="sibTrans" cxnId="{39B4811A-22DA-4187-AF99-4CA11C353FD4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9EDEC6B6-E2A3-47A0-B5C4-0B1926764790}">
      <dgm:prSet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Семья – то, где началась твоя жизнь, судьба: прялка ассоциируется с древнегреческими богинями судьбы – мойрами, которые тянули обрывали нить жизни человека через все препятствия и обрывали ее.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D8CFEED6-3DAA-4E38-A0EE-718C9C30791C}" type="parTrans" cxnId="{47210F94-E6DA-409C-90E2-C47F36AC0E0F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E8CB792A-0B27-4D1A-894A-B196CC75A0C8}" type="sibTrans" cxnId="{47210F94-E6DA-409C-90E2-C47F36AC0E0F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D4385D82-CB04-4F13-A6C6-02443044F16A}">
      <dgm:prSet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Семья – сообщество, где все друг друга понимают: Григорий каждому члену семьи привез подарок, соответствующий его характеру.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67F20171-71A9-40A1-9D18-883831DE94E3}" type="parTrans" cxnId="{11117B49-B741-4C9D-ADE6-267926A88A16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2F101FF0-9B92-4CF8-B0C8-4AE41DE4C604}" type="sibTrans" cxnId="{11117B49-B741-4C9D-ADE6-267926A88A16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BF855B51-8CE9-476D-9760-7AC2BE4E8B2B}">
      <dgm:prSet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Дом – место, где можно набраться сил для дальнейшей жизни: недаром Антей прикасался к земле, чтобы набраться сил…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BC3D3F21-1883-41DC-A1A0-9FAD5AE35DE1}" type="parTrans" cxnId="{C9291DF9-4F46-4524-B145-FC8EE1B22F6D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BE0BD11C-F2E3-4DBD-8787-C4CBA45013CC}" type="sibTrans" cxnId="{C9291DF9-4F46-4524-B145-FC8EE1B22F6D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7BFC21D0-EAAD-4699-B730-D9EC557C6C28}">
      <dgm:prSet phldrT="[Текст]"/>
      <dgm:spPr/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4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1AACCD34-5906-478F-8BBE-B385F776634D}" type="sibTrans" cxnId="{718807D2-6B22-4CF3-8DF0-6416CE3265AC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648B42A1-6C82-484A-9AF4-011516E8AFF5}" type="parTrans" cxnId="{718807D2-6B22-4CF3-8DF0-6416CE3265AC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27D139A2-4440-4434-B91D-D543FB3ACE73}" type="pres">
      <dgm:prSet presAssocID="{DAFA5E5C-2301-4C82-B0B2-6D5D798EFFB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515236-5225-46E0-912C-E2E57AE65575}" type="pres">
      <dgm:prSet presAssocID="{2F7F3CE8-16EF-4BDF-9CC7-019620CD27FC}" presName="composite" presStyleCnt="0"/>
      <dgm:spPr/>
    </dgm:pt>
    <dgm:pt modelId="{B3BA9175-B1BC-4278-A5B3-BA36A4A174FD}" type="pres">
      <dgm:prSet presAssocID="{2F7F3CE8-16EF-4BDF-9CC7-019620CD27FC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E5F457-ACBE-4FCC-BBCC-2832341D183F}" type="pres">
      <dgm:prSet presAssocID="{2F7F3CE8-16EF-4BDF-9CC7-019620CD27FC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54D751-4BDE-48CD-820B-7393C132DF26}" type="pres">
      <dgm:prSet presAssocID="{52EC93BA-E161-4454-BB59-186FC4B6A658}" presName="sp" presStyleCnt="0"/>
      <dgm:spPr/>
    </dgm:pt>
    <dgm:pt modelId="{949B26CF-2545-40E4-A078-B06C8E1767A1}" type="pres">
      <dgm:prSet presAssocID="{E85515C7-41F6-4D19-9F5A-21EEF9B32D2A}" presName="composite" presStyleCnt="0"/>
      <dgm:spPr/>
    </dgm:pt>
    <dgm:pt modelId="{B45000FD-72E4-46D7-932D-FD99FE7BFBAB}" type="pres">
      <dgm:prSet presAssocID="{E85515C7-41F6-4D19-9F5A-21EEF9B32D2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8D0F83-E59F-478F-A5F9-500672020976}" type="pres">
      <dgm:prSet presAssocID="{E85515C7-41F6-4D19-9F5A-21EEF9B32D2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02E1EB-FE1A-4F58-BF42-C6DB2CBA9081}" type="pres">
      <dgm:prSet presAssocID="{86FD5A0E-B78F-480F-895F-214CBF1EA029}" presName="sp" presStyleCnt="0"/>
      <dgm:spPr/>
    </dgm:pt>
    <dgm:pt modelId="{F95BB559-CAA9-4064-8624-554332B32FAC}" type="pres">
      <dgm:prSet presAssocID="{F653D897-F504-4951-AFC1-C824832243FB}" presName="composite" presStyleCnt="0"/>
      <dgm:spPr/>
    </dgm:pt>
    <dgm:pt modelId="{CF02D112-9966-4280-B788-181E8E38107D}" type="pres">
      <dgm:prSet presAssocID="{F653D897-F504-4951-AFC1-C824832243FB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636B0A-9E1A-47F4-86CF-565752D3A979}" type="pres">
      <dgm:prSet presAssocID="{F653D897-F504-4951-AFC1-C824832243FB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D6BC9F-747B-484C-927E-64161BDBB04C}" type="pres">
      <dgm:prSet presAssocID="{515C3A92-F03F-457D-83D2-C34B9C8641DD}" presName="sp" presStyleCnt="0"/>
      <dgm:spPr/>
    </dgm:pt>
    <dgm:pt modelId="{3AAF854E-5E4A-4065-B26C-C2ECB38B6FB4}" type="pres">
      <dgm:prSet presAssocID="{7BFC21D0-EAAD-4699-B730-D9EC557C6C28}" presName="composite" presStyleCnt="0"/>
      <dgm:spPr/>
    </dgm:pt>
    <dgm:pt modelId="{A25AC188-2CBB-43A1-9FFA-BA3B37F84C6E}" type="pres">
      <dgm:prSet presAssocID="{7BFC21D0-EAAD-4699-B730-D9EC557C6C28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CC9450-7AE4-436F-AEA8-556FFE1DC930}" type="pres">
      <dgm:prSet presAssocID="{7BFC21D0-EAAD-4699-B730-D9EC557C6C28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6163BF-DA72-4412-87FF-E0B9E55B8595}" type="pres">
      <dgm:prSet presAssocID="{1AACCD34-5906-478F-8BBE-B385F776634D}" presName="sp" presStyleCnt="0"/>
      <dgm:spPr/>
    </dgm:pt>
    <dgm:pt modelId="{223C6D00-BF1D-4ECC-A05F-92FBF447EDB0}" type="pres">
      <dgm:prSet presAssocID="{EC21182E-9591-4AB6-ACD0-F7B107B709FA}" presName="composite" presStyleCnt="0"/>
      <dgm:spPr/>
    </dgm:pt>
    <dgm:pt modelId="{4778964D-0024-4935-BED4-8EAF0B3C6DB6}" type="pres">
      <dgm:prSet presAssocID="{EC21182E-9591-4AB6-ACD0-F7B107B709FA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6E26C4-1B9B-45AA-B831-C2EEC59E74ED}" type="pres">
      <dgm:prSet presAssocID="{EC21182E-9591-4AB6-ACD0-F7B107B709FA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F4EA3A-0CDE-4D86-8032-53CFE6531FE1}" srcId="{DAFA5E5C-2301-4C82-B0B2-6D5D798EFFB7}" destId="{E85515C7-41F6-4D19-9F5A-21EEF9B32D2A}" srcOrd="1" destOrd="0" parTransId="{C843340F-3648-459E-9FB3-58F2AFAC185E}" sibTransId="{86FD5A0E-B78F-480F-895F-214CBF1EA029}"/>
    <dgm:cxn modelId="{7906B91D-1DD5-491A-8403-677A25A39CFF}" type="presOf" srcId="{2F7F3CE8-16EF-4BDF-9CC7-019620CD27FC}" destId="{B3BA9175-B1BC-4278-A5B3-BA36A4A174FD}" srcOrd="0" destOrd="0" presId="urn:microsoft.com/office/officeart/2005/8/layout/chevron2"/>
    <dgm:cxn modelId="{AD3CB7B6-1798-4A69-A1EB-D3CD4188095F}" type="presOf" srcId="{DAFA5E5C-2301-4C82-B0B2-6D5D798EFFB7}" destId="{27D139A2-4440-4434-B91D-D543FB3ACE73}" srcOrd="0" destOrd="0" presId="urn:microsoft.com/office/officeart/2005/8/layout/chevron2"/>
    <dgm:cxn modelId="{718807D2-6B22-4CF3-8DF0-6416CE3265AC}" srcId="{DAFA5E5C-2301-4C82-B0B2-6D5D798EFFB7}" destId="{7BFC21D0-EAAD-4699-B730-D9EC557C6C28}" srcOrd="3" destOrd="0" parTransId="{648B42A1-6C82-484A-9AF4-011516E8AFF5}" sibTransId="{1AACCD34-5906-478F-8BBE-B385F776634D}"/>
    <dgm:cxn modelId="{10D66DBC-4890-49FD-AC9C-A4BA32FAD8F8}" type="presOf" srcId="{BF855B51-8CE9-476D-9760-7AC2BE4E8B2B}" destId="{C26E26C4-1B9B-45AA-B831-C2EEC59E74ED}" srcOrd="0" destOrd="0" presId="urn:microsoft.com/office/officeart/2005/8/layout/chevron2"/>
    <dgm:cxn modelId="{7D8D7524-731A-441F-9D17-B50945955866}" type="presOf" srcId="{D4385D82-CB04-4F13-A6C6-02443044F16A}" destId="{53636B0A-9E1A-47F4-86CF-565752D3A979}" srcOrd="0" destOrd="0" presId="urn:microsoft.com/office/officeart/2005/8/layout/chevron2"/>
    <dgm:cxn modelId="{E50FE056-BB31-4BB9-8D78-5C6BD8537E4A}" type="presOf" srcId="{EC21182E-9591-4AB6-ACD0-F7B107B709FA}" destId="{4778964D-0024-4935-BED4-8EAF0B3C6DB6}" srcOrd="0" destOrd="0" presId="urn:microsoft.com/office/officeart/2005/8/layout/chevron2"/>
    <dgm:cxn modelId="{E383C5F0-D8A2-43A8-9346-B80D4CC3EB3E}" srcId="{7BFC21D0-EAAD-4699-B730-D9EC557C6C28}" destId="{D5CE5400-74DB-4FA3-9528-32E02D7EBD02}" srcOrd="0" destOrd="0" parTransId="{EBB01F6C-3F52-4220-81B1-6938F62EDDC4}" sibTransId="{B961973B-4788-4100-A964-1C9EC0843C04}"/>
    <dgm:cxn modelId="{18990C07-87E6-4662-9FA7-A042218D57F2}" type="presOf" srcId="{D5CE5400-74DB-4FA3-9528-32E02D7EBD02}" destId="{94CC9450-7AE4-436F-AEA8-556FFE1DC930}" srcOrd="0" destOrd="0" presId="urn:microsoft.com/office/officeart/2005/8/layout/chevron2"/>
    <dgm:cxn modelId="{11117B49-B741-4C9D-ADE6-267926A88A16}" srcId="{F653D897-F504-4951-AFC1-C824832243FB}" destId="{D4385D82-CB04-4F13-A6C6-02443044F16A}" srcOrd="0" destOrd="0" parTransId="{67F20171-71A9-40A1-9D18-883831DE94E3}" sibTransId="{2F101FF0-9B92-4CF8-B0C8-4AE41DE4C604}"/>
    <dgm:cxn modelId="{580D3485-CDD1-4EAE-B796-B9571AD63861}" type="presOf" srcId="{7BFC21D0-EAAD-4699-B730-D9EC557C6C28}" destId="{A25AC188-2CBB-43A1-9FFA-BA3B37F84C6E}" srcOrd="0" destOrd="0" presId="urn:microsoft.com/office/officeart/2005/8/layout/chevron2"/>
    <dgm:cxn modelId="{B99FC768-A5AB-4E45-AC54-6318BF0F5B68}" srcId="{DAFA5E5C-2301-4C82-B0B2-6D5D798EFFB7}" destId="{2F7F3CE8-16EF-4BDF-9CC7-019620CD27FC}" srcOrd="0" destOrd="0" parTransId="{BBD80C1A-EC03-4037-A8F6-16F7A0A1DA88}" sibTransId="{52EC93BA-E161-4454-BB59-186FC4B6A658}"/>
    <dgm:cxn modelId="{BF259CAA-B2C0-4784-B6EE-77420681DB8C}" srcId="{DAFA5E5C-2301-4C82-B0B2-6D5D798EFFB7}" destId="{EC21182E-9591-4AB6-ACD0-F7B107B709FA}" srcOrd="4" destOrd="0" parTransId="{D22A5DA4-335D-4C75-A143-CC3DD744082B}" sibTransId="{9E03DA6C-570D-46D6-BFCC-C6771FB9B5E5}"/>
    <dgm:cxn modelId="{47210F94-E6DA-409C-90E2-C47F36AC0E0F}" srcId="{E85515C7-41F6-4D19-9F5A-21EEF9B32D2A}" destId="{9EDEC6B6-E2A3-47A0-B5C4-0B1926764790}" srcOrd="0" destOrd="0" parTransId="{D8CFEED6-3DAA-4E38-A0EE-718C9C30791C}" sibTransId="{E8CB792A-0B27-4D1A-894A-B196CC75A0C8}"/>
    <dgm:cxn modelId="{4767A277-BD4F-4C1B-A8AA-260761FF81F1}" srcId="{2F7F3CE8-16EF-4BDF-9CC7-019620CD27FC}" destId="{E5C89E13-0666-4404-9B5F-C24B0837212A}" srcOrd="0" destOrd="0" parTransId="{FFB91DFB-E2CD-48FF-A4C8-6511105E3DE1}" sibTransId="{D76B3292-799A-485F-A0BC-E8952BEE5BF3}"/>
    <dgm:cxn modelId="{69CC76CA-0FB9-45A5-B7BC-227D03199B1A}" type="presOf" srcId="{E5C89E13-0666-4404-9B5F-C24B0837212A}" destId="{1FE5F457-ACBE-4FCC-BBCC-2832341D183F}" srcOrd="0" destOrd="0" presId="urn:microsoft.com/office/officeart/2005/8/layout/chevron2"/>
    <dgm:cxn modelId="{FB3FD28F-D3CA-4B7F-8F8B-B9247D39F856}" type="presOf" srcId="{F653D897-F504-4951-AFC1-C824832243FB}" destId="{CF02D112-9966-4280-B788-181E8E38107D}" srcOrd="0" destOrd="0" presId="urn:microsoft.com/office/officeart/2005/8/layout/chevron2"/>
    <dgm:cxn modelId="{39B4811A-22DA-4187-AF99-4CA11C353FD4}" srcId="{DAFA5E5C-2301-4C82-B0B2-6D5D798EFFB7}" destId="{F653D897-F504-4951-AFC1-C824832243FB}" srcOrd="2" destOrd="0" parTransId="{EFF79BAC-AA1A-43E1-A602-1BEC432E7BCF}" sibTransId="{515C3A92-F03F-457D-83D2-C34B9C8641DD}"/>
    <dgm:cxn modelId="{B3D2A080-D4C5-4E51-BFEA-6FF020F60570}" type="presOf" srcId="{9EDEC6B6-E2A3-47A0-B5C4-0B1926764790}" destId="{E28D0F83-E59F-478F-A5F9-500672020976}" srcOrd="0" destOrd="0" presId="urn:microsoft.com/office/officeart/2005/8/layout/chevron2"/>
    <dgm:cxn modelId="{C9291DF9-4F46-4524-B145-FC8EE1B22F6D}" srcId="{EC21182E-9591-4AB6-ACD0-F7B107B709FA}" destId="{BF855B51-8CE9-476D-9760-7AC2BE4E8B2B}" srcOrd="0" destOrd="0" parTransId="{BC3D3F21-1883-41DC-A1A0-9FAD5AE35DE1}" sibTransId="{BE0BD11C-F2E3-4DBD-8787-C4CBA45013CC}"/>
    <dgm:cxn modelId="{4841DD6E-5400-493D-A7BB-CD0E29C0DBEF}" type="presOf" srcId="{E85515C7-41F6-4D19-9F5A-21EEF9B32D2A}" destId="{B45000FD-72E4-46D7-932D-FD99FE7BFBAB}" srcOrd="0" destOrd="0" presId="urn:microsoft.com/office/officeart/2005/8/layout/chevron2"/>
    <dgm:cxn modelId="{C96FFF19-3CF8-4001-AB71-21748DBD750E}" type="presParOf" srcId="{27D139A2-4440-4434-B91D-D543FB3ACE73}" destId="{65515236-5225-46E0-912C-E2E57AE65575}" srcOrd="0" destOrd="0" presId="urn:microsoft.com/office/officeart/2005/8/layout/chevron2"/>
    <dgm:cxn modelId="{5826BCF3-2B1A-4213-BCCE-004F2A8F3A4D}" type="presParOf" srcId="{65515236-5225-46E0-912C-E2E57AE65575}" destId="{B3BA9175-B1BC-4278-A5B3-BA36A4A174FD}" srcOrd="0" destOrd="0" presId="urn:microsoft.com/office/officeart/2005/8/layout/chevron2"/>
    <dgm:cxn modelId="{DCF80281-57AB-403E-8BCD-49A4EDA04677}" type="presParOf" srcId="{65515236-5225-46E0-912C-E2E57AE65575}" destId="{1FE5F457-ACBE-4FCC-BBCC-2832341D183F}" srcOrd="1" destOrd="0" presId="urn:microsoft.com/office/officeart/2005/8/layout/chevron2"/>
    <dgm:cxn modelId="{ABD80D87-5A76-43AD-9B1C-7F3B2FAE473A}" type="presParOf" srcId="{27D139A2-4440-4434-B91D-D543FB3ACE73}" destId="{9E54D751-4BDE-48CD-820B-7393C132DF26}" srcOrd="1" destOrd="0" presId="urn:microsoft.com/office/officeart/2005/8/layout/chevron2"/>
    <dgm:cxn modelId="{72606656-6588-42A6-A5AD-FB8ADAFEA424}" type="presParOf" srcId="{27D139A2-4440-4434-B91D-D543FB3ACE73}" destId="{949B26CF-2545-40E4-A078-B06C8E1767A1}" srcOrd="2" destOrd="0" presId="urn:microsoft.com/office/officeart/2005/8/layout/chevron2"/>
    <dgm:cxn modelId="{1AF1FB7F-396D-4250-BBEA-F6F37AD2D9FF}" type="presParOf" srcId="{949B26CF-2545-40E4-A078-B06C8E1767A1}" destId="{B45000FD-72E4-46D7-932D-FD99FE7BFBAB}" srcOrd="0" destOrd="0" presId="urn:microsoft.com/office/officeart/2005/8/layout/chevron2"/>
    <dgm:cxn modelId="{5B8C13E2-78BE-4D97-B543-A8B91282F26A}" type="presParOf" srcId="{949B26CF-2545-40E4-A078-B06C8E1767A1}" destId="{E28D0F83-E59F-478F-A5F9-500672020976}" srcOrd="1" destOrd="0" presId="urn:microsoft.com/office/officeart/2005/8/layout/chevron2"/>
    <dgm:cxn modelId="{DCBC867C-B99F-4B8A-A667-C93B509AD7D1}" type="presParOf" srcId="{27D139A2-4440-4434-B91D-D543FB3ACE73}" destId="{7702E1EB-FE1A-4F58-BF42-C6DB2CBA9081}" srcOrd="3" destOrd="0" presId="urn:microsoft.com/office/officeart/2005/8/layout/chevron2"/>
    <dgm:cxn modelId="{30CEE2AB-6C78-4C25-8969-751575159B3A}" type="presParOf" srcId="{27D139A2-4440-4434-B91D-D543FB3ACE73}" destId="{F95BB559-CAA9-4064-8624-554332B32FAC}" srcOrd="4" destOrd="0" presId="urn:microsoft.com/office/officeart/2005/8/layout/chevron2"/>
    <dgm:cxn modelId="{D13FEDDE-D5F8-47BA-BB91-1F9A4CD4CC75}" type="presParOf" srcId="{F95BB559-CAA9-4064-8624-554332B32FAC}" destId="{CF02D112-9966-4280-B788-181E8E38107D}" srcOrd="0" destOrd="0" presId="urn:microsoft.com/office/officeart/2005/8/layout/chevron2"/>
    <dgm:cxn modelId="{51BDA347-9780-44E5-A58F-8621CA5AF4C7}" type="presParOf" srcId="{F95BB559-CAA9-4064-8624-554332B32FAC}" destId="{53636B0A-9E1A-47F4-86CF-565752D3A979}" srcOrd="1" destOrd="0" presId="urn:microsoft.com/office/officeart/2005/8/layout/chevron2"/>
    <dgm:cxn modelId="{8D69A706-56FE-4878-B876-EE82061BA1A1}" type="presParOf" srcId="{27D139A2-4440-4434-B91D-D543FB3ACE73}" destId="{BDD6BC9F-747B-484C-927E-64161BDBB04C}" srcOrd="5" destOrd="0" presId="urn:microsoft.com/office/officeart/2005/8/layout/chevron2"/>
    <dgm:cxn modelId="{BE6B3C2E-73B8-44A2-8A9A-C34D7890C841}" type="presParOf" srcId="{27D139A2-4440-4434-B91D-D543FB3ACE73}" destId="{3AAF854E-5E4A-4065-B26C-C2ECB38B6FB4}" srcOrd="6" destOrd="0" presId="urn:microsoft.com/office/officeart/2005/8/layout/chevron2"/>
    <dgm:cxn modelId="{FCA5B48E-61FD-457E-82DB-CAD0740CD9CF}" type="presParOf" srcId="{3AAF854E-5E4A-4065-B26C-C2ECB38B6FB4}" destId="{A25AC188-2CBB-43A1-9FFA-BA3B37F84C6E}" srcOrd="0" destOrd="0" presId="urn:microsoft.com/office/officeart/2005/8/layout/chevron2"/>
    <dgm:cxn modelId="{22575F31-404D-477A-AA6C-8F05DD85C450}" type="presParOf" srcId="{3AAF854E-5E4A-4065-B26C-C2ECB38B6FB4}" destId="{94CC9450-7AE4-436F-AEA8-556FFE1DC930}" srcOrd="1" destOrd="0" presId="urn:microsoft.com/office/officeart/2005/8/layout/chevron2"/>
    <dgm:cxn modelId="{57AE249B-DD8B-4112-A9CB-0BD14C5DC63C}" type="presParOf" srcId="{27D139A2-4440-4434-B91D-D543FB3ACE73}" destId="{2A6163BF-DA72-4412-87FF-E0B9E55B8595}" srcOrd="7" destOrd="0" presId="urn:microsoft.com/office/officeart/2005/8/layout/chevron2"/>
    <dgm:cxn modelId="{441B2606-E270-489F-97C4-F148A53EAA5C}" type="presParOf" srcId="{27D139A2-4440-4434-B91D-D543FB3ACE73}" destId="{223C6D00-BF1D-4ECC-A05F-92FBF447EDB0}" srcOrd="8" destOrd="0" presId="urn:microsoft.com/office/officeart/2005/8/layout/chevron2"/>
    <dgm:cxn modelId="{316D7E1B-9B5E-4CD1-BF95-50E61E9AAC9C}" type="presParOf" srcId="{223C6D00-BF1D-4ECC-A05F-92FBF447EDB0}" destId="{4778964D-0024-4935-BED4-8EAF0B3C6DB6}" srcOrd="0" destOrd="0" presId="urn:microsoft.com/office/officeart/2005/8/layout/chevron2"/>
    <dgm:cxn modelId="{320CFB46-8E97-4A64-8CE2-EB0E8D79441D}" type="presParOf" srcId="{223C6D00-BF1D-4ECC-A05F-92FBF447EDB0}" destId="{C26E26C4-1B9B-45AA-B831-C2EEC59E74E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A9175-B1BC-4278-A5B3-BA36A4A174FD}">
      <dsp:nvSpPr>
        <dsp:cNvPr id="0" name=""/>
        <dsp:cNvSpPr/>
      </dsp:nvSpPr>
      <dsp:spPr>
        <a:xfrm rot="5400000">
          <a:off x="-173281" y="173606"/>
          <a:ext cx="1155208" cy="80864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accent4">
                  <a:lumMod val="50000"/>
                </a:schemeClr>
              </a:solidFill>
            </a:rPr>
            <a:t>1</a:t>
          </a:r>
          <a:endParaRPr lang="ru-RU" sz="2200" kern="1200" dirty="0">
            <a:solidFill>
              <a:schemeClr val="accent4">
                <a:lumMod val="50000"/>
              </a:schemeClr>
            </a:solidFill>
          </a:endParaRPr>
        </a:p>
      </dsp:txBody>
      <dsp:txXfrm rot="-5400000">
        <a:off x="0" y="404648"/>
        <a:ext cx="808646" cy="346562"/>
      </dsp:txXfrm>
    </dsp:sp>
    <dsp:sp modelId="{1FE5F457-ACBE-4FCC-BBCC-2832341D183F}">
      <dsp:nvSpPr>
        <dsp:cNvPr id="0" name=""/>
        <dsp:cNvSpPr/>
      </dsp:nvSpPr>
      <dsp:spPr>
        <a:xfrm rot="5400000">
          <a:off x="3917312" y="-3108341"/>
          <a:ext cx="750885" cy="6968217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4">
                  <a:lumMod val="50000"/>
                </a:schemeClr>
              </a:solidFill>
            </a:rPr>
            <a:t>Семья, дом – место, где ты родился, где ты любим, где ты не одинок.</a:t>
          </a:r>
          <a:endParaRPr lang="ru-RU" sz="1600" b="1" kern="1200" dirty="0">
            <a:solidFill>
              <a:schemeClr val="accent4">
                <a:lumMod val="50000"/>
              </a:schemeClr>
            </a:solidFill>
          </a:endParaRPr>
        </a:p>
      </dsp:txBody>
      <dsp:txXfrm rot="-5400000">
        <a:off x="808647" y="36979"/>
        <a:ext cx="6931562" cy="677575"/>
      </dsp:txXfrm>
    </dsp:sp>
    <dsp:sp modelId="{B45000FD-72E4-46D7-932D-FD99FE7BFBAB}">
      <dsp:nvSpPr>
        <dsp:cNvPr id="0" name=""/>
        <dsp:cNvSpPr/>
      </dsp:nvSpPr>
      <dsp:spPr>
        <a:xfrm rot="5400000">
          <a:off x="-173281" y="1212288"/>
          <a:ext cx="1155208" cy="80864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accent4">
                  <a:lumMod val="50000"/>
                </a:schemeClr>
              </a:solidFill>
            </a:rPr>
            <a:t>2</a:t>
          </a:r>
          <a:endParaRPr lang="ru-RU" sz="2200" kern="1200" dirty="0">
            <a:solidFill>
              <a:schemeClr val="accent4">
                <a:lumMod val="50000"/>
              </a:schemeClr>
            </a:solidFill>
          </a:endParaRPr>
        </a:p>
      </dsp:txBody>
      <dsp:txXfrm rot="-5400000">
        <a:off x="0" y="1443330"/>
        <a:ext cx="808646" cy="346562"/>
      </dsp:txXfrm>
    </dsp:sp>
    <dsp:sp modelId="{E28D0F83-E59F-478F-A5F9-500672020976}">
      <dsp:nvSpPr>
        <dsp:cNvPr id="0" name=""/>
        <dsp:cNvSpPr/>
      </dsp:nvSpPr>
      <dsp:spPr>
        <a:xfrm rot="5400000">
          <a:off x="3917312" y="-2069658"/>
          <a:ext cx="750885" cy="6968217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accent4">
                  <a:lumMod val="50000"/>
                </a:schemeClr>
              </a:solidFill>
            </a:rPr>
            <a:t>Семья – то, где началась твоя жизнь, судьба: прялка ассоциируется с древнегреческими богинями судьбы – мойрами, которые тянули обрывали нить жизни человека через все препятствия и обрывали ее.</a:t>
          </a:r>
          <a:endParaRPr lang="ru-RU" sz="1500" b="1" kern="1200" dirty="0">
            <a:solidFill>
              <a:schemeClr val="accent4">
                <a:lumMod val="50000"/>
              </a:schemeClr>
            </a:solidFill>
          </a:endParaRPr>
        </a:p>
      </dsp:txBody>
      <dsp:txXfrm rot="-5400000">
        <a:off x="808647" y="1075662"/>
        <a:ext cx="6931562" cy="677575"/>
      </dsp:txXfrm>
    </dsp:sp>
    <dsp:sp modelId="{CF02D112-9966-4280-B788-181E8E38107D}">
      <dsp:nvSpPr>
        <dsp:cNvPr id="0" name=""/>
        <dsp:cNvSpPr/>
      </dsp:nvSpPr>
      <dsp:spPr>
        <a:xfrm rot="5400000">
          <a:off x="-173281" y="2250971"/>
          <a:ext cx="1155208" cy="80864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accent4">
                  <a:lumMod val="50000"/>
                </a:schemeClr>
              </a:solidFill>
            </a:rPr>
            <a:t>3</a:t>
          </a:r>
          <a:endParaRPr lang="ru-RU" sz="2200" kern="1200" dirty="0">
            <a:solidFill>
              <a:schemeClr val="accent4">
                <a:lumMod val="50000"/>
              </a:schemeClr>
            </a:solidFill>
          </a:endParaRPr>
        </a:p>
      </dsp:txBody>
      <dsp:txXfrm rot="-5400000">
        <a:off x="0" y="2482013"/>
        <a:ext cx="808646" cy="346562"/>
      </dsp:txXfrm>
    </dsp:sp>
    <dsp:sp modelId="{53636B0A-9E1A-47F4-86CF-565752D3A979}">
      <dsp:nvSpPr>
        <dsp:cNvPr id="0" name=""/>
        <dsp:cNvSpPr/>
      </dsp:nvSpPr>
      <dsp:spPr>
        <a:xfrm rot="5400000">
          <a:off x="3917312" y="-1030975"/>
          <a:ext cx="750885" cy="6968217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accent4">
                  <a:lumMod val="50000"/>
                </a:schemeClr>
              </a:solidFill>
            </a:rPr>
            <a:t>Семья – сообщество, где все друг друга понимают: Григорий каждому члену семьи привез подарок, соответствующий его характеру.</a:t>
          </a:r>
          <a:endParaRPr lang="ru-RU" sz="1500" b="1" kern="1200" dirty="0">
            <a:solidFill>
              <a:schemeClr val="accent4">
                <a:lumMod val="50000"/>
              </a:schemeClr>
            </a:solidFill>
          </a:endParaRPr>
        </a:p>
      </dsp:txBody>
      <dsp:txXfrm rot="-5400000">
        <a:off x="808647" y="2114345"/>
        <a:ext cx="6931562" cy="677575"/>
      </dsp:txXfrm>
    </dsp:sp>
    <dsp:sp modelId="{A25AC188-2CBB-43A1-9FFA-BA3B37F84C6E}">
      <dsp:nvSpPr>
        <dsp:cNvPr id="0" name=""/>
        <dsp:cNvSpPr/>
      </dsp:nvSpPr>
      <dsp:spPr>
        <a:xfrm rot="5400000">
          <a:off x="-173281" y="3289654"/>
          <a:ext cx="1155208" cy="80864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accent4">
                  <a:lumMod val="50000"/>
                </a:schemeClr>
              </a:solidFill>
            </a:rPr>
            <a:t>4</a:t>
          </a:r>
          <a:endParaRPr lang="ru-RU" sz="2200" kern="1200" dirty="0">
            <a:solidFill>
              <a:schemeClr val="accent4">
                <a:lumMod val="50000"/>
              </a:schemeClr>
            </a:solidFill>
          </a:endParaRPr>
        </a:p>
      </dsp:txBody>
      <dsp:txXfrm rot="-5400000">
        <a:off x="0" y="3520696"/>
        <a:ext cx="808646" cy="346562"/>
      </dsp:txXfrm>
    </dsp:sp>
    <dsp:sp modelId="{94CC9450-7AE4-436F-AEA8-556FFE1DC930}">
      <dsp:nvSpPr>
        <dsp:cNvPr id="0" name=""/>
        <dsp:cNvSpPr/>
      </dsp:nvSpPr>
      <dsp:spPr>
        <a:xfrm rot="5400000">
          <a:off x="3917312" y="7706"/>
          <a:ext cx="750885" cy="6968217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accent4">
                  <a:lumMod val="50000"/>
                </a:schemeClr>
              </a:solidFill>
            </a:rPr>
            <a:t>Семья – единство людей, которое нельзя разрушать.</a:t>
          </a:r>
          <a:endParaRPr lang="ru-RU" sz="1500" b="1" kern="1200" dirty="0">
            <a:solidFill>
              <a:schemeClr val="accent4">
                <a:lumMod val="50000"/>
              </a:schemeClr>
            </a:solidFill>
          </a:endParaRPr>
        </a:p>
      </dsp:txBody>
      <dsp:txXfrm rot="-5400000">
        <a:off x="808647" y="3153027"/>
        <a:ext cx="6931562" cy="677575"/>
      </dsp:txXfrm>
    </dsp:sp>
    <dsp:sp modelId="{4778964D-0024-4935-BED4-8EAF0B3C6DB6}">
      <dsp:nvSpPr>
        <dsp:cNvPr id="0" name=""/>
        <dsp:cNvSpPr/>
      </dsp:nvSpPr>
      <dsp:spPr>
        <a:xfrm rot="5400000">
          <a:off x="-173281" y="4328336"/>
          <a:ext cx="1155208" cy="80864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accent4">
                  <a:lumMod val="50000"/>
                </a:schemeClr>
              </a:solidFill>
            </a:rPr>
            <a:t>5</a:t>
          </a:r>
          <a:endParaRPr lang="ru-RU" sz="2200" kern="1200" dirty="0">
            <a:solidFill>
              <a:schemeClr val="accent4">
                <a:lumMod val="50000"/>
              </a:schemeClr>
            </a:solidFill>
          </a:endParaRPr>
        </a:p>
      </dsp:txBody>
      <dsp:txXfrm rot="-5400000">
        <a:off x="0" y="4559378"/>
        <a:ext cx="808646" cy="346562"/>
      </dsp:txXfrm>
    </dsp:sp>
    <dsp:sp modelId="{C26E26C4-1B9B-45AA-B831-C2EEC59E74ED}">
      <dsp:nvSpPr>
        <dsp:cNvPr id="0" name=""/>
        <dsp:cNvSpPr/>
      </dsp:nvSpPr>
      <dsp:spPr>
        <a:xfrm rot="5400000">
          <a:off x="3917312" y="1046389"/>
          <a:ext cx="750885" cy="6968217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accent4">
                  <a:lumMod val="50000"/>
                </a:schemeClr>
              </a:solidFill>
            </a:rPr>
            <a:t>Дом – место, где можно набраться сил для дальнейшей жизни: недаром Антей прикасался к земле, чтобы набраться сил…</a:t>
          </a:r>
          <a:endParaRPr lang="ru-RU" sz="1500" b="1" kern="1200" dirty="0">
            <a:solidFill>
              <a:schemeClr val="accent4">
                <a:lumMod val="50000"/>
              </a:schemeClr>
            </a:solidFill>
          </a:endParaRPr>
        </a:p>
      </dsp:txBody>
      <dsp:txXfrm rot="-5400000">
        <a:off x="808647" y="4191710"/>
        <a:ext cx="6931562" cy="677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1365-E57D-4445-BFCD-F1822BEA2659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5564-9F10-41E4-B9D3-2E6864F4A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304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1365-E57D-4445-BFCD-F1822BEA2659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5564-9F10-41E4-B9D3-2E6864F4A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273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1365-E57D-4445-BFCD-F1822BEA2659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5564-9F10-41E4-B9D3-2E6864F4A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127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1365-E57D-4445-BFCD-F1822BEA2659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5564-9F10-41E4-B9D3-2E6864F4A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70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1365-E57D-4445-BFCD-F1822BEA2659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5564-9F10-41E4-B9D3-2E6864F4A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421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1365-E57D-4445-BFCD-F1822BEA2659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5564-9F10-41E4-B9D3-2E6864F4A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906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1365-E57D-4445-BFCD-F1822BEA2659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5564-9F10-41E4-B9D3-2E6864F4A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09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1365-E57D-4445-BFCD-F1822BEA2659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5564-9F10-41E4-B9D3-2E6864F4A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882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1365-E57D-4445-BFCD-F1822BEA2659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5564-9F10-41E4-B9D3-2E6864F4A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75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1365-E57D-4445-BFCD-F1822BEA2659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5564-9F10-41E4-B9D3-2E6864F4A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08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1365-E57D-4445-BFCD-F1822BEA2659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5564-9F10-41E4-B9D3-2E6864F4A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673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B1365-E57D-4445-BFCD-F1822BEA2659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55564-9F10-41E4-B9D3-2E6864F4A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50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files.myopera.com/svetski/blog/tikhiy%20don%2019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6096000" cy="501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52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11560" y="3789363"/>
            <a:ext cx="799288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  <a:t>Герой постоянно в ситуации выбора. Это не политические шатания, а поиски правды. Григорий тоскует по правде. А такой правды, с его точки зрения, нет ни у белых, ни у красных: «Одной правды нету в жизни. Видно, кто кого одолеет, то того и сожрет. А я дурную правду искал. Душой болел, туда-сюда качался». Эти поиски оказались, как он считает, «зряшными и пустыми». И в этом тоже его трагедия. </a:t>
            </a:r>
          </a:p>
        </p:txBody>
      </p:sp>
      <p:pic>
        <p:nvPicPr>
          <p:cNvPr id="6148" name="Picture 4" descr="http://img1.liveinternet.ru/images/attach/c/8/102/801/102801455_5227673_1717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350" y="116632"/>
            <a:ext cx="5537305" cy="3757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95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916238" y="1989138"/>
            <a:ext cx="59975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800000"/>
                </a:solidFill>
                <a:latin typeface="Times New Roman" pitchFamily="18" charset="0"/>
              </a:rPr>
              <a:t>Как относятся жители хутора к любви Григория и Аксиньи?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843213" y="2997200"/>
            <a:ext cx="61404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</a:rPr>
              <a:t>Эта любовь удивляет и пугает жителей хутора, которые стыдились смотреть в глаза Григорию и Аксинье.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66974" y="4077072"/>
            <a:ext cx="7848873" cy="2225675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dirty="0">
                <a:solidFill>
                  <a:srgbClr val="000000"/>
                </a:solidFill>
                <a:latin typeface="Times New Roman" pitchFamily="18" charset="0"/>
              </a:rPr>
              <a:t>«Если б Григорий ходил к </a:t>
            </a:r>
            <a:r>
              <a:rPr lang="ru-RU" altLang="ru-RU" sz="2000" b="1" i="1" dirty="0" err="1">
                <a:solidFill>
                  <a:srgbClr val="000000"/>
                </a:solidFill>
                <a:latin typeface="Times New Roman" pitchFamily="18" charset="0"/>
              </a:rPr>
              <a:t>жалмерке</a:t>
            </a:r>
            <a:r>
              <a:rPr lang="ru-RU" altLang="ru-RU" sz="2000" b="1" i="1" dirty="0">
                <a:solidFill>
                  <a:srgbClr val="000000"/>
                </a:solidFill>
                <a:latin typeface="Times New Roman" pitchFamily="18" charset="0"/>
              </a:rPr>
              <a:t> Аксинье, делая вид, что скрывается от людей, если б </a:t>
            </a:r>
            <a:r>
              <a:rPr lang="ru-RU" altLang="ru-RU" sz="2000" b="1" i="1" dirty="0" err="1">
                <a:solidFill>
                  <a:srgbClr val="000000"/>
                </a:solidFill>
                <a:latin typeface="Times New Roman" pitchFamily="18" charset="0"/>
              </a:rPr>
              <a:t>жалмерка</a:t>
            </a:r>
            <a:r>
              <a:rPr lang="ru-RU" altLang="ru-RU" sz="2000" b="1" i="1" dirty="0">
                <a:solidFill>
                  <a:srgbClr val="000000"/>
                </a:solidFill>
                <a:latin typeface="Times New Roman" pitchFamily="18" charset="0"/>
              </a:rPr>
              <a:t> Аксинья жила с Григорием, блюдя это в относительной тайне…то в этом не было бы ничего необычного, хлещущего по глазам. Хутор бы поговорил бы и перестал. Но они жили, почти не таясь…и поэтому в хуторе решили, что это преступно, безнравственно, и хутор </a:t>
            </a:r>
            <a:r>
              <a:rPr lang="ru-RU" altLang="ru-RU" sz="2000" b="1" i="1" dirty="0" err="1">
                <a:solidFill>
                  <a:srgbClr val="000000"/>
                </a:solidFill>
                <a:latin typeface="Times New Roman" pitchFamily="18" charset="0"/>
              </a:rPr>
              <a:t>прижух</a:t>
            </a:r>
            <a:r>
              <a:rPr lang="ru-RU" altLang="ru-RU" sz="2000" b="1" i="1" dirty="0">
                <a:solidFill>
                  <a:srgbClr val="000000"/>
                </a:solidFill>
                <a:latin typeface="Times New Roman" pitchFamily="18" charset="0"/>
              </a:rPr>
              <a:t> в </a:t>
            </a:r>
            <a:r>
              <a:rPr lang="ru-RU" altLang="ru-RU" sz="2000" b="1" i="1" dirty="0" err="1">
                <a:solidFill>
                  <a:srgbClr val="000000"/>
                </a:solidFill>
                <a:latin typeface="Times New Roman" pitchFamily="18" charset="0"/>
              </a:rPr>
              <a:t>поганеньком</a:t>
            </a:r>
            <a:r>
              <a:rPr lang="ru-RU" altLang="ru-RU" sz="2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ru-RU" sz="2000" b="1" i="1" dirty="0" err="1">
                <a:solidFill>
                  <a:srgbClr val="000000"/>
                </a:solidFill>
                <a:latin typeface="Times New Roman" pitchFamily="18" charset="0"/>
              </a:rPr>
              <a:t>выжиданьице</a:t>
            </a:r>
            <a:r>
              <a:rPr lang="ru-RU" altLang="ru-RU" sz="2000" b="1" i="1" dirty="0">
                <a:solidFill>
                  <a:srgbClr val="000000"/>
                </a:solidFill>
                <a:latin typeface="Times New Roman" pitchFamily="18" charset="0"/>
              </a:rPr>
              <a:t>: придет Степан – узелок развяжет».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916238" y="209550"/>
            <a:ext cx="597693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  <a:t>«Тихий Дон» - повествование о грандиозной революции, о катаклизме, пережитом Россией. Но и повествование о драматической, трагической любви. Эта любовь трагична не только для Григория и Аксиньи, но и для их семей.</a:t>
            </a:r>
          </a:p>
        </p:txBody>
      </p:sp>
      <p:pic>
        <p:nvPicPr>
          <p:cNvPr id="5122" name="Picture 2" descr="http://photo.qip.ru/photo/paulzver/151173196/xlarge/1755260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9" y="21793"/>
            <a:ext cx="3029337" cy="22366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sfw.so/uploads/posts/2009-11/1258492833_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49" y="2193111"/>
            <a:ext cx="2690664" cy="1977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22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123728" y="292677"/>
            <a:ext cx="6624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70C0"/>
                </a:solidFill>
                <a:latin typeface="Times New Roman" pitchFamily="18" charset="0"/>
              </a:rPr>
              <a:t>Чем отличается любовь Аксиньи и Григория?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708400" y="1052513"/>
            <a:ext cx="5133975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</a:rPr>
              <a:t>Это из ряда вон выходящее чувство. Причем отношения героев почти лишены романтики в привычном понимании: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</a:rPr>
              <a:t>«Не лазоревым алым цветом, а собачьей </a:t>
            </a:r>
            <a:r>
              <a:rPr lang="ru-RU" altLang="ru-RU" sz="2400" b="1" dirty="0" err="1">
                <a:solidFill>
                  <a:srgbClr val="000000"/>
                </a:solidFill>
                <a:latin typeface="Times New Roman" pitchFamily="18" charset="0"/>
              </a:rPr>
              <a:t>бесилой</a:t>
            </a: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ru-RU" altLang="ru-RU" sz="2400" b="1" dirty="0" err="1">
                <a:solidFill>
                  <a:srgbClr val="000000"/>
                </a:solidFill>
                <a:latin typeface="Times New Roman" pitchFamily="18" charset="0"/>
              </a:rPr>
              <a:t>дурнопьяном</a:t>
            </a: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</a:rPr>
              <a:t> придорожным цветет поздняя бабья любовь».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23850" y="4437063"/>
            <a:ext cx="85899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800000"/>
                </a:solidFill>
                <a:latin typeface="Times New Roman" pitchFamily="18" charset="0"/>
              </a:rPr>
              <a:t>Являются ли Григорий и Аксинья жертвами своей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800000"/>
                </a:solidFill>
                <a:latin typeface="Times New Roman" pitchFamily="18" charset="0"/>
              </a:rPr>
              <a:t>любви-страсти?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55650" y="5661025"/>
            <a:ext cx="7777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00"/>
                </a:solidFill>
                <a:latin typeface="Times New Roman" pitchFamily="18" charset="0"/>
              </a:rPr>
              <a:t>Да, они жертвы, но и сами делают жертвами других.</a:t>
            </a:r>
          </a:p>
        </p:txBody>
      </p:sp>
      <p:pic>
        <p:nvPicPr>
          <p:cNvPr id="4098" name="Picture 2" descr="http://s3.gallery.aystatic.by/650/684/987/508/508987684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5" t="2318" r="10064"/>
          <a:stretch/>
        </p:blipFill>
        <p:spPr bwMode="auto">
          <a:xfrm>
            <a:off x="323849" y="899318"/>
            <a:ext cx="3364141" cy="3319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20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119563" y="282575"/>
            <a:ext cx="4773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4048125" y="1290638"/>
            <a:ext cx="491648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  <a:t>Наталья – воплощение дома, семьи.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  <a:t>Её цельность, чистота, верность, преданность описаны Шолоховым с любовью и сочувствием к своей героине. Чувство Натальи переносится на детей, на родню.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29752" y="3501008"/>
            <a:ext cx="802956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</a:rPr>
              <a:t>У Аксиньи нет ни детей, ни родни. Любовь Аксиньи в беспредельном самопожертвовании, в перенесении центра своей жизни в другого человека, это глубокое, страстное чувство. И Наталью, и Аксинью Григорий любит. Наталья поражала его «какой-то чистой внутренней красотой». Она вся в стихии дома, семьи, она самоотверженная и ласковая мать. Любовь к Аксинье сильнее самого Григория. Её «порочная», «вызывающая» красота неумолимо притягивает его.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07904" y="258600"/>
            <a:ext cx="49514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70C0"/>
                </a:solidFill>
                <a:latin typeface="Times New Roman" pitchFamily="18" charset="0"/>
              </a:rPr>
              <a:t>Какую роль играет противопоставление двух героинь романа – Натальи и Аксиньи?</a:t>
            </a:r>
          </a:p>
        </p:txBody>
      </p:sp>
      <p:pic>
        <p:nvPicPr>
          <p:cNvPr id="3074" name="Picture 2" descr="http://telek.by/movie/kadr/7157/4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1837"/>
            <a:ext cx="3806901" cy="2664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72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491880" y="764704"/>
            <a:ext cx="5194920" cy="5154612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И Наталью, И Аксинью Григорий любит. Наталья поражала его «какой-то чистой внутренней красотой». Она вся в стихии дома, семьи, она самоотверженная и ласковая мать. Любовь к Аксинье сильнее самого Григория. Её «порочная», «вызывающая» красота неумолимо притягивает его. Любовь Григория к Аксинье часто описана грубыми красками: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«Рывком кинул Григорий её на руки – так кидает волк к себе на хребтину зарезанную овцу».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026" name="Picture 2" descr="http://files.myopera.com/svetski/blog/tikhiy%20don%201969%20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3191614" cy="2628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98" y="3176775"/>
            <a:ext cx="3239641" cy="2606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14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2992303" y="332656"/>
            <a:ext cx="5881911" cy="6143625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В характере Аксиньи соединены земное и идеальное. К концу романа Аксинья уже не соперница, не любовница, чувствующая власть своей красоты. Она живёт молитвой за Григория, она ласкает осиротевших его детей.</a:t>
            </a:r>
            <a:b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</a:b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Несчастливая личная жизнь героев, гибель Аксиньи, когда Григорий, «мертвея от ужаса, понял, что всё кончено, что самое страшное, что только могло случиться в его жизни, - уже случилось», трагичны. Но жизнь продолжается. Последняя сцена: Григорий стоит «у ворот родного дома», держит на руках сына. Здесь, в отчем доме, на родной земле, все начала и все концы жизни.</a:t>
            </a:r>
          </a:p>
        </p:txBody>
      </p:sp>
      <p:pic>
        <p:nvPicPr>
          <p:cNvPr id="2050" name="Picture 2" descr="http://sb.by/_img/2000/07/pic590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43" y="31265"/>
            <a:ext cx="2270572" cy="3416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018.radikal.ru/1003/77/0d53eda75f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96" y="3404468"/>
            <a:ext cx="2458244" cy="3043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99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низ 1"/>
          <p:cNvSpPr/>
          <p:nvPr/>
        </p:nvSpPr>
        <p:spPr>
          <a:xfrm rot="1980000">
            <a:off x="1716088" y="2627313"/>
            <a:ext cx="323850" cy="1295400"/>
          </a:xfrm>
          <a:prstGeom prst="downArrow">
            <a:avLst/>
          </a:prstGeom>
          <a:solidFill>
            <a:srgbClr val="9966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Стрелка вниз 2"/>
          <p:cNvSpPr/>
          <p:nvPr/>
        </p:nvSpPr>
        <p:spPr>
          <a:xfrm rot="1159387">
            <a:off x="3560763" y="2636838"/>
            <a:ext cx="360362" cy="1296987"/>
          </a:xfrm>
          <a:prstGeom prst="downArrow">
            <a:avLst/>
          </a:prstGeom>
          <a:solidFill>
            <a:srgbClr val="9966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Стрелка вниз 3"/>
          <p:cNvSpPr/>
          <p:nvPr/>
        </p:nvSpPr>
        <p:spPr>
          <a:xfrm rot="20353658">
            <a:off x="5140325" y="2593975"/>
            <a:ext cx="360363" cy="1295400"/>
          </a:xfrm>
          <a:prstGeom prst="downArrow">
            <a:avLst/>
          </a:prstGeom>
          <a:solidFill>
            <a:srgbClr val="9966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Стрелка вниз 4"/>
          <p:cNvSpPr/>
          <p:nvPr/>
        </p:nvSpPr>
        <p:spPr>
          <a:xfrm rot="19839385">
            <a:off x="6834188" y="2560638"/>
            <a:ext cx="396875" cy="1295400"/>
          </a:xfrm>
          <a:prstGeom prst="downArrow">
            <a:avLst>
              <a:gd name="adj1" fmla="val 39792"/>
              <a:gd name="adj2" fmla="val 59593"/>
            </a:avLst>
          </a:prstGeom>
          <a:solidFill>
            <a:srgbClr val="9966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4" y="4090144"/>
            <a:ext cx="7704856" cy="162718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4090144"/>
            <a:ext cx="7704856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7584" y="836712"/>
            <a:ext cx="734481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Стилистические особенности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958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 стрелкой 1"/>
          <p:cNvCxnSpPr/>
          <p:nvPr/>
        </p:nvCxnSpPr>
        <p:spPr>
          <a:xfrm>
            <a:off x="4570020" y="116632"/>
            <a:ext cx="1186" cy="645643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3" name="Прямая со стрелкой 2"/>
          <p:cNvCxnSpPr/>
          <p:nvPr/>
        </p:nvCxnSpPr>
        <p:spPr>
          <a:xfrm>
            <a:off x="357158" y="2357430"/>
            <a:ext cx="8286808" cy="1588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arrow"/>
            <a:tailEnd type="arrow"/>
          </a:ln>
          <a:effectLst/>
        </p:spPr>
      </p:cxnSp>
      <p:sp>
        <p:nvSpPr>
          <p:cNvPr id="4" name="Блок-схема: узел 3"/>
          <p:cNvSpPr/>
          <p:nvPr/>
        </p:nvSpPr>
        <p:spPr>
          <a:xfrm>
            <a:off x="1125495" y="2250273"/>
            <a:ext cx="214314" cy="214314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1835696" y="2259497"/>
            <a:ext cx="214314" cy="214314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4462863" y="303550"/>
            <a:ext cx="214314" cy="214314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2591592" y="2259962"/>
            <a:ext cx="214314" cy="214314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3448576" y="2259962"/>
            <a:ext cx="214314" cy="214314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3833637" y="1804703"/>
            <a:ext cx="1500198" cy="1143008"/>
          </a:xfrm>
          <a:prstGeom prst="flowChartConnector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«Тихий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Дон»</a:t>
            </a:r>
            <a:endParaRPr kumimoji="0" lang="ru-RU" sz="1400" b="1" i="0" u="none" strike="noStrike" kern="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3750463" y="2393149"/>
            <a:ext cx="1643074" cy="1588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1" name="Прямая соединительная линия 10"/>
          <p:cNvCxnSpPr/>
          <p:nvPr/>
        </p:nvCxnSpPr>
        <p:spPr>
          <a:xfrm>
            <a:off x="3857620" y="2357430"/>
            <a:ext cx="1571636" cy="1588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2" name="Блок-схема: узел 11"/>
          <p:cNvSpPr/>
          <p:nvPr/>
        </p:nvSpPr>
        <p:spPr>
          <a:xfrm>
            <a:off x="4465637" y="670425"/>
            <a:ext cx="214314" cy="214314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4472893" y="1082558"/>
            <a:ext cx="214314" cy="214314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4465637" y="1466028"/>
            <a:ext cx="214314" cy="214314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" name="Блок-схема: узел 14"/>
          <p:cNvSpPr/>
          <p:nvPr/>
        </p:nvSpPr>
        <p:spPr>
          <a:xfrm>
            <a:off x="4429124" y="3571876"/>
            <a:ext cx="214314" cy="214314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4429124" y="4286256"/>
            <a:ext cx="214314" cy="214314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4429124" y="5072074"/>
            <a:ext cx="214314" cy="214314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4429124" y="5857892"/>
            <a:ext cx="214314" cy="214314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9" name="Прямая соединительная линия 18"/>
          <p:cNvCxnSpPr>
            <a:stCxn id="18" idx="2"/>
            <a:endCxn id="26" idx="5"/>
          </p:cNvCxnSpPr>
          <p:nvPr/>
        </p:nvCxnSpPr>
        <p:spPr>
          <a:xfrm rot="10800000">
            <a:off x="1540218" y="4540623"/>
            <a:ext cx="2888906" cy="1424427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20" name="Блок-схема: узел 19"/>
          <p:cNvSpPr/>
          <p:nvPr/>
        </p:nvSpPr>
        <p:spPr>
          <a:xfrm>
            <a:off x="5580112" y="2273318"/>
            <a:ext cx="214314" cy="214314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6929454" y="2250273"/>
            <a:ext cx="214314" cy="214314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" name="Блок-схема: узел 21"/>
          <p:cNvSpPr/>
          <p:nvPr/>
        </p:nvSpPr>
        <p:spPr>
          <a:xfrm>
            <a:off x="6291710" y="2250273"/>
            <a:ext cx="214314" cy="214314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23" name="Прямая соединительная линия 22"/>
          <p:cNvCxnSpPr>
            <a:stCxn id="18" idx="2"/>
          </p:cNvCxnSpPr>
          <p:nvPr/>
        </p:nvCxnSpPr>
        <p:spPr>
          <a:xfrm rot="10800000">
            <a:off x="1357290" y="5429265"/>
            <a:ext cx="3071834" cy="535785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24" name="Прямая соединительная линия 23"/>
          <p:cNvCxnSpPr>
            <a:stCxn id="18" idx="2"/>
          </p:cNvCxnSpPr>
          <p:nvPr/>
        </p:nvCxnSpPr>
        <p:spPr>
          <a:xfrm rot="10800000">
            <a:off x="1357290" y="5857893"/>
            <a:ext cx="3071834" cy="107157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25" name="Прямая соединительная линия 24"/>
          <p:cNvCxnSpPr>
            <a:stCxn id="18" idx="2"/>
            <a:endCxn id="27" idx="6"/>
          </p:cNvCxnSpPr>
          <p:nvPr/>
        </p:nvCxnSpPr>
        <p:spPr>
          <a:xfrm rot="10800000">
            <a:off x="1571604" y="4964917"/>
            <a:ext cx="2857520" cy="1000132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26" name="Блок-схема: узел 25"/>
          <p:cNvSpPr/>
          <p:nvPr/>
        </p:nvSpPr>
        <p:spPr>
          <a:xfrm>
            <a:off x="1357290" y="4357694"/>
            <a:ext cx="214314" cy="214314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7" name="Блок-схема: узел 26"/>
          <p:cNvSpPr/>
          <p:nvPr/>
        </p:nvSpPr>
        <p:spPr>
          <a:xfrm>
            <a:off x="1357290" y="4857760"/>
            <a:ext cx="214314" cy="214314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8" name="Блок-схема: узел 27"/>
          <p:cNvSpPr/>
          <p:nvPr/>
        </p:nvSpPr>
        <p:spPr>
          <a:xfrm>
            <a:off x="1357290" y="5357826"/>
            <a:ext cx="214314" cy="214314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9" name="Блок-схема: узел 28"/>
          <p:cNvSpPr/>
          <p:nvPr/>
        </p:nvSpPr>
        <p:spPr>
          <a:xfrm>
            <a:off x="1357290" y="5786454"/>
            <a:ext cx="214314" cy="214314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04711" y="1296872"/>
            <a:ext cx="1890587" cy="1015663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Главные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герои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романа</a:t>
            </a:r>
            <a:endParaRPr kumimoji="0" lang="ru-RU" sz="2000" b="1" i="0" u="none" strike="noStrike" kern="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987186" y="225301"/>
            <a:ext cx="958917" cy="400110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Время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444390" y="2421102"/>
            <a:ext cx="1597269" cy="1015663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Ключевые</a:t>
            </a:r>
          </a:p>
          <a:p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образы</a:t>
            </a:r>
          </a:p>
          <a:p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романа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46948" y="2571743"/>
            <a:ext cx="746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казаки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42047" y="2500306"/>
            <a:ext cx="965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Григорий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Мелехов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90407" y="2511936"/>
            <a:ext cx="32412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52398" y="2500306"/>
            <a:ext cx="32412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29256" y="2573946"/>
            <a:ext cx="657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03894" y="2562179"/>
            <a:ext cx="661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182858" y="2573946"/>
            <a:ext cx="667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война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43438" y="3500438"/>
            <a:ext cx="541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643438" y="4214818"/>
            <a:ext cx="17460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отношение к детям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43438" y="5000636"/>
            <a:ext cx="1317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роль старших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643438" y="5786454"/>
            <a:ext cx="27899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женщина – хранительница рода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7158" y="4286256"/>
            <a:ext cx="1127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Ильинична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85786" y="4786322"/>
            <a:ext cx="689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Дарья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1472" y="5286388"/>
            <a:ext cx="895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Аксинья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1472" y="5715016"/>
            <a:ext cx="8843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Наталья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472893" y="6161506"/>
            <a:ext cx="1383086" cy="400110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Семья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286116" y="1418517"/>
            <a:ext cx="1135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март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1912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г.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42047" y="1120959"/>
            <a:ext cx="2310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1-ая мировая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война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1914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г.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46860" y="670425"/>
            <a:ext cx="16514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революция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1917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г.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183795" y="303550"/>
            <a:ext cx="2303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гражданская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война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1922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г.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893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6632"/>
            <a:ext cx="30243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Путь Григория Мелехова к идеалу истинной жизни – это трагический путь обретений, ошибок и потерь, который был пройден всем русским народом в </a:t>
            </a:r>
            <a:r>
              <a:rPr lang="ru-RU" sz="2400" b="1" dirty="0" err="1" smtClean="0">
                <a:solidFill>
                  <a:srgbClr val="002060"/>
                </a:solidFill>
              </a:rPr>
              <a:t>XXв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“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Григорий Мелехов – целостный человек в трагически разорванном времени</a:t>
            </a:r>
            <a:r>
              <a:rPr lang="ru-RU" sz="2400" b="1" dirty="0" smtClean="0">
                <a:solidFill>
                  <a:srgbClr val="002060"/>
                </a:solidFill>
              </a:rPr>
              <a:t>”.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(Е. Тамарченко)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5362" name="Picture 2" descr="http://festival.1september.ru/articles/567716/img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8640"/>
            <a:ext cx="4880885" cy="6264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53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60966" y="0"/>
            <a:ext cx="8229600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ahoma"/>
              </a:rPr>
              <a:t>Тихий Дон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76386" y="887413"/>
            <a:ext cx="8229600" cy="475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</a:rPr>
              <a:t>Рабочее название романа «</a:t>
            </a:r>
            <a:r>
              <a:rPr kumimoji="0" lang="ru-RU" alt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</a:rPr>
              <a:t>Донщина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</a:rPr>
              <a:t>»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</a:rPr>
              <a:t>«Тихий Дон»-роман-эпопея о всенародной трагедии.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</a:rPr>
              <a:t>В чем смысл названия романа?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</a:rPr>
              <a:t>Дон для казаков- 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ahoma"/>
              </a:rPr>
              <a:t>батюшка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</a:rPr>
              <a:t>, </a:t>
            </a:r>
            <a:r>
              <a:rPr kumimoji="0" lang="ru-RU" alt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</a:rPr>
              <a:t>кормилец.размеренная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</a:rPr>
              <a:t> жизнь казаков чем-то напоминает течение реки: течет вода- идет время.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ru-RU" alt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ru-RU" alt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</a:rPr>
              <a:t>Замкнулся круг романа, возвратился главный герой, вернулся ранней весной. Возвращаются казаки с </a:t>
            </a:r>
            <a:r>
              <a:rPr kumimoji="0" lang="ru-RU" alt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</a:rPr>
              <a:t>войны,чтобы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</a:rPr>
              <a:t> жить на этой земле. А тихий Дон продолжает нести свои воды в вечность.</a:t>
            </a:r>
          </a:p>
        </p:txBody>
      </p:sp>
    </p:spTree>
    <p:extLst>
      <p:ext uri="{BB962C8B-B14F-4D97-AF65-F5344CB8AC3E}">
        <p14:creationId xmlns:p14="http://schemas.microsoft.com/office/powerpoint/2010/main" val="292425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7"/>
            <a:ext cx="511256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>Высказывание А. С. Серафимовича: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«</a:t>
            </a:r>
            <a:r>
              <a:rPr lang="ru-RU" sz="2400" b="1" i="1" dirty="0" smtClean="0">
                <a:solidFill>
                  <a:srgbClr val="002060"/>
                </a:solidFill>
              </a:rPr>
              <a:t>Люди у него не нарисованные, не выписанные. А вывалились живой сверкающей толпой, и у каждого свой нос, свои морщинки, свои глаза с лучиками в углах, свой говор. Каждый по-своему ходит, поворачивает голову. У каждого свой смех; каждый по-своему ненавидит…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Вот эта способность наделить каждого собственными чертами, создать неповторимое лицо, неповторимый внутренний человеческий строй - эта огромная способность сразу взмыла Шолохова, и его увидели</a:t>
            </a:r>
            <a:r>
              <a:rPr lang="ru-RU" sz="2400" b="1" dirty="0" smtClean="0">
                <a:solidFill>
                  <a:srgbClr val="002060"/>
                </a:solidFill>
              </a:rPr>
              <a:t>…»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720" y="1124744"/>
            <a:ext cx="28575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96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11560" y="1317"/>
            <a:ext cx="8136904" cy="1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/>
              </a:rPr>
              <a:t>Соотношение реалий действительности в романе с жизненной биографией автора</a:t>
            </a:r>
          </a:p>
        </p:txBody>
      </p:sp>
      <p:graphicFrame>
        <p:nvGraphicFramePr>
          <p:cNvPr id="3" name="Group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8288375"/>
              </p:ext>
            </p:extLst>
          </p:nvPr>
        </p:nvGraphicFramePr>
        <p:xfrm>
          <a:off x="899592" y="1268760"/>
          <a:ext cx="7386638" cy="5130801"/>
        </p:xfrm>
        <a:graphic>
          <a:graphicData uri="http://schemas.openxmlformats.org/drawingml/2006/table">
            <a:tbl>
              <a:tblPr/>
              <a:tblGrid>
                <a:gridCol w="3694113"/>
                <a:gridCol w="3692525"/>
              </a:tblGrid>
              <a:tr h="5349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Реалии текста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Биография автора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73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1. Станица Вешенская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Гетманский шлях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  Здесь родился и жил М.А.Шолохов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О шляхе помнят лишь старожилы Вешенской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98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2. Лиза Мохова жила по адресу: «Москва, Плющиха, Долгий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переулок, д.20»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По этому адресу жил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М.Шолохов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, когда учился в гимназии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Шелапутина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3. Григорий Мелехов лечится в глазолечебной больнице Снегирева.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Здесь лечился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М.Шолохов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, когда ему было 9 лет.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10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ажник</a:t>
            </a:r>
            <a:r>
              <a:rPr lang="ru-RU" b="1" dirty="0" smtClean="0">
                <a:solidFill>
                  <a:srgbClr val="002060"/>
                </a:solidFill>
              </a:rPr>
              <a:t> - аж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баз - двор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без догляду - без присмотра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вечерять - ужинать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вязы - шея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дык что ж - так что же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запрядать</a:t>
            </a:r>
            <a:r>
              <a:rPr lang="ru-RU" b="1" dirty="0" smtClean="0">
                <a:solidFill>
                  <a:srgbClr val="002060"/>
                </a:solidFill>
              </a:rPr>
              <a:t> - запрыгать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зараз - сейчас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ить</a:t>
            </a:r>
            <a:r>
              <a:rPr lang="ru-RU" b="1" dirty="0" smtClean="0">
                <a:solidFill>
                  <a:srgbClr val="002060"/>
                </a:solidFill>
              </a:rPr>
              <a:t> это - ведь это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кладка - выкуп за невесту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кубыть</a:t>
            </a:r>
            <a:r>
              <a:rPr lang="ru-RU" b="1" dirty="0" smtClean="0">
                <a:solidFill>
                  <a:srgbClr val="002060"/>
                </a:solidFill>
              </a:rPr>
              <a:t> - </a:t>
            </a:r>
            <a:r>
              <a:rPr lang="ru-RU" b="1" dirty="0" err="1" smtClean="0">
                <a:solidFill>
                  <a:srgbClr val="002060"/>
                </a:solidFill>
              </a:rPr>
              <a:t>как-будто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курень - изба, дом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муторно - тяжело, неприятно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по-первам</a:t>
            </a:r>
            <a:r>
              <a:rPr lang="ru-RU" b="1" dirty="0" smtClean="0">
                <a:solidFill>
                  <a:srgbClr val="002060"/>
                </a:solidFill>
              </a:rPr>
              <a:t> - впервые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подюжей - побольше, получше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рожак</a:t>
            </a:r>
            <a:r>
              <a:rPr lang="ru-RU" b="1" dirty="0" smtClean="0">
                <a:solidFill>
                  <a:srgbClr val="002060"/>
                </a:solidFill>
              </a:rPr>
              <a:t> - уроженец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теперича</a:t>
            </a:r>
            <a:r>
              <a:rPr lang="ru-RU" b="1" dirty="0" smtClean="0">
                <a:solidFill>
                  <a:srgbClr val="002060"/>
                </a:solidFill>
              </a:rPr>
              <a:t> - теперь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хист</a:t>
            </a:r>
            <a:r>
              <a:rPr lang="ru-RU" b="1" dirty="0" smtClean="0">
                <a:solidFill>
                  <a:srgbClr val="002060"/>
                </a:solidFill>
              </a:rPr>
              <a:t> - ловкость, сноровка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хутор - крестьянский посёлок, селение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2290" name="Picture 2" descr="http://globalfutureevents.ru/wp-content/uploads/2013/09/tihiy_don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0690"/>
            <a:ext cx="4691109" cy="31958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img.read.ru/covers_rr/big/08/24/612408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50426"/>
            <a:ext cx="3005230" cy="2945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6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84213" y="227013"/>
            <a:ext cx="784822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3200" b="1" i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В</a:t>
            </a:r>
            <a:r>
              <a:rPr kumimoji="0" lang="ru-RU" altLang="ru-RU" sz="3200" b="1" i="1" u="none" strike="noStrike" kern="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/>
              </a:rPr>
              <a:t> процессе работы над романом менялись имена героев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915007" y="1576820"/>
            <a:ext cx="7386638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       </a:t>
            </a:r>
            <a:endParaRPr kumimoji="0" lang="ru-RU" altLang="ru-RU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Oval 100"/>
          <p:cNvSpPr>
            <a:spLocks noChangeArrowheads="1"/>
          </p:cNvSpPr>
          <p:nvPr/>
        </p:nvSpPr>
        <p:spPr bwMode="auto">
          <a:xfrm>
            <a:off x="2232024" y="2983705"/>
            <a:ext cx="1223963" cy="863600"/>
          </a:xfrm>
          <a:prstGeom prst="ellipse">
            <a:avLst/>
          </a:prstGeom>
          <a:solidFill>
            <a:srgbClr val="E4809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charset="0"/>
              </a:rPr>
              <a:t>Григорий</a:t>
            </a:r>
          </a:p>
        </p:txBody>
      </p:sp>
      <p:sp>
        <p:nvSpPr>
          <p:cNvPr id="5" name="Oval 101"/>
          <p:cNvSpPr>
            <a:spLocks noChangeArrowheads="1"/>
          </p:cNvSpPr>
          <p:nvPr/>
        </p:nvSpPr>
        <p:spPr bwMode="auto">
          <a:xfrm>
            <a:off x="5003800" y="2924175"/>
            <a:ext cx="1274763" cy="936625"/>
          </a:xfrm>
          <a:prstGeom prst="ellipse">
            <a:avLst/>
          </a:prstGeom>
          <a:solidFill>
            <a:srgbClr val="E4809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i="0" u="none" strike="noStrike" kern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charset="0"/>
              </a:rPr>
              <a:t>Аксинья</a:t>
            </a:r>
          </a:p>
        </p:txBody>
      </p:sp>
      <p:sp>
        <p:nvSpPr>
          <p:cNvPr id="6" name="Oval 102"/>
          <p:cNvSpPr>
            <a:spLocks noChangeArrowheads="1"/>
          </p:cNvSpPr>
          <p:nvPr/>
        </p:nvSpPr>
        <p:spPr bwMode="auto">
          <a:xfrm>
            <a:off x="3132138" y="4005263"/>
            <a:ext cx="1727200" cy="1008062"/>
          </a:xfrm>
          <a:prstGeom prst="ellipse">
            <a:avLst/>
          </a:prstGeom>
          <a:solidFill>
            <a:srgbClr val="E4809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i="0" u="none" strike="noStrike" kern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charset="0"/>
              </a:rPr>
              <a:t>Отец Григория</a:t>
            </a:r>
          </a:p>
        </p:txBody>
      </p:sp>
      <p:sp>
        <p:nvSpPr>
          <p:cNvPr id="7" name="Oval 110"/>
          <p:cNvSpPr>
            <a:spLocks noChangeArrowheads="1"/>
          </p:cNvSpPr>
          <p:nvPr/>
        </p:nvSpPr>
        <p:spPr bwMode="auto">
          <a:xfrm>
            <a:off x="2195513" y="1773238"/>
            <a:ext cx="1152525" cy="863600"/>
          </a:xfrm>
          <a:prstGeom prst="ellipse">
            <a:avLst/>
          </a:prstGeom>
          <a:solidFill>
            <a:srgbClr val="E9D47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Абрам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Ермаков</a:t>
            </a:r>
          </a:p>
        </p:txBody>
      </p:sp>
      <p:sp>
        <p:nvSpPr>
          <p:cNvPr id="8" name="Oval 111"/>
          <p:cNvSpPr>
            <a:spLocks noChangeArrowheads="1"/>
          </p:cNvSpPr>
          <p:nvPr/>
        </p:nvSpPr>
        <p:spPr bwMode="auto">
          <a:xfrm>
            <a:off x="684213" y="1773238"/>
            <a:ext cx="1150937" cy="863600"/>
          </a:xfrm>
          <a:prstGeom prst="ellipse">
            <a:avLst/>
          </a:prstGeom>
          <a:solidFill>
            <a:srgbClr val="E9D47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Харлампий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Ермаков</a:t>
            </a:r>
          </a:p>
        </p:txBody>
      </p:sp>
      <p:sp>
        <p:nvSpPr>
          <p:cNvPr id="9" name="Oval 112"/>
          <p:cNvSpPr>
            <a:spLocks noChangeArrowheads="1"/>
          </p:cNvSpPr>
          <p:nvPr/>
        </p:nvSpPr>
        <p:spPr bwMode="auto">
          <a:xfrm>
            <a:off x="675049" y="3039650"/>
            <a:ext cx="1150937" cy="1081087"/>
          </a:xfrm>
          <a:prstGeom prst="ellipse">
            <a:avLst/>
          </a:prstGeom>
          <a:solidFill>
            <a:srgbClr val="E9D47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Григорий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Мелехов</a:t>
            </a:r>
          </a:p>
        </p:txBody>
      </p:sp>
      <p:sp>
        <p:nvSpPr>
          <p:cNvPr id="10" name="Oval 113"/>
          <p:cNvSpPr>
            <a:spLocks noChangeArrowheads="1"/>
          </p:cNvSpPr>
          <p:nvPr/>
        </p:nvSpPr>
        <p:spPr bwMode="auto">
          <a:xfrm>
            <a:off x="4211638" y="1844675"/>
            <a:ext cx="1296987" cy="792163"/>
          </a:xfrm>
          <a:prstGeom prst="ellipse">
            <a:avLst/>
          </a:prstGeom>
          <a:solidFill>
            <a:srgbClr val="E9D47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Анисья</a:t>
            </a:r>
          </a:p>
        </p:txBody>
      </p:sp>
      <p:sp>
        <p:nvSpPr>
          <p:cNvPr id="11" name="Oval 114"/>
          <p:cNvSpPr>
            <a:spLocks noChangeArrowheads="1"/>
          </p:cNvSpPr>
          <p:nvPr/>
        </p:nvSpPr>
        <p:spPr bwMode="auto">
          <a:xfrm>
            <a:off x="5940425" y="1916113"/>
            <a:ext cx="1346200" cy="720725"/>
          </a:xfrm>
          <a:prstGeom prst="ellipse">
            <a:avLst/>
          </a:prstGeom>
          <a:solidFill>
            <a:srgbClr val="E9D47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Агафья</a:t>
            </a:r>
          </a:p>
        </p:txBody>
      </p:sp>
      <p:sp>
        <p:nvSpPr>
          <p:cNvPr id="12" name="Oval 115"/>
          <p:cNvSpPr>
            <a:spLocks noChangeArrowheads="1"/>
          </p:cNvSpPr>
          <p:nvPr/>
        </p:nvSpPr>
        <p:spPr bwMode="auto">
          <a:xfrm>
            <a:off x="5724525" y="4868863"/>
            <a:ext cx="1368425" cy="914400"/>
          </a:xfrm>
          <a:prstGeom prst="ellipse">
            <a:avLst/>
          </a:prstGeom>
          <a:solidFill>
            <a:srgbClr val="E9D47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Пантелей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Прокофьевич</a:t>
            </a:r>
          </a:p>
        </p:txBody>
      </p:sp>
      <p:sp>
        <p:nvSpPr>
          <p:cNvPr id="13" name="Oval 116"/>
          <p:cNvSpPr>
            <a:spLocks noChangeArrowheads="1"/>
          </p:cNvSpPr>
          <p:nvPr/>
        </p:nvSpPr>
        <p:spPr bwMode="auto">
          <a:xfrm>
            <a:off x="684213" y="4941888"/>
            <a:ext cx="1295400" cy="792162"/>
          </a:xfrm>
          <a:prstGeom prst="ellipse">
            <a:avLst/>
          </a:prstGeom>
          <a:solidFill>
            <a:srgbClr val="E9D47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Иван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Семенович</a:t>
            </a:r>
          </a:p>
        </p:txBody>
      </p:sp>
      <p:sp>
        <p:nvSpPr>
          <p:cNvPr id="14" name="Oval 117"/>
          <p:cNvSpPr>
            <a:spLocks noChangeArrowheads="1"/>
          </p:cNvSpPr>
          <p:nvPr/>
        </p:nvSpPr>
        <p:spPr bwMode="auto">
          <a:xfrm>
            <a:off x="2916238" y="5516563"/>
            <a:ext cx="1655762" cy="792162"/>
          </a:xfrm>
          <a:prstGeom prst="ellipse">
            <a:avLst/>
          </a:prstGeom>
          <a:solidFill>
            <a:srgbClr val="E9D47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Иван Андреевич</a:t>
            </a:r>
          </a:p>
        </p:txBody>
      </p:sp>
      <p:sp>
        <p:nvSpPr>
          <p:cNvPr id="15" name="Line 118"/>
          <p:cNvSpPr>
            <a:spLocks noChangeShapeType="1"/>
          </p:cNvSpPr>
          <p:nvPr/>
        </p:nvSpPr>
        <p:spPr bwMode="auto">
          <a:xfrm flipH="1">
            <a:off x="3851275" y="5013325"/>
            <a:ext cx="73025" cy="5032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6" name="Line 119"/>
          <p:cNvSpPr>
            <a:spLocks noChangeShapeType="1"/>
          </p:cNvSpPr>
          <p:nvPr/>
        </p:nvSpPr>
        <p:spPr bwMode="auto">
          <a:xfrm flipH="1">
            <a:off x="1908175" y="4652963"/>
            <a:ext cx="1296988" cy="5762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7" name="Line 121"/>
          <p:cNvSpPr>
            <a:spLocks noChangeShapeType="1"/>
          </p:cNvSpPr>
          <p:nvPr/>
        </p:nvSpPr>
        <p:spPr bwMode="auto">
          <a:xfrm flipH="1">
            <a:off x="1633537" y="3415505"/>
            <a:ext cx="576262" cy="144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8" name="Line 122"/>
          <p:cNvSpPr>
            <a:spLocks noChangeShapeType="1"/>
          </p:cNvSpPr>
          <p:nvPr/>
        </p:nvSpPr>
        <p:spPr bwMode="auto">
          <a:xfrm flipH="1" flipV="1">
            <a:off x="1619250" y="2565400"/>
            <a:ext cx="720725" cy="5762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9" name="Line 123"/>
          <p:cNvSpPr>
            <a:spLocks noChangeShapeType="1"/>
          </p:cNvSpPr>
          <p:nvPr/>
        </p:nvSpPr>
        <p:spPr bwMode="auto">
          <a:xfrm flipV="1">
            <a:off x="2754168" y="2638425"/>
            <a:ext cx="72231" cy="358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0" name="Line 124"/>
          <p:cNvSpPr>
            <a:spLocks noChangeShapeType="1"/>
          </p:cNvSpPr>
          <p:nvPr/>
        </p:nvSpPr>
        <p:spPr bwMode="auto">
          <a:xfrm flipH="1" flipV="1">
            <a:off x="5003800" y="2636838"/>
            <a:ext cx="288925" cy="360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1" name="Line 125"/>
          <p:cNvSpPr>
            <a:spLocks noChangeShapeType="1"/>
          </p:cNvSpPr>
          <p:nvPr/>
        </p:nvSpPr>
        <p:spPr bwMode="auto">
          <a:xfrm flipV="1">
            <a:off x="6120606" y="2637631"/>
            <a:ext cx="576262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2" name="Line 120"/>
          <p:cNvSpPr>
            <a:spLocks noChangeShapeType="1"/>
          </p:cNvSpPr>
          <p:nvPr/>
        </p:nvSpPr>
        <p:spPr bwMode="auto">
          <a:xfrm>
            <a:off x="4859338" y="4652963"/>
            <a:ext cx="10810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26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03213" y="207963"/>
            <a:ext cx="8661400" cy="6408737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rgbClr val="800000"/>
                </a:solidFill>
                <a:latin typeface="Arial" charset="0"/>
              </a:rPr>
              <a:t>1.</a:t>
            </a:r>
            <a:r>
              <a:rPr lang="ru-RU" altLang="ru-RU" b="1" dirty="0">
                <a:solidFill>
                  <a:srgbClr val="C00000"/>
                </a:solidFill>
                <a:latin typeface="Arial" charset="0"/>
              </a:rPr>
              <a:t>Вступление</a:t>
            </a:r>
            <a:r>
              <a:rPr lang="ru-RU" altLang="ru-RU" b="1" dirty="0">
                <a:solidFill>
                  <a:srgbClr val="800000"/>
                </a:solidFill>
                <a:latin typeface="Arial" charset="0"/>
              </a:rPr>
              <a:t>.</a:t>
            </a:r>
            <a:r>
              <a:rPr lang="ru-RU" altLang="ru-RU" b="1" dirty="0">
                <a:latin typeface="Arial" charset="0"/>
              </a:rPr>
              <a:t> Композиция романа: повествование начинается и заканчивается изображением </a:t>
            </a:r>
            <a:r>
              <a:rPr lang="ru-RU" altLang="ru-RU" b="1" dirty="0" err="1">
                <a:latin typeface="Arial" charset="0"/>
              </a:rPr>
              <a:t>мелеховского</a:t>
            </a:r>
            <a:r>
              <a:rPr lang="ru-RU" altLang="ru-RU" b="1" dirty="0">
                <a:latin typeface="Arial" charset="0"/>
              </a:rPr>
              <a:t> куреня. История страны и история семьи. Толстовская традиция в изображении крупных исторических событий через призму семейных отношений.</a:t>
            </a:r>
          </a:p>
          <a:p>
            <a:r>
              <a:rPr lang="ru-RU" altLang="ru-RU" b="1" dirty="0">
                <a:solidFill>
                  <a:srgbClr val="C00000"/>
                </a:solidFill>
                <a:latin typeface="Arial" charset="0"/>
              </a:rPr>
              <a:t>2.Семья Мелеховых.</a:t>
            </a:r>
          </a:p>
          <a:p>
            <a:r>
              <a:rPr lang="ru-RU" altLang="ru-RU" b="1" dirty="0">
                <a:latin typeface="Arial" charset="0"/>
              </a:rPr>
              <a:t>	а) Черты родового сходства в семейном портрете. Семья как единый организм. Крепкая дружба между членами семьи (Григорий и Петр, Григорий и </a:t>
            </a:r>
            <a:r>
              <a:rPr lang="ru-RU" altLang="ru-RU" b="1" dirty="0" err="1">
                <a:latin typeface="Arial" charset="0"/>
              </a:rPr>
              <a:t>Дуняшка</a:t>
            </a:r>
            <a:r>
              <a:rPr lang="ru-RU" altLang="ru-RU" b="1" dirty="0">
                <a:latin typeface="Arial" charset="0"/>
              </a:rPr>
              <a:t>, </a:t>
            </a:r>
            <a:r>
              <a:rPr lang="ru-RU" altLang="ru-RU" b="1" dirty="0" err="1">
                <a:latin typeface="Arial" charset="0"/>
              </a:rPr>
              <a:t>Дуняшка</a:t>
            </a:r>
            <a:r>
              <a:rPr lang="ru-RU" altLang="ru-RU" b="1" dirty="0">
                <a:latin typeface="Arial" charset="0"/>
              </a:rPr>
              <a:t> и Наталья). Значение предыстории </a:t>
            </a:r>
            <a:r>
              <a:rPr lang="ru-RU" altLang="ru-RU" b="1" dirty="0" err="1">
                <a:latin typeface="Arial" charset="0"/>
              </a:rPr>
              <a:t>мелеховского</a:t>
            </a:r>
            <a:r>
              <a:rPr lang="ru-RU" altLang="ru-RU" b="1" dirty="0">
                <a:latin typeface="Arial" charset="0"/>
              </a:rPr>
              <a:t> рода в композиции романа.</a:t>
            </a:r>
          </a:p>
          <a:p>
            <a:r>
              <a:rPr lang="ru-RU" altLang="ru-RU" b="1" dirty="0">
                <a:latin typeface="Arial" charset="0"/>
              </a:rPr>
              <a:t>	б) Традиции и этические нормы, на которых основывается существование казачьей семьи. Культ стариков, власть отца, строгость в отношении к детям. Послушание (женитьба Григория на Наталье). Понятие семейной чести. Отношение к женщине в семье.</a:t>
            </a:r>
          </a:p>
          <a:p>
            <a:r>
              <a:rPr lang="ru-RU" altLang="ru-RU" b="1" dirty="0">
                <a:latin typeface="Arial" charset="0"/>
              </a:rPr>
              <a:t>	в) Трудовая жизнь семьи: эпизод лугового покоса, рыбной ловли. Любовь к земле-кормилице как объединяющее начало.</a:t>
            </a:r>
          </a:p>
          <a:p>
            <a:r>
              <a:rPr lang="ru-RU" altLang="ru-RU" b="1" dirty="0">
                <a:latin typeface="Arial" charset="0"/>
              </a:rPr>
              <a:t>	г) Отношение к государевой службе. Гордость отца за воинскую доблесть сына. Сборы на службу – дело чести всей семьи.</a:t>
            </a:r>
          </a:p>
          <a:p>
            <a:r>
              <a:rPr lang="ru-RU" altLang="ru-RU" b="1" dirty="0">
                <a:latin typeface="Arial" charset="0"/>
              </a:rPr>
              <a:t>	д) Разрушение семьи в эпоху грозных исторических катаклизмов.</a:t>
            </a:r>
          </a:p>
          <a:p>
            <a:r>
              <a:rPr lang="ru-RU" altLang="ru-RU" b="1" dirty="0">
                <a:solidFill>
                  <a:srgbClr val="800000"/>
                </a:solidFill>
                <a:latin typeface="Arial" charset="0"/>
              </a:rPr>
              <a:t>3. </a:t>
            </a:r>
            <a:r>
              <a:rPr lang="ru-RU" altLang="ru-RU" b="1" dirty="0">
                <a:solidFill>
                  <a:srgbClr val="C00000"/>
                </a:solidFill>
                <a:latin typeface="Arial" charset="0"/>
              </a:rPr>
              <a:t>Заключение</a:t>
            </a:r>
            <a:r>
              <a:rPr lang="ru-RU" altLang="ru-RU" b="1" dirty="0">
                <a:solidFill>
                  <a:srgbClr val="800000"/>
                </a:solidFill>
                <a:latin typeface="Arial" charset="0"/>
              </a:rPr>
              <a:t>.</a:t>
            </a:r>
            <a:r>
              <a:rPr lang="ru-RU" altLang="ru-RU" b="1" dirty="0">
                <a:latin typeface="Arial" charset="0"/>
              </a:rPr>
              <a:t> Гражданская война как разрушение семейного единства. Трагический финал романа (Григорий с сыном на пороге опустевшего </a:t>
            </a:r>
            <a:r>
              <a:rPr lang="ru-RU" altLang="ru-RU" b="1" dirty="0" err="1">
                <a:latin typeface="Arial" charset="0"/>
              </a:rPr>
              <a:t>мелеховского</a:t>
            </a:r>
            <a:r>
              <a:rPr lang="ru-RU" altLang="ru-RU" b="1" dirty="0">
                <a:latin typeface="Arial" charset="0"/>
              </a:rPr>
              <a:t> куреня), утверждающий бесчеловечность братоубийства и святость семейного родства.</a:t>
            </a:r>
          </a:p>
        </p:txBody>
      </p:sp>
    </p:spTree>
    <p:extLst>
      <p:ext uri="{BB962C8B-B14F-4D97-AF65-F5344CB8AC3E}">
        <p14:creationId xmlns:p14="http://schemas.microsoft.com/office/powerpoint/2010/main" val="381247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792088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же такое семья в понимании М. Шолохова и что она значит для его героев?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45878026"/>
              </p:ext>
            </p:extLst>
          </p:nvPr>
        </p:nvGraphicFramePr>
        <p:xfrm>
          <a:off x="755576" y="1142747"/>
          <a:ext cx="7776864" cy="5310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640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611560" y="4077072"/>
            <a:ext cx="799288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</a:rPr>
              <a:t>Григорий Мелехов – главный герой романа. Этот образ привлекает внимание читателей чертами народности, самобытности, чуткости к новому. Но есть в нем и стихийное, что унаследовано от среды.</a:t>
            </a:r>
          </a:p>
        </p:txBody>
      </p:sp>
      <p:pic>
        <p:nvPicPr>
          <p:cNvPr id="8194" name="Picture 2" descr="http://srgazeta.ru/wp-content/uploads/2014/01/melex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944" y="289881"/>
            <a:ext cx="4890120" cy="3747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55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774049" y="4437112"/>
            <a:ext cx="784887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</a:rPr>
              <a:t>Георгий – неординарная натура, яркая индивидуальность. Он искренен и честен  в мыслях и поступках. У него отзывчивое сердце, развито чувство жалости, сострадания. Григорий – человек, способный на поступок.</a:t>
            </a:r>
          </a:p>
        </p:txBody>
      </p:sp>
      <p:pic>
        <p:nvPicPr>
          <p:cNvPr id="7170" name="Picture 2" descr="http://content.foto.mail.ru/mail/budnik_l/_forums/i-5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5715000" cy="428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27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1224</Words>
  <Application>Microsoft Office PowerPoint</Application>
  <PresentationFormat>Экран (4:3)</PresentationFormat>
  <Paragraphs>142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Sergej</dc:creator>
  <cp:lastModifiedBy>Sergej</cp:lastModifiedBy>
  <cp:revision>14</cp:revision>
  <dcterms:created xsi:type="dcterms:W3CDTF">2014-02-12T16:32:06Z</dcterms:created>
  <dcterms:modified xsi:type="dcterms:W3CDTF">2014-02-23T19:34:42Z</dcterms:modified>
</cp:coreProperties>
</file>