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77" r:id="rId32"/>
    <p:sldId id="278" r:id="rId33"/>
    <p:sldId id="279" r:id="rId34"/>
    <p:sldId id="280" r:id="rId35"/>
    <p:sldId id="281" r:id="rId36"/>
    <p:sldId id="282" r:id="rId37"/>
    <p:sldId id="283" r:id="rId38"/>
    <p:sldId id="284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19872" y="3355848"/>
            <a:ext cx="5052396" cy="45719"/>
          </a:xfrm>
        </p:spPr>
        <p:txBody>
          <a:bodyPr>
            <a:noAutofit/>
          </a:bodyPr>
          <a:lstStyle/>
          <a:p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0"/>
            <a:ext cx="6372200" cy="6858000"/>
          </a:xfrm>
        </p:spPr>
        <p:txBody>
          <a:bodyPr>
            <a:normAutofit/>
          </a:bodyPr>
          <a:lstStyle/>
          <a:p>
            <a:pPr algn="ctr"/>
            <a:endParaRPr lang="ru-RU" sz="4400" i="1" dirty="0" smtClean="0"/>
          </a:p>
          <a:p>
            <a:pPr algn="ctr"/>
            <a:endParaRPr lang="ru-RU" sz="4400" i="1" dirty="0" smtClean="0"/>
          </a:p>
          <a:p>
            <a:pPr algn="ctr"/>
            <a:r>
              <a:rPr lang="ru-RU" sz="4400" i="1" dirty="0" smtClean="0"/>
              <a:t>Роль словесных и </a:t>
            </a:r>
            <a:r>
              <a:rPr lang="ru-RU" sz="4400" i="1" dirty="0" err="1" smtClean="0"/>
              <a:t>логоритмических</a:t>
            </a:r>
            <a:r>
              <a:rPr lang="ru-RU" sz="4400" i="1" dirty="0" smtClean="0"/>
              <a:t> игр в развитии речи дошкольника </a:t>
            </a:r>
            <a:endParaRPr lang="ru-RU" sz="44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Словесные игры, пробуждающие воображение детей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«Что бы я увидел на Луне, если бы был космонавтом», </a:t>
            </a:r>
          </a:p>
          <a:p>
            <a:r>
              <a:rPr lang="ru-RU" dirty="0" smtClean="0"/>
              <a:t>«Что бы я сделал, если бы был волшебником», </a:t>
            </a:r>
          </a:p>
          <a:p>
            <a:r>
              <a:rPr lang="ru-RU" dirty="0" smtClean="0"/>
              <a:t>«Если бы я стал невидимкой». </a:t>
            </a:r>
          </a:p>
          <a:p>
            <a:r>
              <a:rPr lang="ru-RU" dirty="0" smtClean="0"/>
              <a:t>Проводятся они подобно предыдущей игре. Начинает воспитатель: «Если бы я была волшебником, я сделала бы так, чтобы все люди были здоровы». учат детей фантазировать, </a:t>
            </a:r>
          </a:p>
          <a:p>
            <a:r>
              <a:rPr lang="ru-RU" dirty="0" smtClean="0"/>
              <a:t>Ценность этих игр в том, что они побуждают к активному высказыванию детей,</a:t>
            </a:r>
          </a:p>
          <a:p>
            <a:r>
              <a:rPr lang="ru-RU" dirty="0" smtClean="0"/>
              <a:t>в них происходит активизация и обогащение словаря.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Игры-загадки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При словарной работе с детьми применяются  игры-загадки как словесные игры. В настоящее время загадки, загадывание и отгадывание, рассматриваются как вид обучающей игры. Основным признаком загадки является замысловатое описание, которое нужно расшифровать (отгадать и доказать).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Игры с мячом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 1. Перебрасывание мяча с повтором названного слова или словосочетания.</a:t>
            </a:r>
          </a:p>
          <a:p>
            <a:r>
              <a:rPr lang="ru-RU" dirty="0" smtClean="0"/>
              <a:t>2. Перебрасывание мяча с называнием антонимов («Скажи наоборот»).</a:t>
            </a:r>
          </a:p>
          <a:p>
            <a:r>
              <a:rPr lang="ru-RU" dirty="0" smtClean="0"/>
              <a:t>3. Перебрасывание мяча с называнием синонимов и слов, близких по значению («Скажи об этом же, но по-другому», например, путь – дорога, маленький – небольшой, крошечный, малюсенький и т. п.)</a:t>
            </a:r>
          </a:p>
          <a:p>
            <a:r>
              <a:rPr lang="ru-RU" dirty="0" smtClean="0"/>
              <a:t>4. Перебрасывание мяча с называнием предмета какой-либо группы (на классификацию). </a:t>
            </a:r>
          </a:p>
          <a:p>
            <a:r>
              <a:rPr lang="ru-RU" dirty="0" smtClean="0"/>
              <a:t>5. Перебрасывание мяча с называнием слова на заданный звук и т.д.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Значение словесно-игровой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повышает эффективность речевого развития детей, </a:t>
            </a:r>
          </a:p>
          <a:p>
            <a:r>
              <a:rPr lang="ru-RU" dirty="0" smtClean="0"/>
              <a:t>позволяет сформировать у них разнообразные умения и навыки, которые станут основой дальнейшего успешного обучения. </a:t>
            </a:r>
          </a:p>
          <a:p>
            <a:r>
              <a:rPr lang="ru-RU" dirty="0" smtClean="0"/>
              <a:t>помогают развитию связной речи,</a:t>
            </a:r>
          </a:p>
          <a:p>
            <a:r>
              <a:rPr lang="ru-RU" dirty="0" smtClean="0"/>
              <a:t> значительно пополняют словарный запас, </a:t>
            </a:r>
          </a:p>
          <a:p>
            <a:r>
              <a:rPr lang="ru-RU" dirty="0" smtClean="0"/>
              <a:t>делают речь детей более грамотной, выразительной. </a:t>
            </a:r>
          </a:p>
          <a:p>
            <a:r>
              <a:rPr lang="ru-RU" dirty="0" smtClean="0"/>
              <a:t>Занимаясь с ребенком дома словесными играми, родители вступают с ним в определенный творческий и эмоциональный контакт, что ценно для налаживания коммуникативных отношений. А ребенок, в свою очередь, решая несложные развивающие игровые задания, радуется своим результатам и достижениям. А хорошее настроение – это залог успешного развития!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Комплекс упражнений для речевого развития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i="1" u="sng" dirty="0" smtClean="0"/>
              <a:t>1.Какой предмет?</a:t>
            </a:r>
            <a:endParaRPr lang="ru-RU" dirty="0" smtClean="0"/>
          </a:p>
          <a:p>
            <a:r>
              <a:rPr lang="ru-RU" dirty="0" smtClean="0"/>
              <a:t>   Цель игры – развитие умения подбирать к слову – предмету как можно больше слов – признаков</a:t>
            </a:r>
          </a:p>
          <a:p>
            <a:pPr>
              <a:buNone/>
            </a:pPr>
            <a:r>
              <a:rPr lang="ru-RU" dirty="0" smtClean="0"/>
              <a:t> и правильно их согласовывать. </a:t>
            </a:r>
          </a:p>
          <a:p>
            <a:r>
              <a:rPr lang="ru-RU" dirty="0" smtClean="0"/>
              <a:t>   Содержание игры заключается в следующем: ведущий показывает игрушку, картинку или   называет слово и задаёт вопрос: «Какой ?». Затем участники по очереди называют как можно</a:t>
            </a:r>
          </a:p>
          <a:p>
            <a:r>
              <a:rPr lang="ru-RU" dirty="0" smtClean="0"/>
              <a:t>   больше признаков, соответствующих данному объекту. Выигрывает тот, кто назовёт больше</a:t>
            </a:r>
          </a:p>
          <a:p>
            <a:r>
              <a:rPr lang="ru-RU" dirty="0" smtClean="0"/>
              <a:t>   признаков для каждого из предъявленных объектов.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u="sng" dirty="0" smtClean="0"/>
              <a:t>2.Что бывает?</a:t>
            </a:r>
            <a:endParaRPr lang="ru-RU" dirty="0" smtClean="0"/>
          </a:p>
          <a:p>
            <a:r>
              <a:rPr lang="ru-RU" dirty="0" smtClean="0"/>
              <a:t>   Цель игры – развитие умения соотносить слово – предмет со словом – признаком и правильно   их согласовывать.  </a:t>
            </a:r>
          </a:p>
          <a:p>
            <a:r>
              <a:rPr lang="ru-RU" dirty="0" smtClean="0"/>
              <a:t>   Эта игра похожа на предыдущую, отличие состоит в том, что к слову-прилагательному подбирают существительное. Например, «зелёный» - помидор, крокодил, цвет и т.д. 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u="sng" dirty="0" smtClean="0"/>
              <a:t>3.Придумай слово.</a:t>
            </a:r>
            <a:endParaRPr lang="ru-RU" dirty="0" smtClean="0"/>
          </a:p>
          <a:p>
            <a:r>
              <a:rPr lang="ru-RU" dirty="0" smtClean="0"/>
              <a:t>   Цель игры – обогащение словаря . </a:t>
            </a:r>
          </a:p>
          <a:p>
            <a:r>
              <a:rPr lang="ru-RU" i="1" dirty="0" smtClean="0"/>
              <a:t> </a:t>
            </a:r>
            <a:r>
              <a:rPr lang="ru-RU" dirty="0" smtClean="0"/>
              <a:t>  Придумай слово – кислое, сладкое, тёплое, злое, красивое, и т.д. Педагог бросает ребёнку мяч и   задаёт задание. </a:t>
            </a:r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r>
              <a:rPr lang="en-US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 smtClean="0"/>
              <a:t>4</a:t>
            </a:r>
            <a:r>
              <a:rPr lang="ru-RU" b="1" i="1" u="sng" dirty="0" smtClean="0"/>
              <a:t>.Это что или кто?</a:t>
            </a:r>
            <a:endParaRPr lang="ru-RU" dirty="0" smtClean="0"/>
          </a:p>
          <a:p>
            <a:r>
              <a:rPr lang="ru-RU" dirty="0" smtClean="0"/>
              <a:t>   Цель игры – учиться подбирать слова – предметы и различать их по вопросам.</a:t>
            </a:r>
          </a:p>
          <a:p>
            <a:r>
              <a:rPr lang="ru-RU" dirty="0" smtClean="0"/>
              <a:t>   В этой игре ребёнку даётся задание назвать слова, к которым можно поставить вопрос «Что?»   или вопрос «Кто?»</a:t>
            </a:r>
          </a:p>
          <a:p>
            <a:r>
              <a:rPr lang="ru-RU" dirty="0" smtClean="0"/>
              <a:t> ( отобрать картинки, отгадать загадки и т.д. ).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u="sng" dirty="0" smtClean="0"/>
              <a:t>5 Назови скорее ( игра в мяч ).</a:t>
            </a:r>
            <a:endParaRPr lang="ru-RU" dirty="0" smtClean="0"/>
          </a:p>
          <a:p>
            <a:r>
              <a:rPr lang="ru-RU" dirty="0" smtClean="0"/>
              <a:t>   Цель игры – развитие внимания, быстроты мышления и обогащение словаря.</a:t>
            </a:r>
          </a:p>
          <a:p>
            <a:r>
              <a:rPr lang="ru-RU" dirty="0" smtClean="0"/>
              <a:t>   Педагог бросает ребёнку мяч и даёт задание: «Назови слово, которое обозначает фрукт, транспорт, овощ, посуду, мебель, одежду, насекомое, птицу, зверя и т.д.». Ребёнок в ответ бросает   мяч педагогу и называет нужное слово.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u="sng" dirty="0" smtClean="0"/>
              <a:t>6.Сосчитай слова.</a:t>
            </a:r>
            <a:endParaRPr lang="ru-RU" dirty="0" smtClean="0"/>
          </a:p>
          <a:p>
            <a:r>
              <a:rPr lang="ru-RU" dirty="0" smtClean="0"/>
              <a:t>   Цель игры – развитие умения вычленять отдельные слова из потока речи, развитие памяти. </a:t>
            </a:r>
          </a:p>
          <a:p>
            <a:r>
              <a:rPr lang="ru-RU" dirty="0" smtClean="0"/>
              <a:t>   Учитель называет слова, ребёнок их считает и выкладывает на столе столько же фишек. Потом</a:t>
            </a:r>
          </a:p>
          <a:p>
            <a:r>
              <a:rPr lang="ru-RU" dirty="0" smtClean="0"/>
              <a:t>   можно поменяться ролями. В конце упражнения можно дать детям задание вспомнить все слова.</a:t>
            </a:r>
          </a:p>
          <a:p>
            <a:r>
              <a:rPr lang="ru-RU" dirty="0" smtClean="0"/>
              <a:t>   Подсказкой будут фишки, выложенные на столе.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Дети  с речевыми нарушениями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5256584"/>
          </a:xfrm>
        </p:spPr>
        <p:txBody>
          <a:bodyPr>
            <a:noAutofit/>
          </a:bodyPr>
          <a:lstStyle/>
          <a:p>
            <a:r>
              <a:rPr lang="ru-RU" sz="2400" dirty="0" smtClean="0"/>
              <a:t>отмечаются отклонения не только в речевом развитии, но и в эмоционально-волевой сфере.</a:t>
            </a:r>
          </a:p>
          <a:p>
            <a:r>
              <a:rPr lang="ru-RU" sz="2400" dirty="0" smtClean="0"/>
              <a:t> Таким детям присущи:</a:t>
            </a:r>
          </a:p>
          <a:p>
            <a:pPr>
              <a:buNone/>
            </a:pPr>
            <a:r>
              <a:rPr lang="ru-RU" sz="2400" dirty="0" smtClean="0"/>
              <a:t>- нестойкость интересов, </a:t>
            </a:r>
          </a:p>
          <a:p>
            <a:pPr>
              <a:buNone/>
            </a:pPr>
            <a:r>
              <a:rPr lang="ru-RU" sz="2400" dirty="0" smtClean="0"/>
              <a:t>-пониженная наблюдательность,</a:t>
            </a:r>
          </a:p>
          <a:p>
            <a:pPr>
              <a:buNone/>
            </a:pPr>
            <a:r>
              <a:rPr lang="ru-RU" sz="2400" dirty="0" smtClean="0"/>
              <a:t>- сниженная мотивация,</a:t>
            </a:r>
          </a:p>
          <a:p>
            <a:pPr>
              <a:buNone/>
            </a:pPr>
            <a:r>
              <a:rPr lang="ru-RU" sz="2400" dirty="0" smtClean="0"/>
              <a:t>- негативизм,</a:t>
            </a:r>
          </a:p>
          <a:p>
            <a:pPr>
              <a:buNone/>
            </a:pPr>
            <a:r>
              <a:rPr lang="ru-RU" sz="2400" dirty="0" smtClean="0"/>
              <a:t>- неуверенность в себе,</a:t>
            </a:r>
          </a:p>
          <a:p>
            <a:pPr>
              <a:buNone/>
            </a:pPr>
            <a:r>
              <a:rPr lang="ru-RU" sz="2400" dirty="0" smtClean="0"/>
              <a:t>- повышенная раздражительность, агрессивность, </a:t>
            </a:r>
          </a:p>
          <a:p>
            <a:pPr>
              <a:buNone/>
            </a:pPr>
            <a:r>
              <a:rPr lang="ru-RU" sz="2400" dirty="0" smtClean="0"/>
              <a:t>-обидчивость,</a:t>
            </a:r>
          </a:p>
          <a:p>
            <a:pPr>
              <a:buNone/>
            </a:pPr>
            <a:r>
              <a:rPr lang="ru-RU" sz="2400" dirty="0" smtClean="0"/>
              <a:t>-трудности в общении с окружающими, налаживание контактов со своими сверстниками.</a:t>
            </a:r>
            <a:endParaRPr lang="ru-RU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u="sng" dirty="0" smtClean="0"/>
              <a:t>7.Угадай, кто это.</a:t>
            </a:r>
            <a:endParaRPr lang="ru-RU" dirty="0" smtClean="0"/>
          </a:p>
          <a:p>
            <a:r>
              <a:rPr lang="ru-RU" dirty="0" smtClean="0"/>
              <a:t>   Цель игры – упражнение в узнавании слов – предметов по их действиям.</a:t>
            </a:r>
          </a:p>
          <a:p>
            <a:r>
              <a:rPr lang="ru-RU" dirty="0" smtClean="0"/>
              <a:t>   - Кто жужжит, жалит?</a:t>
            </a:r>
          </a:p>
          <a:p>
            <a:r>
              <a:rPr lang="ru-RU" dirty="0" smtClean="0"/>
              <a:t>   - Кто мурлычет, ласкается?</a:t>
            </a:r>
          </a:p>
          <a:p>
            <a:r>
              <a:rPr lang="ru-RU" dirty="0" smtClean="0"/>
              <a:t>   - Кто прыгает, квакает?</a:t>
            </a:r>
          </a:p>
          <a:p>
            <a:r>
              <a:rPr lang="ru-RU" dirty="0" smtClean="0"/>
              <a:t>   - Кто лает, охраняет?</a:t>
            </a:r>
          </a:p>
          <a:p>
            <a:r>
              <a:rPr lang="ru-RU" dirty="0" smtClean="0"/>
              <a:t>   - Кто мычит, жуёт?...</a:t>
            </a:r>
          </a:p>
          <a:p>
            <a:r>
              <a:rPr lang="ru-RU" dirty="0" smtClean="0"/>
              <a:t>   Далее учитель даёт детям задание придумать свои вопросы – загадки, начав со слова «Кто».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u="sng" dirty="0" smtClean="0"/>
              <a:t>8.Кто это? Что это? Отвечай быстро.  </a:t>
            </a:r>
            <a:endParaRPr lang="ru-RU" dirty="0" smtClean="0"/>
          </a:p>
          <a:p>
            <a:r>
              <a:rPr lang="ru-RU" dirty="0" smtClean="0"/>
              <a:t>   Цель – упражнение в узнавании слов – предметов по их признакам.</a:t>
            </a:r>
          </a:p>
          <a:p>
            <a:r>
              <a:rPr lang="ru-RU" dirty="0" smtClean="0"/>
              <a:t>   Белоствольная, высокая, стройная - … .</a:t>
            </a:r>
          </a:p>
          <a:p>
            <a:r>
              <a:rPr lang="ru-RU" dirty="0" smtClean="0"/>
              <a:t>   Вкусный, алый, сахарный - … .</a:t>
            </a:r>
          </a:p>
          <a:p>
            <a:r>
              <a:rPr lang="ru-RU" dirty="0" smtClean="0"/>
              <a:t>   Жёлтые, красные, осенние - … .</a:t>
            </a:r>
          </a:p>
          <a:p>
            <a:r>
              <a:rPr lang="ru-RU" dirty="0" smtClean="0"/>
              <a:t>   Белое, пушистое, лёгкое - … .</a:t>
            </a:r>
          </a:p>
          <a:p>
            <a:r>
              <a:rPr lang="ru-RU" dirty="0" smtClean="0"/>
              <a:t>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Логопедическая ритмика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Это форма активной терапии, целью которой является преодоление речевых нарушений путем развития двигательной сферы ребенка </a:t>
            </a:r>
            <a:r>
              <a:rPr lang="ru-RU" b="1" dirty="0" smtClean="0"/>
              <a:t>в сочетании со словом и музыкой.</a:t>
            </a:r>
          </a:p>
          <a:p>
            <a:r>
              <a:rPr lang="ru-RU" dirty="0" smtClean="0"/>
              <a:t>Логопедическая ритмика — одно из звеньев коррекционной педагогики. Она связывает воедино слово (звук), музыку и движения.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Почему – </a:t>
            </a:r>
            <a:r>
              <a:rPr lang="ru-RU" dirty="0" err="1" smtClean="0"/>
              <a:t>логоритмика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 Все, окружающее нас, живет по законам ритма. Смена времен года, день и ночь, сердечный ритм и многое другое подчинено определенному ритму. Любые ритмические  движения активизируют деятельность мозга человека, способствуют активации различных анализаторных систем, становлению интегративной деятельности человека. Поэтому с самого раннего детства рекомендуется заниматься развитием чувства ритма в доступной для дошкольников форме – ритмических упражнениях и играх.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Значение </a:t>
            </a:r>
            <a:r>
              <a:rPr lang="ru-RU" dirty="0" err="1" smtClean="0"/>
              <a:t>логоритмических</a:t>
            </a:r>
            <a:r>
              <a:rPr lang="ru-RU" dirty="0" smtClean="0"/>
              <a:t> занятий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Логоритмические</a:t>
            </a:r>
            <a:r>
              <a:rPr lang="ru-RU" dirty="0" smtClean="0"/>
              <a:t> занятия направлены на: </a:t>
            </a:r>
          </a:p>
          <a:p>
            <a:r>
              <a:rPr lang="ru-RU" dirty="0" smtClean="0"/>
              <a:t>всестороннее развитие ребёнка, </a:t>
            </a:r>
          </a:p>
          <a:p>
            <a:r>
              <a:rPr lang="ru-RU" dirty="0" smtClean="0"/>
              <a:t>совершенствование его речи</a:t>
            </a:r>
          </a:p>
          <a:p>
            <a:r>
              <a:rPr lang="ru-RU" dirty="0" smtClean="0"/>
              <a:t> овладение двигательными навыками,</a:t>
            </a:r>
          </a:p>
          <a:p>
            <a:r>
              <a:rPr lang="ru-RU" dirty="0" smtClean="0"/>
              <a:t> умение ориентироваться в окружающем мире, </a:t>
            </a:r>
          </a:p>
          <a:p>
            <a:r>
              <a:rPr lang="ru-RU" dirty="0" smtClean="0"/>
              <a:t>понимание смысла предлагаемых заданий, </a:t>
            </a:r>
          </a:p>
          <a:p>
            <a:r>
              <a:rPr lang="ru-RU" dirty="0" smtClean="0"/>
              <a:t>на способность преодолевать трудности, </a:t>
            </a:r>
          </a:p>
          <a:p>
            <a:r>
              <a:rPr lang="ru-RU" dirty="0" smtClean="0"/>
              <a:t>творчески проявлять себя. </a:t>
            </a:r>
          </a:p>
          <a:p>
            <a:r>
              <a:rPr lang="ru-RU" dirty="0" smtClean="0"/>
              <a:t>Под влиянием регулярных </a:t>
            </a:r>
            <a:r>
              <a:rPr lang="ru-RU" dirty="0" err="1" smtClean="0"/>
              <a:t>логоритмических</a:t>
            </a:r>
            <a:r>
              <a:rPr lang="ru-RU" dirty="0" smtClean="0"/>
              <a:t> занятий в организме происходит перестройка различных систем, например, </a:t>
            </a:r>
            <a:r>
              <a:rPr lang="ru-RU" dirty="0" err="1" smtClean="0"/>
              <a:t>сердечно-сосудистой</a:t>
            </a:r>
            <a:r>
              <a:rPr lang="ru-RU" dirty="0" smtClean="0"/>
              <a:t>, дыхательной, </a:t>
            </a:r>
            <a:r>
              <a:rPr lang="ru-RU" dirty="0" err="1" smtClean="0"/>
              <a:t>рече-двигательной</a:t>
            </a:r>
            <a:r>
              <a:rPr lang="ru-RU" dirty="0" smtClean="0"/>
              <a:t>, познавательной и 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Занятия </a:t>
            </a:r>
            <a:r>
              <a:rPr lang="ru-RU" dirty="0" err="1" smtClean="0"/>
              <a:t>логоритмикой</a:t>
            </a:r>
            <a:r>
              <a:rPr lang="ru-RU" dirty="0" smtClean="0"/>
              <a:t> способствуют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нормализации речи ребенка вне зависимости от вида речевого нарушения,</a:t>
            </a:r>
          </a:p>
          <a:p>
            <a:r>
              <a:rPr lang="ru-RU" dirty="0" smtClean="0"/>
              <a:t> формируют положительный эмоциональный настрой,</a:t>
            </a:r>
          </a:p>
          <a:p>
            <a:r>
              <a:rPr lang="ru-RU" dirty="0" smtClean="0"/>
              <a:t> учат общению со сверстниками,</a:t>
            </a:r>
          </a:p>
          <a:p>
            <a:r>
              <a:rPr lang="ru-RU" dirty="0" smtClean="0"/>
              <a:t> способствуют уточнению артикуляции,</a:t>
            </a:r>
          </a:p>
          <a:p>
            <a:r>
              <a:rPr lang="ru-RU" dirty="0" smtClean="0"/>
              <a:t>развитию фонематических процессов,</a:t>
            </a:r>
          </a:p>
          <a:p>
            <a:r>
              <a:rPr lang="ru-RU" dirty="0" smtClean="0"/>
              <a:t> расширению лексического запаса, совершенствованию общей и мелкой моторики; </a:t>
            </a:r>
          </a:p>
          <a:p>
            <a:r>
              <a:rPr lang="ru-RU" dirty="0" smtClean="0"/>
              <a:t>формируется музыкальный слух, </a:t>
            </a:r>
          </a:p>
          <a:p>
            <a:r>
              <a:rPr lang="ru-RU" dirty="0" smtClean="0"/>
              <a:t>развиваются эмоциональная сфера и творческие способности, </a:t>
            </a:r>
          </a:p>
          <a:p>
            <a:r>
              <a:rPr lang="ru-RU" dirty="0" smtClean="0"/>
              <a:t>появляется уверенность в себе.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Логопедическая ритмика включает в себя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ru-RU" sz="11200" dirty="0" smtClean="0"/>
              <a:t>ходьбу в разных направлениях;</a:t>
            </a:r>
          </a:p>
          <a:p>
            <a:pPr lvl="0"/>
            <a:r>
              <a:rPr lang="ru-RU" sz="11200" dirty="0" smtClean="0"/>
              <a:t>упражнения на развитие дыхания, голоса и артикуляции;</a:t>
            </a:r>
          </a:p>
          <a:p>
            <a:pPr lvl="0"/>
            <a:r>
              <a:rPr lang="ru-RU" sz="11200" dirty="0" smtClean="0"/>
              <a:t>упражнения, регулирующие мышечный тонус, активизирующие внимание;</a:t>
            </a:r>
          </a:p>
          <a:p>
            <a:pPr lvl="0"/>
            <a:r>
              <a:rPr lang="ru-RU" sz="11200" dirty="0" smtClean="0"/>
              <a:t>речевые упражнения без музыкального сопровождения;</a:t>
            </a:r>
          </a:p>
          <a:p>
            <a:pPr lvl="0"/>
            <a:r>
              <a:rPr lang="ru-RU" sz="11200" dirty="0" smtClean="0"/>
              <a:t>упражнения, формирующие чувство музыкального темпа;</a:t>
            </a:r>
          </a:p>
          <a:p>
            <a:pPr lvl="0"/>
            <a:r>
              <a:rPr lang="ru-RU" sz="11200" dirty="0" smtClean="0"/>
              <a:t>ритмические упражнения;</a:t>
            </a:r>
          </a:p>
          <a:p>
            <a:pPr lvl="0"/>
            <a:r>
              <a:rPr lang="ru-RU" sz="11200" dirty="0" smtClean="0"/>
              <a:t>пальчиковые, коммуникативные игры;</a:t>
            </a:r>
          </a:p>
          <a:p>
            <a:pPr lvl="0"/>
            <a:r>
              <a:rPr lang="ru-RU" sz="11200" dirty="0" smtClean="0"/>
              <a:t>пение;</a:t>
            </a:r>
          </a:p>
          <a:p>
            <a:pPr lvl="0"/>
            <a:r>
              <a:rPr lang="ru-RU" sz="11200" dirty="0" smtClean="0"/>
              <a:t>упражнения на развитие мелкой моторики.</a:t>
            </a:r>
          </a:p>
          <a:p>
            <a:endParaRPr lang="ru-RU" sz="59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Основной принцип построения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Тесная связь с музыкой.</a:t>
            </a:r>
          </a:p>
          <a:p>
            <a:r>
              <a:rPr lang="ru-RU" dirty="0" smtClean="0"/>
              <a:t> Музыка с её огромным эмоциональным влиянием позволяет бесконечно разнообразить приёмы движения и характер упражнений. 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логоритмические</a:t>
            </a:r>
            <a:r>
              <a:rPr lang="ru-RU" dirty="0" smtClean="0"/>
              <a:t> занятия обязательно вводится речевой материал. Введение слова позволяет создавать целый ряд упражнений, построенных не на музыкальном ритме, а на стихотворном, который способствует ритмичности движений. Проговаривание стихотворных строк совмещается с движением.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Значение </a:t>
            </a:r>
            <a:r>
              <a:rPr lang="ru-RU" dirty="0" err="1" smtClean="0"/>
              <a:t>логоритмики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игровой форме дети осваивают и закрепляют понятия величины, формы и цвета предметов, овладевают движениями общей и мелкой моторики, учатся находить ритмическую организацию в музыке и речи, знакомятся с элементарными приемами </a:t>
            </a:r>
            <a:r>
              <a:rPr lang="ru-RU" dirty="0" err="1" smtClean="0"/>
              <a:t>самомассажа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Сюжетно - тематическая организация работы позволяет каждому ребенку чувствовать себя комфортно, уверенно, так как в игре максимально реализуются потенциальные возможности детей.</a:t>
            </a:r>
          </a:p>
          <a:p>
            <a:r>
              <a:rPr lang="ru-RU" dirty="0" smtClean="0"/>
              <a:t> Главная задача педагога - создание на занятиях атмосферы радости.</a:t>
            </a:r>
          </a:p>
          <a:p>
            <a:r>
              <a:rPr lang="ru-RU" dirty="0" smtClean="0"/>
              <a:t>Поэтому </a:t>
            </a:r>
            <a:r>
              <a:rPr lang="ru-RU" dirty="0" err="1" smtClean="0"/>
              <a:t>логоритмика</a:t>
            </a:r>
            <a:r>
              <a:rPr lang="ru-RU" dirty="0" smtClean="0"/>
              <a:t> становится праздником красивой речи для детей.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Логоритмические</a:t>
            </a:r>
            <a:r>
              <a:rPr lang="ru-RU" b="1" dirty="0" smtClean="0"/>
              <a:t> упражнения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dirty="0" smtClean="0"/>
              <a:t>1. Дождик</a:t>
            </a:r>
            <a:endParaRPr lang="ru-RU" dirty="0" smtClean="0"/>
          </a:p>
          <a:p>
            <a:r>
              <a:rPr lang="ru-RU" dirty="0" smtClean="0"/>
              <a:t>Капля раз, </a:t>
            </a:r>
            <a:r>
              <a:rPr lang="ru-RU" i="1" dirty="0" smtClean="0"/>
              <a:t>Прыжок на носочках, руки на поясе.</a:t>
            </a:r>
            <a:endParaRPr lang="ru-RU" dirty="0" smtClean="0"/>
          </a:p>
          <a:p>
            <a:r>
              <a:rPr lang="ru-RU" dirty="0" smtClean="0"/>
              <a:t>Капля два, </a:t>
            </a:r>
            <a:r>
              <a:rPr lang="ru-RU" i="1" dirty="0" smtClean="0"/>
              <a:t>Еще один прыжок.</a:t>
            </a:r>
            <a:endParaRPr lang="ru-RU" dirty="0" smtClean="0"/>
          </a:p>
          <a:p>
            <a:r>
              <a:rPr lang="ru-RU" dirty="0" smtClean="0"/>
              <a:t>Очень медленно сперва. </a:t>
            </a:r>
            <a:r>
              <a:rPr lang="ru-RU" i="1" dirty="0" smtClean="0"/>
              <a:t>4 прыжка.</a:t>
            </a:r>
            <a:endParaRPr lang="ru-RU" dirty="0" smtClean="0"/>
          </a:p>
          <a:p>
            <a:r>
              <a:rPr lang="ru-RU" dirty="0" smtClean="0"/>
              <a:t>А потом, потом, потом и </a:t>
            </a:r>
            <a:r>
              <a:rPr lang="ru-RU" i="1" dirty="0" smtClean="0"/>
              <a:t>прыжков.</a:t>
            </a:r>
            <a:endParaRPr lang="ru-RU" dirty="0" smtClean="0"/>
          </a:p>
          <a:p>
            <a:r>
              <a:rPr lang="ru-RU" dirty="0" smtClean="0"/>
              <a:t>Все бегом, бегом, бегом.</a:t>
            </a:r>
          </a:p>
          <a:p>
            <a:r>
              <a:rPr lang="ru-RU" dirty="0" smtClean="0"/>
              <a:t>Мы зонты свои раскрыли, </a:t>
            </a:r>
            <a:r>
              <a:rPr lang="ru-RU" i="1" dirty="0" smtClean="0"/>
              <a:t>Развести руки в стороны.</a:t>
            </a:r>
            <a:endParaRPr lang="ru-RU" dirty="0" smtClean="0"/>
          </a:p>
          <a:p>
            <a:r>
              <a:rPr lang="ru-RU" dirty="0" smtClean="0"/>
              <a:t>От дождя себя укрыли. </a:t>
            </a:r>
            <a:r>
              <a:rPr lang="ru-RU" i="1" dirty="0" smtClean="0"/>
              <a:t>Сомкнуть руки над головой полукругом,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Словесные игры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Словесные игры построены на словах и действиях играющих.</a:t>
            </a:r>
          </a:p>
          <a:p>
            <a:r>
              <a:rPr lang="ru-RU" dirty="0" smtClean="0"/>
              <a:t> В таких играх дети учатся, опираясь на имеющиеся представления о предметах, углублять знания о них, так как в этих играх требуется использовать приобретенные ранее знания в новых связях, в новых обстоятельствах.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Логоритмические</a:t>
            </a:r>
            <a:r>
              <a:rPr lang="ru-RU" b="1" dirty="0" smtClean="0"/>
              <a:t> упражнения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dirty="0" smtClean="0"/>
              <a:t>2. Листья</a:t>
            </a:r>
            <a:endParaRPr lang="ru-RU" dirty="0" smtClean="0"/>
          </a:p>
          <a:p>
            <a:r>
              <a:rPr lang="ru-RU" dirty="0" smtClean="0"/>
              <a:t>Листья осенние тихо кружатся, </a:t>
            </a:r>
            <a:r>
              <a:rPr lang="ru-RU" i="1" dirty="0" smtClean="0"/>
              <a:t>Дети кружатся, расставив руки в</a:t>
            </a:r>
            <a:endParaRPr lang="ru-RU" dirty="0" smtClean="0"/>
          </a:p>
          <a:p>
            <a:r>
              <a:rPr lang="ru-RU" i="1" dirty="0" smtClean="0"/>
              <a:t>стороны.</a:t>
            </a:r>
            <a:endParaRPr lang="ru-RU" dirty="0" smtClean="0"/>
          </a:p>
          <a:p>
            <a:r>
              <a:rPr lang="ru-RU" dirty="0" smtClean="0"/>
              <a:t>Листья нам под ноги тихо ложатся. </a:t>
            </a:r>
            <a:r>
              <a:rPr lang="ru-RU" i="1" dirty="0" smtClean="0"/>
              <a:t>Приседают.</a:t>
            </a:r>
            <a:endParaRPr lang="ru-RU" dirty="0" smtClean="0"/>
          </a:p>
          <a:p>
            <a:r>
              <a:rPr lang="ru-RU" dirty="0" smtClean="0"/>
              <a:t>И под ногами шуршат, шелестят, </a:t>
            </a:r>
            <a:r>
              <a:rPr lang="ru-RU" i="1" dirty="0" smtClean="0"/>
              <a:t>Движения руками </a:t>
            </a:r>
            <a:r>
              <a:rPr lang="ru-RU" i="1" dirty="0" err="1" smtClean="0"/>
              <a:t>влево-вправо</a:t>
            </a:r>
            <a:r>
              <a:rPr lang="ru-RU" i="1" dirty="0" smtClean="0"/>
              <a:t>.</a:t>
            </a:r>
            <a:endParaRPr lang="ru-RU" dirty="0" smtClean="0"/>
          </a:p>
          <a:p>
            <a:r>
              <a:rPr lang="ru-RU" dirty="0" smtClean="0"/>
              <a:t>Будто опять закружиться хотят. </a:t>
            </a:r>
            <a:r>
              <a:rPr lang="ru-RU" i="1" dirty="0" smtClean="0"/>
              <a:t>Снова кружатся на носочках.</a:t>
            </a:r>
            <a:endParaRPr lang="ru-RU" dirty="0" smtClean="0"/>
          </a:p>
          <a:p>
            <a:r>
              <a:rPr lang="ru-RU" i="1" dirty="0" smtClean="0"/>
              <a:t>Н. </a:t>
            </a:r>
            <a:r>
              <a:rPr lang="ru-RU" i="1" dirty="0" err="1" smtClean="0"/>
              <a:t>Нищева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Логоритмические</a:t>
            </a:r>
            <a:r>
              <a:rPr lang="ru-RU" b="1" dirty="0" smtClean="0"/>
              <a:t> упражнения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i="1" dirty="0" smtClean="0"/>
              <a:t>3. Осенью</a:t>
            </a:r>
            <a:endParaRPr lang="ru-RU" dirty="0" smtClean="0"/>
          </a:p>
          <a:p>
            <a:r>
              <a:rPr lang="ru-RU" i="1" dirty="0" smtClean="0"/>
              <a:t>Вдруг закрыли небо тучи,</a:t>
            </a:r>
            <a:r>
              <a:rPr lang="ru-RU" dirty="0" smtClean="0"/>
              <a:t>                       Дети встают на носочки, поднимают</a:t>
            </a:r>
          </a:p>
          <a:p>
            <a:r>
              <a:rPr lang="ru-RU" dirty="0" smtClean="0"/>
              <a:t>                                                                  вверх перекрещенные руки.</a:t>
            </a:r>
          </a:p>
          <a:p>
            <a:r>
              <a:rPr lang="ru-RU" i="1" dirty="0" smtClean="0"/>
              <a:t>Начал капать дождь колючий.                 </a:t>
            </a:r>
            <a:r>
              <a:rPr lang="ru-RU" dirty="0" smtClean="0"/>
              <a:t> Прыгают на носочках, держа руки на</a:t>
            </a:r>
          </a:p>
          <a:p>
            <a:r>
              <a:rPr lang="ru-RU" i="1" dirty="0" smtClean="0"/>
              <a:t>Долго дождик будет плакать,</a:t>
            </a:r>
            <a:r>
              <a:rPr lang="ru-RU" dirty="0" smtClean="0"/>
              <a:t>                 поясе.</a:t>
            </a:r>
          </a:p>
          <a:p>
            <a:r>
              <a:rPr lang="ru-RU" i="1" dirty="0" smtClean="0"/>
              <a:t>Разведет повсюду слякоть.</a:t>
            </a:r>
            <a:r>
              <a:rPr lang="ru-RU" dirty="0" smtClean="0"/>
              <a:t>                     Приседают, держа руки на поясе.</a:t>
            </a:r>
          </a:p>
          <a:p>
            <a:r>
              <a:rPr lang="ru-RU" i="1" dirty="0" smtClean="0"/>
              <a:t>Грязь и лужи на дороге,</a:t>
            </a:r>
            <a:r>
              <a:rPr lang="ru-RU" dirty="0" smtClean="0"/>
              <a:t>         Идут по кругу, высоко поднимая                                     </a:t>
            </a:r>
            <a:br>
              <a:rPr lang="ru-RU" dirty="0" smtClean="0"/>
            </a:br>
            <a:r>
              <a:rPr lang="ru-RU" i="1" dirty="0" smtClean="0"/>
              <a:t>Поднимай повыше ноги.                         </a:t>
            </a:r>
            <a:r>
              <a:rPr lang="ru-RU" dirty="0" smtClean="0"/>
              <a:t>колени</a:t>
            </a:r>
          </a:p>
          <a:p>
            <a:r>
              <a:rPr lang="ru-RU" dirty="0" smtClean="0"/>
              <a:t>Н. </a:t>
            </a:r>
            <a:r>
              <a:rPr lang="ru-RU" dirty="0" err="1" smtClean="0"/>
              <a:t>Нищева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Логоритмические</a:t>
            </a:r>
            <a:r>
              <a:rPr lang="ru-RU" b="1" dirty="0" smtClean="0"/>
              <a:t> упражнения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i="1" dirty="0" smtClean="0"/>
              <a:t>4. За грибами</a:t>
            </a:r>
            <a:endParaRPr lang="ru-RU" dirty="0" smtClean="0"/>
          </a:p>
          <a:p>
            <a:r>
              <a:rPr lang="ru-RU" dirty="0" smtClean="0"/>
              <a:t>Все зверюшки на опушке     </a:t>
            </a:r>
            <a:r>
              <a:rPr lang="ru-RU" i="1" dirty="0" smtClean="0"/>
              <a:t>Дети идут в хороводе.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Ищут грузди и волнушки.</a:t>
            </a:r>
          </a:p>
          <a:p>
            <a:r>
              <a:rPr lang="ru-RU" dirty="0" smtClean="0"/>
              <a:t>Белочки скакали,                              </a:t>
            </a:r>
            <a:r>
              <a:rPr lang="ru-RU" i="1" dirty="0" smtClean="0"/>
              <a:t>Скачут вприсядку, срывают </a:t>
            </a:r>
            <a:r>
              <a:rPr lang="ru-RU" i="1" dirty="0" err="1" smtClean="0"/>
              <a:t>воображае</a:t>
            </a:r>
            <a:r>
              <a:rPr lang="ru-RU" i="1" dirty="0" smtClean="0"/>
              <a:t>-</a:t>
            </a:r>
            <a:endParaRPr lang="ru-RU" dirty="0" smtClean="0"/>
          </a:p>
          <a:p>
            <a:r>
              <a:rPr lang="ru-RU" dirty="0" smtClean="0"/>
              <a:t>Рыжики срывали.                              </a:t>
            </a:r>
            <a:r>
              <a:rPr lang="ru-RU" i="1" dirty="0" err="1" smtClean="0"/>
              <a:t>мые</a:t>
            </a:r>
            <a:r>
              <a:rPr lang="ru-RU" i="1" dirty="0" smtClean="0"/>
              <a:t> грибы.</a:t>
            </a:r>
            <a:endParaRPr lang="ru-RU" dirty="0" smtClean="0"/>
          </a:p>
          <a:p>
            <a:r>
              <a:rPr lang="ru-RU" dirty="0" smtClean="0"/>
              <a:t>Лисичка бежала,                                </a:t>
            </a:r>
            <a:r>
              <a:rPr lang="ru-RU" i="1" dirty="0" smtClean="0"/>
              <a:t>Бегут по кругу, собирают воображаемые</a:t>
            </a:r>
            <a:endParaRPr lang="ru-RU" dirty="0" smtClean="0"/>
          </a:p>
          <a:p>
            <a:r>
              <a:rPr lang="ru-RU" dirty="0" smtClean="0"/>
              <a:t>Лисички собирала.                         </a:t>
            </a:r>
            <a:r>
              <a:rPr lang="ru-RU" i="1" dirty="0" smtClean="0"/>
              <a:t>грибы.</a:t>
            </a:r>
            <a:endParaRPr lang="ru-RU" dirty="0" smtClean="0"/>
          </a:p>
          <a:p>
            <a:r>
              <a:rPr lang="ru-RU" dirty="0" smtClean="0"/>
              <a:t>Скакали </a:t>
            </a:r>
            <a:r>
              <a:rPr lang="ru-RU" dirty="0" err="1" smtClean="0"/>
              <a:t>зайчатки</a:t>
            </a:r>
            <a:r>
              <a:rPr lang="ru-RU" dirty="0" smtClean="0"/>
              <a:t>,                         </a:t>
            </a:r>
            <a:r>
              <a:rPr lang="ru-RU" i="1" dirty="0" smtClean="0"/>
              <a:t>Скачут стоя, срывая воображаемые</a:t>
            </a:r>
            <a:endParaRPr lang="ru-RU" dirty="0" smtClean="0"/>
          </a:p>
          <a:p>
            <a:r>
              <a:rPr lang="ru-RU" dirty="0" smtClean="0"/>
              <a:t>Искали </a:t>
            </a:r>
            <a:r>
              <a:rPr lang="ru-RU" dirty="0" err="1" smtClean="0"/>
              <a:t>опятки</a:t>
            </a:r>
            <a:r>
              <a:rPr lang="ru-RU" dirty="0" smtClean="0"/>
              <a:t>.                               </a:t>
            </a:r>
            <a:r>
              <a:rPr lang="ru-RU" i="1" dirty="0" smtClean="0"/>
              <a:t>грибы.</a:t>
            </a:r>
            <a:endParaRPr lang="ru-RU" dirty="0" smtClean="0"/>
          </a:p>
          <a:p>
            <a:r>
              <a:rPr lang="ru-RU" dirty="0" smtClean="0"/>
              <a:t>Медведь проходил,                        </a:t>
            </a:r>
            <a:r>
              <a:rPr lang="ru-RU" i="1" dirty="0" smtClean="0"/>
              <a:t>Идут вразвалку, затем топают правой</a:t>
            </a:r>
            <a:endParaRPr lang="ru-RU" dirty="0" smtClean="0"/>
          </a:p>
          <a:p>
            <a:r>
              <a:rPr lang="ru-RU" dirty="0" err="1" smtClean="0"/>
              <a:t>Мухоморраздавил</a:t>
            </a:r>
            <a:r>
              <a:rPr lang="ru-RU" dirty="0" smtClean="0"/>
              <a:t>.               </a:t>
            </a:r>
            <a:r>
              <a:rPr lang="ru-RU" i="1" dirty="0" smtClean="0"/>
              <a:t>ногой.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Логоритмические</a:t>
            </a:r>
            <a:r>
              <a:rPr lang="ru-RU" b="1" dirty="0" smtClean="0"/>
              <a:t> упражнения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i="1" dirty="0" smtClean="0"/>
              <a:t>5. Садовник</a:t>
            </a:r>
            <a:endParaRPr lang="ru-RU" dirty="0" smtClean="0"/>
          </a:p>
          <a:p>
            <a:r>
              <a:rPr lang="ru-RU" i="1" dirty="0" smtClean="0"/>
              <a:t>Мы вчера в саду гуляли,</a:t>
            </a:r>
            <a:r>
              <a:rPr lang="ru-RU" dirty="0" smtClean="0"/>
              <a:t> Дети идут по кругу, взявшись за руки.</a:t>
            </a:r>
          </a:p>
          <a:p>
            <a:r>
              <a:rPr lang="ru-RU" i="1" dirty="0" smtClean="0"/>
              <a:t>Мы смородину сажали.</a:t>
            </a:r>
            <a:r>
              <a:rPr lang="ru-RU" dirty="0" smtClean="0"/>
              <a:t> Изображают, как копают яму и сажа </a:t>
            </a:r>
            <a:br>
              <a:rPr lang="ru-RU" dirty="0" smtClean="0"/>
            </a:br>
            <a:r>
              <a:rPr lang="ru-RU" dirty="0" smtClean="0"/>
              <a:t>ют в нее куст.</a:t>
            </a:r>
          </a:p>
          <a:p>
            <a:r>
              <a:rPr lang="ru-RU" i="1" dirty="0" smtClean="0"/>
              <a:t>Яблони белили мы</a:t>
            </a:r>
            <a:r>
              <a:rPr lang="ru-RU" dirty="0" smtClean="0"/>
              <a:t> Движение правой рукой вверх-вниз.</a:t>
            </a:r>
            <a:br>
              <a:rPr lang="ru-RU" dirty="0" smtClean="0"/>
            </a:br>
            <a:r>
              <a:rPr lang="ru-RU" i="1" dirty="0" smtClean="0"/>
              <a:t>Известью, белилами.</a:t>
            </a:r>
            <a:endParaRPr lang="ru-RU" dirty="0" smtClean="0"/>
          </a:p>
          <a:p>
            <a:r>
              <a:rPr lang="ru-RU" i="1" dirty="0" smtClean="0"/>
              <a:t>Починили мы забор,</a:t>
            </a:r>
            <a:r>
              <a:rPr lang="ru-RU" dirty="0" smtClean="0"/>
              <a:t> Имитируют удары молотком.</a:t>
            </a:r>
          </a:p>
          <a:p>
            <a:r>
              <a:rPr lang="ru-RU" i="1" dirty="0" smtClean="0"/>
              <a:t>Завели мы разговор:</a:t>
            </a:r>
            <a:r>
              <a:rPr lang="ru-RU" dirty="0" smtClean="0"/>
              <a:t> Стоят лицом в круг. В центр выходит</a:t>
            </a:r>
          </a:p>
          <a:p>
            <a:r>
              <a:rPr lang="ru-RU" i="1" dirty="0" smtClean="0"/>
              <a:t>— Ты скажи,</a:t>
            </a:r>
            <a:r>
              <a:rPr lang="ru-RU" dirty="0" smtClean="0"/>
              <a:t> один ребенок. Ведут диалог.</a:t>
            </a:r>
            <a:br>
              <a:rPr lang="ru-RU" dirty="0" smtClean="0"/>
            </a:br>
            <a:r>
              <a:rPr lang="ru-RU" i="1" dirty="0" smtClean="0"/>
              <a:t>Садовник наш,</a:t>
            </a:r>
            <a:endParaRPr lang="ru-RU" dirty="0" smtClean="0"/>
          </a:p>
          <a:p>
            <a:r>
              <a:rPr lang="ru-RU" i="1" dirty="0" smtClean="0"/>
              <a:t>Что ты нам</a:t>
            </a:r>
            <a:endParaRPr lang="ru-RU" dirty="0" smtClean="0"/>
          </a:p>
          <a:p>
            <a:r>
              <a:rPr lang="ru-RU" i="1" dirty="0" smtClean="0"/>
              <a:t>В награду дашь?</a:t>
            </a:r>
            <a:endParaRPr lang="ru-RU" dirty="0" smtClean="0"/>
          </a:p>
          <a:p>
            <a:r>
              <a:rPr lang="ru-RU" i="1" dirty="0" smtClean="0"/>
              <a:t>— Дам в награду</a:t>
            </a:r>
            <a:r>
              <a:rPr lang="ru-RU" dirty="0" smtClean="0"/>
              <a:t> На каждое название фруктов загибают</a:t>
            </a:r>
            <a:br>
              <a:rPr lang="ru-RU" dirty="0" smtClean="0"/>
            </a:br>
            <a:r>
              <a:rPr lang="ru-RU" i="1" dirty="0" smtClean="0"/>
              <a:t>Слив лиловых,</a:t>
            </a:r>
            <a:r>
              <a:rPr lang="ru-RU" dirty="0" smtClean="0"/>
              <a:t> по одному пальцу на обеих руках, начиная</a:t>
            </a:r>
            <a:br>
              <a:rPr lang="ru-RU" dirty="0" smtClean="0"/>
            </a:br>
            <a:r>
              <a:rPr lang="ru-RU" i="1" dirty="0" smtClean="0"/>
              <a:t>Груш медовых,</a:t>
            </a:r>
            <a:r>
              <a:rPr lang="ru-RU" dirty="0" smtClean="0"/>
              <a:t> с больших.</a:t>
            </a:r>
          </a:p>
          <a:p>
            <a:r>
              <a:rPr lang="ru-RU" i="1" dirty="0" smtClean="0"/>
              <a:t>Самых крупных</a:t>
            </a:r>
            <a:endParaRPr lang="ru-RU" dirty="0" smtClean="0"/>
          </a:p>
          <a:p>
            <a:r>
              <a:rPr lang="ru-RU" i="1" dirty="0" smtClean="0"/>
              <a:t>Спелых яблок,</a:t>
            </a:r>
            <a:endParaRPr lang="ru-RU" dirty="0" smtClean="0"/>
          </a:p>
          <a:p>
            <a:r>
              <a:rPr lang="ru-RU" i="1" dirty="0" smtClean="0"/>
              <a:t>Вишен</a:t>
            </a:r>
            <a:endParaRPr lang="ru-RU" dirty="0" smtClean="0"/>
          </a:p>
          <a:p>
            <a:r>
              <a:rPr lang="ru-RU" i="1" dirty="0" smtClean="0"/>
              <a:t>Целый килограмм.</a:t>
            </a:r>
            <a:endParaRPr lang="ru-RU" dirty="0" smtClean="0"/>
          </a:p>
          <a:p>
            <a:r>
              <a:rPr lang="ru-RU" i="1" dirty="0" smtClean="0"/>
              <a:t>Вот что вам</a:t>
            </a:r>
            <a:endParaRPr lang="ru-RU" dirty="0" smtClean="0"/>
          </a:p>
          <a:p>
            <a:r>
              <a:rPr lang="ru-RU" i="1" dirty="0" smtClean="0"/>
              <a:t>В награду дам!</a:t>
            </a:r>
            <a:endParaRPr lang="ru-RU" dirty="0" smtClean="0"/>
          </a:p>
          <a:p>
            <a:r>
              <a:rPr lang="ru-RU" dirty="0" smtClean="0"/>
              <a:t>Г. Сатир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Логоритмические</a:t>
            </a:r>
            <a:r>
              <a:rPr lang="ru-RU" b="1" dirty="0" smtClean="0"/>
              <a:t> упражнения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 smtClean="0"/>
              <a:t>6. Овощи</a:t>
            </a:r>
            <a:endParaRPr lang="ru-RU" dirty="0" smtClean="0"/>
          </a:p>
          <a:p>
            <a:r>
              <a:rPr lang="ru-RU" dirty="0" smtClean="0"/>
              <a:t>Как-то вечером на грядке </a:t>
            </a:r>
            <a:r>
              <a:rPr lang="ru-RU" i="1" dirty="0" smtClean="0"/>
              <a:t>Дети идут по кругу, взявшись за руки, в</a:t>
            </a:r>
            <a:endParaRPr lang="ru-RU" dirty="0" smtClean="0"/>
          </a:p>
          <a:p>
            <a:r>
              <a:rPr lang="ru-RU" dirty="0" smtClean="0"/>
              <a:t>Репа, свекла, редька, лук </a:t>
            </a:r>
            <a:r>
              <a:rPr lang="ru-RU" i="1" dirty="0" smtClean="0"/>
              <a:t>центре на корточках сидит водящий с</a:t>
            </a:r>
            <a:endParaRPr lang="ru-RU" dirty="0" smtClean="0"/>
          </a:p>
          <a:p>
            <a:r>
              <a:rPr lang="ru-RU" dirty="0" smtClean="0"/>
              <a:t>Поиграть решили в прятки, </a:t>
            </a:r>
            <a:r>
              <a:rPr lang="ru-RU" i="1" dirty="0" smtClean="0"/>
              <a:t>завязанными глазами.</a:t>
            </a:r>
            <a:endParaRPr lang="ru-RU" dirty="0" smtClean="0"/>
          </a:p>
          <a:p>
            <a:r>
              <a:rPr lang="ru-RU" dirty="0" smtClean="0"/>
              <a:t>Но сначала встали в круг.</a:t>
            </a:r>
          </a:p>
          <a:p>
            <a:r>
              <a:rPr lang="ru-RU" dirty="0" smtClean="0"/>
              <a:t>Рассчитались четко тут же: </a:t>
            </a:r>
            <a:r>
              <a:rPr lang="ru-RU" i="1" dirty="0" smtClean="0"/>
              <a:t>Останавливаются, крутят водящего.</a:t>
            </a:r>
            <a:endParaRPr lang="ru-RU" dirty="0" smtClean="0"/>
          </a:p>
          <a:p>
            <a:r>
              <a:rPr lang="ru-RU" dirty="0" smtClean="0"/>
              <a:t>Раз, два, три, четыре, пять.</a:t>
            </a:r>
          </a:p>
          <a:p>
            <a:r>
              <a:rPr lang="ru-RU" dirty="0" smtClean="0"/>
              <a:t>Прячься лучше, прячься глубже, </a:t>
            </a:r>
            <a:r>
              <a:rPr lang="ru-RU" i="1" dirty="0" smtClean="0"/>
              <a:t>Разбегаются, приседают, водящий их</a:t>
            </a:r>
            <a:endParaRPr lang="ru-RU" dirty="0" smtClean="0"/>
          </a:p>
          <a:p>
            <a:r>
              <a:rPr lang="ru-RU" dirty="0" smtClean="0"/>
              <a:t>Ну а ты иди искать. </a:t>
            </a:r>
            <a:r>
              <a:rPr lang="ru-RU" i="1" dirty="0" smtClean="0"/>
              <a:t>ищет.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Логоритмические</a:t>
            </a:r>
            <a:r>
              <a:rPr lang="ru-RU" b="1" dirty="0" smtClean="0"/>
              <a:t> упражнения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i="1" dirty="0" smtClean="0"/>
              <a:t>7. Ёжик и барабан</a:t>
            </a:r>
            <a:endParaRPr lang="ru-RU" dirty="0" smtClean="0"/>
          </a:p>
          <a:p>
            <a:r>
              <a:rPr lang="ru-RU" dirty="0" smtClean="0"/>
              <a:t>С барабаном ходит ежик, </a:t>
            </a:r>
            <a:r>
              <a:rPr lang="ru-RU" i="1" dirty="0" smtClean="0"/>
              <a:t>Дети маршируют по кругу, изображая</a:t>
            </a:r>
            <a:endParaRPr lang="ru-RU" dirty="0" smtClean="0"/>
          </a:p>
          <a:p>
            <a:r>
              <a:rPr lang="ru-RU" dirty="0" smtClean="0"/>
              <a:t>Бум-бум-бум! </a:t>
            </a:r>
            <a:r>
              <a:rPr lang="ru-RU" i="1" dirty="0" smtClean="0"/>
              <a:t>игру на барабане.</a:t>
            </a:r>
            <a:endParaRPr lang="ru-RU" dirty="0" smtClean="0"/>
          </a:p>
          <a:p>
            <a:r>
              <a:rPr lang="ru-RU" dirty="0" smtClean="0"/>
              <a:t>Целый день играет ежик,</a:t>
            </a:r>
          </a:p>
          <a:p>
            <a:r>
              <a:rPr lang="ru-RU" dirty="0" smtClean="0"/>
              <a:t>Бум-бум-бум!</a:t>
            </a:r>
          </a:p>
          <a:p>
            <a:r>
              <a:rPr lang="ru-RU" dirty="0" smtClean="0"/>
              <a:t>С барабаном за плечами, </a:t>
            </a:r>
            <a:r>
              <a:rPr lang="ru-RU" i="1" dirty="0" smtClean="0"/>
              <a:t>Маршируют, спрятав руки за спину.</a:t>
            </a:r>
            <a:endParaRPr lang="ru-RU" dirty="0" smtClean="0"/>
          </a:p>
          <a:p>
            <a:r>
              <a:rPr lang="ru-RU" dirty="0" smtClean="0"/>
              <a:t>Бум-бум-бум!</a:t>
            </a:r>
          </a:p>
          <a:p>
            <a:r>
              <a:rPr lang="ru-RU" dirty="0" smtClean="0"/>
              <a:t>Очень яблоки любил он, </a:t>
            </a:r>
            <a:r>
              <a:rPr lang="ru-RU" i="1" dirty="0" smtClean="0"/>
              <a:t>Подносят ко рту то одной, то другой</a:t>
            </a:r>
            <a:endParaRPr lang="ru-RU" dirty="0" smtClean="0"/>
          </a:p>
          <a:p>
            <a:r>
              <a:rPr lang="ru-RU" dirty="0" smtClean="0"/>
              <a:t>Бум-бум-бум! </a:t>
            </a:r>
            <a:r>
              <a:rPr lang="ru-RU" i="1" dirty="0" smtClean="0"/>
              <a:t>рукой воображаемое яблоко.</a:t>
            </a:r>
            <a:endParaRPr lang="ru-RU" dirty="0" smtClean="0"/>
          </a:p>
          <a:p>
            <a:r>
              <a:rPr lang="ru-RU" dirty="0" smtClean="0"/>
              <a:t>Барабан в саду забыл он, </a:t>
            </a:r>
            <a:r>
              <a:rPr lang="ru-RU" i="1" dirty="0" smtClean="0"/>
              <a:t>Разводят руками.</a:t>
            </a:r>
            <a:endParaRPr lang="ru-RU" dirty="0" smtClean="0"/>
          </a:p>
          <a:p>
            <a:r>
              <a:rPr lang="ru-RU" dirty="0" smtClean="0"/>
              <a:t>Бум-бум-бум!</a:t>
            </a:r>
          </a:p>
          <a:p>
            <a:r>
              <a:rPr lang="ru-RU" dirty="0" smtClean="0"/>
              <a:t>Ночью яблоки срывались, </a:t>
            </a:r>
            <a:r>
              <a:rPr lang="ru-RU" i="1" dirty="0" smtClean="0"/>
              <a:t>Руки на поясе, выполняют прыжки на</a:t>
            </a:r>
            <a:endParaRPr lang="ru-RU" dirty="0" smtClean="0"/>
          </a:p>
          <a:p>
            <a:r>
              <a:rPr lang="ru-RU" dirty="0" smtClean="0"/>
              <a:t>Бум-бум-бум! </a:t>
            </a:r>
            <a:r>
              <a:rPr lang="ru-RU" i="1" dirty="0" smtClean="0"/>
              <a:t>месте.</a:t>
            </a:r>
            <a:endParaRPr lang="ru-RU" dirty="0" smtClean="0"/>
          </a:p>
          <a:p>
            <a:r>
              <a:rPr lang="ru-RU" dirty="0" smtClean="0"/>
              <a:t>И удары раздавались,</a:t>
            </a:r>
          </a:p>
          <a:p>
            <a:r>
              <a:rPr lang="ru-RU" dirty="0" smtClean="0"/>
              <a:t>Бум-бум-бум!</a:t>
            </a:r>
          </a:p>
          <a:p>
            <a:r>
              <a:rPr lang="ru-RU" dirty="0" smtClean="0"/>
              <a:t>Зайцы здорово струхнули, </a:t>
            </a:r>
            <a:r>
              <a:rPr lang="ru-RU" i="1" dirty="0" smtClean="0"/>
              <a:t>Приседают, сделав «ушки» из ладошек.</a:t>
            </a:r>
            <a:endParaRPr lang="ru-RU" dirty="0" smtClean="0"/>
          </a:p>
          <a:p>
            <a:r>
              <a:rPr lang="ru-RU" dirty="0" smtClean="0"/>
              <a:t>Бум-бум-бум!</a:t>
            </a:r>
          </a:p>
          <a:p>
            <a:r>
              <a:rPr lang="ru-RU" dirty="0" smtClean="0"/>
              <a:t>Глаз до зорьки не сомкнули,</a:t>
            </a:r>
          </a:p>
          <a:p>
            <a:r>
              <a:rPr lang="ru-RU" dirty="0" smtClean="0"/>
              <a:t>Бум-бум-бум!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Логоритмические</a:t>
            </a:r>
            <a:r>
              <a:rPr lang="ru-RU" b="1" dirty="0" smtClean="0"/>
              <a:t> упражнения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i="1" dirty="0" smtClean="0"/>
              <a:t>8. Капуста</a:t>
            </a:r>
            <a:endParaRPr lang="ru-RU" dirty="0" smtClean="0"/>
          </a:p>
          <a:p>
            <a:r>
              <a:rPr lang="ru-RU" dirty="0" smtClean="0"/>
              <a:t>Тук! Тук! Тук! Тук! </a:t>
            </a:r>
            <a:r>
              <a:rPr lang="ru-RU" i="1" dirty="0" smtClean="0"/>
              <a:t>Ритмичные удары ребром ладони по</a:t>
            </a:r>
            <a:endParaRPr lang="ru-RU" dirty="0" smtClean="0"/>
          </a:p>
          <a:p>
            <a:r>
              <a:rPr lang="ru-RU" dirty="0" smtClean="0"/>
              <a:t>Раздается в доме стук. </a:t>
            </a:r>
            <a:r>
              <a:rPr lang="ru-RU" i="1" dirty="0" smtClean="0"/>
              <a:t>столу.</a:t>
            </a:r>
            <a:endParaRPr lang="ru-RU" dirty="0" smtClean="0"/>
          </a:p>
          <a:p>
            <a:r>
              <a:rPr lang="ru-RU" dirty="0" smtClean="0"/>
              <a:t>Мы капусту нарубили,</a:t>
            </a:r>
          </a:p>
          <a:p>
            <a:r>
              <a:rPr lang="ru-RU" dirty="0" smtClean="0"/>
              <a:t>Перетерли, </a:t>
            </a:r>
            <a:r>
              <a:rPr lang="ru-RU" i="1" dirty="0" smtClean="0"/>
              <a:t>Хватательные движения обеими руками.</a:t>
            </a:r>
            <a:endParaRPr lang="ru-RU" dirty="0" smtClean="0"/>
          </a:p>
          <a:p>
            <a:r>
              <a:rPr lang="ru-RU" dirty="0" smtClean="0"/>
              <a:t>Посолили </a:t>
            </a:r>
            <a:r>
              <a:rPr lang="ru-RU" i="1" dirty="0" smtClean="0"/>
              <a:t>Указательный и средний пальцы трутся</a:t>
            </a:r>
            <a:endParaRPr lang="ru-RU" dirty="0" smtClean="0"/>
          </a:p>
          <a:p>
            <a:r>
              <a:rPr lang="ru-RU" i="1" dirty="0" smtClean="0"/>
              <a:t>о большой.</a:t>
            </a:r>
            <a:endParaRPr lang="ru-RU" dirty="0" smtClean="0"/>
          </a:p>
          <a:p>
            <a:r>
              <a:rPr lang="ru-RU" i="1" dirty="0" smtClean="0"/>
              <a:t>И набили плотно в кадку.</a:t>
            </a:r>
            <a:r>
              <a:rPr lang="ru-RU" dirty="0" smtClean="0"/>
              <a:t> Удары обеими руками по столу.</a:t>
            </a:r>
          </a:p>
          <a:p>
            <a:r>
              <a:rPr lang="ru-RU" i="1" dirty="0" smtClean="0"/>
              <a:t>Все теперь у нас в порядке!</a:t>
            </a:r>
            <a:r>
              <a:rPr lang="ru-RU" dirty="0" smtClean="0"/>
              <a:t> Отряхивают руки.</a:t>
            </a:r>
          </a:p>
          <a:p>
            <a:r>
              <a:rPr lang="ru-RU" dirty="0" smtClean="0"/>
              <a:t>Н. </a:t>
            </a:r>
            <a:r>
              <a:rPr lang="ru-RU" dirty="0" err="1" smtClean="0"/>
              <a:t>Нищева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Логоритмические</a:t>
            </a:r>
            <a:r>
              <a:rPr lang="ru-RU" b="1" dirty="0" smtClean="0"/>
              <a:t> упражнения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 smtClean="0"/>
              <a:t>9. За малиной</a:t>
            </a:r>
            <a:endParaRPr lang="ru-RU" dirty="0" smtClean="0"/>
          </a:p>
          <a:p>
            <a:r>
              <a:rPr lang="ru-RU" i="1" dirty="0" smtClean="0"/>
              <a:t>За малиной в лес пойдем,</a:t>
            </a:r>
            <a:r>
              <a:rPr lang="ru-RU" dirty="0" smtClean="0"/>
              <a:t> Дети водят хоровод,   взявшись за руки.</a:t>
            </a:r>
          </a:p>
          <a:p>
            <a:r>
              <a:rPr lang="ru-RU" i="1" dirty="0" smtClean="0"/>
              <a:t>в лес пойдем.</a:t>
            </a:r>
            <a:endParaRPr lang="ru-RU" dirty="0" smtClean="0"/>
          </a:p>
          <a:p>
            <a:r>
              <a:rPr lang="ru-RU" i="1" dirty="0" smtClean="0"/>
              <a:t>Спелых ягод наберем, наберем.</a:t>
            </a:r>
            <a:r>
              <a:rPr lang="ru-RU" dirty="0" smtClean="0"/>
              <a:t> Идут по кругу, наклоняясь, как бы собирая ягоды.</a:t>
            </a:r>
            <a:br>
              <a:rPr lang="ru-RU" dirty="0" smtClean="0"/>
            </a:br>
            <a:r>
              <a:rPr lang="ru-RU" i="1" dirty="0" smtClean="0"/>
              <a:t>Солнышко высоко,</a:t>
            </a:r>
            <a:r>
              <a:rPr lang="ru-RU" dirty="0" smtClean="0"/>
              <a:t> Встают лицом в круг, тянутся руками вверх.</a:t>
            </a:r>
          </a:p>
          <a:p>
            <a:r>
              <a:rPr lang="ru-RU" i="1" dirty="0" smtClean="0"/>
              <a:t>А в лесу тропинка.</a:t>
            </a:r>
            <a:r>
              <a:rPr lang="ru-RU" dirty="0" smtClean="0"/>
              <a:t> Наклоняются и пытаются достать пол.</a:t>
            </a:r>
          </a:p>
          <a:p>
            <a:r>
              <a:rPr lang="ru-RU" i="1" dirty="0" smtClean="0"/>
              <a:t>Сладкая ты моя,</a:t>
            </a:r>
            <a:r>
              <a:rPr lang="ru-RU" dirty="0" smtClean="0"/>
              <a:t> Идут по кругу, взявшись за руки.</a:t>
            </a:r>
          </a:p>
          <a:p>
            <a:r>
              <a:rPr lang="ru-RU" i="1" dirty="0" smtClean="0"/>
              <a:t>Я </a:t>
            </a:r>
            <a:r>
              <a:rPr lang="ru-RU" i="1" dirty="0" err="1" smtClean="0"/>
              <a:t>годка-мал</a:t>
            </a:r>
            <a:r>
              <a:rPr lang="ru-RU" i="1" dirty="0" smtClean="0"/>
              <a:t> инка.</a:t>
            </a:r>
            <a:endParaRPr lang="ru-RU" dirty="0" smtClean="0"/>
          </a:p>
          <a:p>
            <a:r>
              <a:rPr lang="ru-RU" dirty="0" smtClean="0"/>
              <a:t>Русская народная песня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Логоритмические</a:t>
            </a:r>
            <a:r>
              <a:rPr lang="ru-RU" b="1" dirty="0" smtClean="0"/>
              <a:t> упражнения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 smtClean="0"/>
              <a:t>10. По ягоды</a:t>
            </a:r>
            <a:endParaRPr lang="ru-RU" dirty="0" smtClean="0"/>
          </a:p>
          <a:p>
            <a:r>
              <a:rPr lang="ru-RU" i="1" dirty="0" smtClean="0"/>
              <a:t>Мы шли-шли-шли,</a:t>
            </a:r>
            <a:r>
              <a:rPr lang="ru-RU" dirty="0" smtClean="0"/>
              <a:t> Маршируют по кругу, держа руки </a:t>
            </a:r>
            <a:r>
              <a:rPr lang="ru-RU" dirty="0" err="1" smtClean="0"/>
              <a:t>напоясе</a:t>
            </a:r>
            <a:r>
              <a:rPr lang="ru-RU" dirty="0" smtClean="0"/>
              <a:t>.</a:t>
            </a:r>
          </a:p>
          <a:p>
            <a:r>
              <a:rPr lang="ru-RU" i="1" dirty="0" smtClean="0"/>
              <a:t>Много клюквы нашли.</a:t>
            </a:r>
            <a:r>
              <a:rPr lang="ru-RU" dirty="0" smtClean="0"/>
              <a:t> Наклоняются, правой рукой достают</a:t>
            </a:r>
          </a:p>
          <a:p>
            <a:r>
              <a:rPr lang="ru-RU" dirty="0" smtClean="0"/>
              <a:t>носок левой ноги, не сгибая колен.</a:t>
            </a:r>
          </a:p>
          <a:p>
            <a:r>
              <a:rPr lang="ru-RU" i="1" dirty="0" smtClean="0"/>
              <a:t>Раз, два, три, четыре, пять,</a:t>
            </a:r>
            <a:r>
              <a:rPr lang="ru-RU" dirty="0" smtClean="0"/>
              <a:t> Опять идут по кругу.</a:t>
            </a:r>
          </a:p>
          <a:p>
            <a:r>
              <a:rPr lang="ru-RU" i="1" dirty="0" smtClean="0"/>
              <a:t>Мы опять идем искать.</a:t>
            </a:r>
            <a:r>
              <a:rPr lang="ru-RU" dirty="0" smtClean="0"/>
              <a:t> Наклоняются, левой рукой касаются</a:t>
            </a:r>
          </a:p>
          <a:p>
            <a:r>
              <a:rPr lang="ru-RU" dirty="0" smtClean="0"/>
              <a:t>В. Волина носка правой ноги, не сгибая колен.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Значение словесных игр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Дети самостоятельно решают разнообразные мыслительные задачи; </a:t>
            </a:r>
          </a:p>
          <a:p>
            <a:r>
              <a:rPr lang="ru-RU" dirty="0" smtClean="0"/>
              <a:t>описывают предметы, выделяя характерные их признаки; отгадывают по описанию; </a:t>
            </a:r>
          </a:p>
          <a:p>
            <a:r>
              <a:rPr lang="ru-RU" dirty="0" smtClean="0"/>
              <a:t>находят признаки сходства и различия; </a:t>
            </a:r>
          </a:p>
          <a:p>
            <a:r>
              <a:rPr lang="ru-RU" dirty="0" smtClean="0"/>
              <a:t>группируют предметы по различным свойствам, признакам. </a:t>
            </a:r>
          </a:p>
          <a:p>
            <a:r>
              <a:rPr lang="ru-RU" dirty="0" smtClean="0"/>
              <a:t>При проведении таких игр у детей развивается речь, память, внимание, логическое мышление, зрительное восприятие. Каждый педагог знает, что дошкольники очень впечатлительны и быстро поддаются эмоциональному воздействию.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младшей и средней группах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 младшей и средней группах игры направлены на: </a:t>
            </a:r>
          </a:p>
          <a:p>
            <a:r>
              <a:rPr lang="ru-RU" dirty="0" smtClean="0"/>
              <a:t>развитие речи,</a:t>
            </a:r>
          </a:p>
          <a:p>
            <a:r>
              <a:rPr lang="ru-RU" dirty="0" smtClean="0"/>
              <a:t> воспитание правильного звукопроизношения,</a:t>
            </a:r>
          </a:p>
          <a:p>
            <a:r>
              <a:rPr lang="ru-RU" dirty="0" smtClean="0"/>
              <a:t> уточнение, закрепление и активизацию словаря, </a:t>
            </a:r>
          </a:p>
          <a:p>
            <a:r>
              <a:rPr lang="ru-RU" dirty="0" smtClean="0"/>
              <a:t>развитие правильной ориентировки в пространстве.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старших группах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 детей активно начинает формироваться логическое мышление, и игры подбираются с целью формирования мыслительной деятельности, самостоятельности в решении задач: дети должны быстро находить нужный ответ, точно и четко формировать свои мысли, применять знания в соответствии с заданием. С помощью словесных игр у детей воспитывают желание заниматься умственным трудом, что является важным в подготовке дошкольников к школьному обучению.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Группы игр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52736"/>
            <a:ext cx="8363272" cy="5544616"/>
          </a:xfrm>
        </p:spPr>
        <p:txBody>
          <a:bodyPr>
            <a:noAutofit/>
          </a:bodyPr>
          <a:lstStyle/>
          <a:p>
            <a:r>
              <a:rPr lang="ru-RU" sz="2400" dirty="0" smtClean="0"/>
              <a:t>1 группа – игры, которые формируют умение выделять существенные признаки предметов и явлений: «Магазин», «Отгадай-ка?», «Радио», «Да – нет», «Чьи вещи?»</a:t>
            </a:r>
          </a:p>
          <a:p>
            <a:r>
              <a:rPr lang="ru-RU" sz="2400" dirty="0" smtClean="0"/>
              <a:t> 2 группа – игры, используемые для развития у детей умения сравнивать, сопоставлять, замечать различия, делать правильные умозаключения: «Похож – не похож», «Кто больше заметит небылиц?»</a:t>
            </a:r>
          </a:p>
          <a:p>
            <a:r>
              <a:rPr lang="ru-RU" sz="2400" dirty="0" smtClean="0"/>
              <a:t>  3 группа – игры, с помощью которых развивается умение обобщать и классифицировать предметы по различным признакам: «Кому, что нужно?», «Назови три слова», «Назови одним словом».</a:t>
            </a:r>
          </a:p>
          <a:p>
            <a:r>
              <a:rPr lang="ru-RU" sz="2400" dirty="0" smtClean="0"/>
              <a:t> 4 группа – игры на развитие внимания, сообразительности, быстроты мышления, выдержки, чувства юмора: «Испорченный телефон», «Краски», «Летает – не летает», «Белого и черного не называть».</a:t>
            </a:r>
          </a:p>
          <a:p>
            <a:r>
              <a:rPr lang="ru-RU" sz="2400" dirty="0" smtClean="0"/>
              <a:t> 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чем сложность словесных игр?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они не связаны с непосредственным восприятием предмета,</a:t>
            </a:r>
          </a:p>
          <a:p>
            <a:r>
              <a:rPr lang="ru-RU" dirty="0" smtClean="0"/>
              <a:t> в них дети должны оперировать представлениями. </a:t>
            </a:r>
          </a:p>
          <a:p>
            <a:r>
              <a:rPr lang="ru-RU" dirty="0" smtClean="0"/>
              <a:t>Эти игры имеют большое значение для развития мышления ребенка, так как в них дети учатся высказывать самостоятельные суждения, делать выводы и умозаключения, не полагаясь на суждения других, замечать логические ошибки.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Игры- предположения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«Что было бы…?»</a:t>
            </a:r>
          </a:p>
          <a:p>
            <a:r>
              <a:rPr lang="ru-RU" dirty="0" smtClean="0"/>
              <a:t>«Что бы я сделал...»,</a:t>
            </a:r>
          </a:p>
          <a:p>
            <a:r>
              <a:rPr lang="ru-RU" dirty="0" smtClean="0"/>
              <a:t> «Кем бы хотел быть и почему?»,</a:t>
            </a:r>
          </a:p>
          <a:p>
            <a:r>
              <a:rPr lang="ru-RU" dirty="0" smtClean="0"/>
              <a:t> «Кого бы выбрал в друзья?» и др. </a:t>
            </a:r>
          </a:p>
          <a:p>
            <a:r>
              <a:rPr lang="ru-RU" dirty="0" smtClean="0"/>
              <a:t>Эти игры помогают развить у детей умение высказывать предположения, констатирующие или обобщенно-доказательные. К первым относятся предположения: «Стало бы темно», «Нельзя было бы играть», «Нельзя читать, рисовать» и т. д., которые дети высказывают, исходя из своего опыта.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80</TotalTime>
  <Words>1619</Words>
  <Application>Microsoft Office PowerPoint</Application>
  <PresentationFormat>Экран (4:3)</PresentationFormat>
  <Paragraphs>285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Изящная</vt:lpstr>
      <vt:lpstr>                 </vt:lpstr>
      <vt:lpstr>Дети  с речевыми нарушениями</vt:lpstr>
      <vt:lpstr>Словесные игры</vt:lpstr>
      <vt:lpstr>Значение словесных игр</vt:lpstr>
      <vt:lpstr>В младшей и средней группах</vt:lpstr>
      <vt:lpstr>В старших группах</vt:lpstr>
      <vt:lpstr>Группы игр </vt:lpstr>
      <vt:lpstr>В чем сложность словесных игр?</vt:lpstr>
      <vt:lpstr>Игры- предположения</vt:lpstr>
      <vt:lpstr>Словесные игры, пробуждающие воображение детей</vt:lpstr>
      <vt:lpstr>Игры-загадки</vt:lpstr>
      <vt:lpstr>Игры с мячом</vt:lpstr>
      <vt:lpstr>Значение словесно-игровой деятельности</vt:lpstr>
      <vt:lpstr>Комплекс упражнений для речевого развития</vt:lpstr>
      <vt:lpstr>Игра</vt:lpstr>
      <vt:lpstr>Игра</vt:lpstr>
      <vt:lpstr>Игра</vt:lpstr>
      <vt:lpstr>Игра</vt:lpstr>
      <vt:lpstr>Игра</vt:lpstr>
      <vt:lpstr>Игра</vt:lpstr>
      <vt:lpstr>Игра</vt:lpstr>
      <vt:lpstr>Логопедическая ритмика</vt:lpstr>
      <vt:lpstr>Почему – логоритмика?</vt:lpstr>
      <vt:lpstr>Значение логоритмических занятий</vt:lpstr>
      <vt:lpstr>Занятия логоритмикой способствуют</vt:lpstr>
      <vt:lpstr>Логопедическая ритмика включает в себя</vt:lpstr>
      <vt:lpstr>Основной принцип построения</vt:lpstr>
      <vt:lpstr>Значение логоритмики</vt:lpstr>
      <vt:lpstr>Логоритмические упражнения </vt:lpstr>
      <vt:lpstr>Логоритмические упражнения</vt:lpstr>
      <vt:lpstr>Логоритмические упражнения</vt:lpstr>
      <vt:lpstr>Логоритмические упражнения</vt:lpstr>
      <vt:lpstr>Логоритмические упражнения</vt:lpstr>
      <vt:lpstr>Логоритмические упражнения</vt:lpstr>
      <vt:lpstr>Логоритмические упражнения</vt:lpstr>
      <vt:lpstr>Логоритмические упражнения</vt:lpstr>
      <vt:lpstr>Логоритмические упражнения</vt:lpstr>
      <vt:lpstr>Логоритмические упражнения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СЛОВЕСНЫХ И ЛОГОРИТМИЧЕСКИХ  ИГР В РАЗВИТИИ РЕЧИ ДЕТЕЙ ДОШКОЛЬНОГО ВОЗРАСТА </dc:title>
  <dc:creator>Вера</dc:creator>
  <cp:lastModifiedBy>Вера</cp:lastModifiedBy>
  <cp:revision>14</cp:revision>
  <dcterms:created xsi:type="dcterms:W3CDTF">2014-11-17T21:44:27Z</dcterms:created>
  <dcterms:modified xsi:type="dcterms:W3CDTF">2014-11-18T17:21:36Z</dcterms:modified>
</cp:coreProperties>
</file>