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9" r:id="rId2"/>
    <p:sldId id="260" r:id="rId3"/>
    <p:sldId id="261" r:id="rId4"/>
    <p:sldId id="264" r:id="rId5"/>
    <p:sldId id="256" r:id="rId6"/>
    <p:sldId id="257" r:id="rId7"/>
    <p:sldId id="262" r:id="rId8"/>
    <p:sldId id="263" r:id="rId9"/>
    <p:sldId id="265" r:id="rId10"/>
    <p:sldId id="266"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D250DFD-8C02-4897-831E-DED24FEC505B}" type="datetimeFigureOut">
              <a:rPr lang="en-US" smtClean="0"/>
              <a:pPr/>
              <a:t>2/10/2015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0FC7FE2-7B38-4BFB-8C27-3F97DB0BA99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250DFD-8C02-4897-831E-DED24FEC505B}" type="datetimeFigureOut">
              <a:rPr lang="en-US" smtClean="0"/>
              <a:pPr/>
              <a:t>2/10/2015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0FC7FE2-7B38-4BFB-8C27-3F97DB0BA9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7D250DFD-8C02-4897-831E-DED24FEC505B}" type="datetimeFigureOut">
              <a:rPr lang="en-US" smtClean="0"/>
              <a:pPr/>
              <a:t>2/10/2015</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0FC7FE2-7B38-4BFB-8C27-3F97DB0BA9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250DFD-8C02-4897-831E-DED24FEC505B}" type="datetimeFigureOut">
              <a:rPr lang="en-US" smtClean="0"/>
              <a:pPr/>
              <a:t>2/10/2015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0FC7FE2-7B38-4BFB-8C27-3F97DB0BA9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D250DFD-8C02-4897-831E-DED24FEC505B}" type="datetimeFigureOut">
              <a:rPr lang="en-US" smtClean="0"/>
              <a:pPr/>
              <a:t>2/10/2015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30FC7FE2-7B38-4BFB-8C27-3F97DB0BA99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250DFD-8C02-4897-831E-DED24FEC505B}" type="datetimeFigureOut">
              <a:rPr lang="en-US" smtClean="0"/>
              <a:pPr/>
              <a:t>2/10/2015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0FC7FE2-7B38-4BFB-8C27-3F97DB0BA9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D250DFD-8C02-4897-831E-DED24FEC505B}" type="datetimeFigureOut">
              <a:rPr lang="en-US" smtClean="0"/>
              <a:pPr/>
              <a:t>2/10/2015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0FC7FE2-7B38-4BFB-8C27-3F97DB0BA9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D250DFD-8C02-4897-831E-DED24FEC505B}" type="datetimeFigureOut">
              <a:rPr lang="en-US" smtClean="0"/>
              <a:pPr/>
              <a:t>2/10/2015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0FC7FE2-7B38-4BFB-8C27-3F97DB0BA9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7D250DFD-8C02-4897-831E-DED24FEC505B}" type="datetimeFigureOut">
              <a:rPr lang="en-US" smtClean="0"/>
              <a:pPr/>
              <a:t>2/10/2015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30FC7FE2-7B38-4BFB-8C27-3F97DB0BA9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250DFD-8C02-4897-831E-DED24FEC505B}" type="datetimeFigureOut">
              <a:rPr lang="en-US" smtClean="0"/>
              <a:pPr/>
              <a:t>2/10/2015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0FC7FE2-7B38-4BFB-8C27-3F97DB0BA9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7D250DFD-8C02-4897-831E-DED24FEC505B}" type="datetimeFigureOut">
              <a:rPr lang="en-US" smtClean="0"/>
              <a:pPr/>
              <a:t>2/10/2015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0FC7FE2-7B38-4BFB-8C27-3F97DB0BA993}"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D250DFD-8C02-4897-831E-DED24FEC505B}" type="datetimeFigureOut">
              <a:rPr lang="en-US" smtClean="0"/>
              <a:pPr/>
              <a:t>2/10/2015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0FC7FE2-7B38-4BFB-8C27-3F97DB0BA9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0"/>
            <a:ext cx="7557868" cy="1295400"/>
          </a:xfrm>
        </p:spPr>
        <p:txBody>
          <a:bodyPr/>
          <a:lstStyle/>
          <a:p>
            <a:r>
              <a:rPr lang="ru-RU" sz="3600" i="1" dirty="0" smtClean="0">
                <a:latin typeface="Times New Roman" panose="02020603050405020304" pitchFamily="18" charset="0"/>
                <a:cs typeface="Times New Roman" panose="02020603050405020304" pitchFamily="18" charset="0"/>
              </a:rPr>
              <a:t>Государственному</a:t>
            </a:r>
            <a:br>
              <a:rPr lang="ru-RU" sz="3600" i="1" dirty="0" smtClean="0">
                <a:latin typeface="Times New Roman" panose="02020603050405020304" pitchFamily="18" charset="0"/>
                <a:cs typeface="Times New Roman" panose="02020603050405020304" pitchFamily="18" charset="0"/>
              </a:rPr>
            </a:br>
            <a:r>
              <a:rPr lang="ru-RU" sz="3600" i="1" dirty="0" smtClean="0">
                <a:latin typeface="Times New Roman" panose="02020603050405020304" pitchFamily="18" charset="0"/>
                <a:cs typeface="Times New Roman" panose="02020603050405020304" pitchFamily="18" charset="0"/>
              </a:rPr>
              <a:t>ЭРМИТАЖУ</a:t>
            </a:r>
            <a:r>
              <a:rPr lang="ru-RU" i="1" dirty="0" smtClean="0">
                <a:latin typeface="Times New Roman" panose="02020603050405020304" pitchFamily="18" charset="0"/>
                <a:cs typeface="Times New Roman" panose="02020603050405020304" pitchFamily="18" charset="0"/>
              </a:rPr>
              <a:t>-</a:t>
            </a:r>
            <a:r>
              <a:rPr lang="ru-RU" sz="4000" i="1" dirty="0" smtClean="0">
                <a:latin typeface="Times New Roman" panose="02020603050405020304" pitchFamily="18" charset="0"/>
                <a:cs typeface="Times New Roman" panose="02020603050405020304" pitchFamily="18" charset="0"/>
              </a:rPr>
              <a:t>250 </a:t>
            </a:r>
            <a:r>
              <a:rPr lang="ru-RU" sz="3200" i="1" dirty="0" smtClean="0">
                <a:latin typeface="Times New Roman" panose="02020603050405020304" pitchFamily="18" charset="0"/>
                <a:cs typeface="Times New Roman" panose="02020603050405020304" pitchFamily="18" charset="0"/>
              </a:rPr>
              <a:t>ЛЕТ</a:t>
            </a:r>
            <a:endParaRPr lang="en-US" sz="3200" i="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048000" y="4191000"/>
            <a:ext cx="5421220" cy="2209800"/>
          </a:xfrm>
        </p:spPr>
        <p:txBody>
          <a:bodyPr>
            <a:normAutofit fontScale="92500" lnSpcReduction="20000"/>
          </a:bodyPr>
          <a:lstStyle/>
          <a:p>
            <a:pPr algn="l"/>
            <a:r>
              <a:rPr lang="ru-RU" sz="2000" b="1" dirty="0" smtClean="0">
                <a:solidFill>
                  <a:schemeClr val="bg1"/>
                </a:solidFill>
              </a:rPr>
              <a:t>В центре Санкт-Петербурга, на набережной реки Невы, напротив Петропавловской крепости, расположен крупнейший в России музей – </a:t>
            </a:r>
            <a:r>
              <a:rPr lang="ru-RU" sz="3600" b="1" dirty="0" smtClean="0">
                <a:solidFill>
                  <a:schemeClr val="bg1"/>
                </a:solidFill>
              </a:rPr>
              <a:t>Эрмитаж.</a:t>
            </a:r>
          </a:p>
          <a:p>
            <a:pPr algn="l"/>
            <a:r>
              <a:rPr lang="ru-RU" sz="1800" dirty="0" smtClean="0"/>
              <a:t> </a:t>
            </a:r>
            <a:r>
              <a:rPr lang="ru-RU" sz="2000" b="1" dirty="0" smtClean="0"/>
              <a:t>Датой основания Эрмитажа считается 1764 год, когда императрица Екатерина </a:t>
            </a:r>
            <a:r>
              <a:rPr lang="en-US" sz="2000" b="1" dirty="0" smtClean="0"/>
              <a:t>II</a:t>
            </a:r>
            <a:r>
              <a:rPr lang="ru-RU" sz="2000" b="1" dirty="0" smtClean="0"/>
              <a:t> приобрела большую коллекцию западноевропейской живописи.</a:t>
            </a:r>
            <a:endParaRPr lang="en-US" sz="2000" b="1" dirty="0"/>
          </a:p>
        </p:txBody>
      </p:sp>
      <p:pic>
        <p:nvPicPr>
          <p:cNvPr id="1026" name="Picture 2" descr="C:\Users\Anrew Zhilin\Desktop\72267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00200" y="1581150"/>
            <a:ext cx="3378200" cy="25336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0"/>
            <a:ext cx="1676400" cy="5867400"/>
          </a:xfrm>
        </p:spPr>
        <p:txBody>
          <a:bodyPr/>
          <a:lstStyle/>
          <a:p>
            <a:r>
              <a:rPr lang="ru-RU" sz="1200" dirty="0" smtClean="0">
                <a:solidFill>
                  <a:srgbClr val="000066"/>
                </a:solidFill>
              </a:rPr>
              <a:t>Галерея драгоценностей – на постоянной экспозиции «Золотая кладовая. (Евразия, Античное Причерноморье, Восток)» представлено около полутора тысяч золотых изделий (c VII в. до н.э. по XIX в.) из ценнейшего собрания музея, получившего еще при Екатерине Великой название Галереи драгоценностей</a:t>
            </a:r>
            <a:r>
              <a:rPr lang="ru-RU" sz="1200" dirty="0" smtClean="0"/>
              <a:t>.</a:t>
            </a:r>
            <a:br>
              <a:rPr lang="ru-RU" sz="1200" dirty="0" smtClean="0"/>
            </a:br>
            <a:endParaRPr lang="en-US" sz="1200" dirty="0"/>
          </a:p>
        </p:txBody>
      </p:sp>
      <p:pic>
        <p:nvPicPr>
          <p:cNvPr id="11266" name="Picture 2" descr="C:\Users\Anrew Zhilin\Desktop\album_pic.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09800" y="304800"/>
            <a:ext cx="4051965" cy="3677158"/>
          </a:xfrm>
          <a:prstGeom prst="rect">
            <a:avLst/>
          </a:prstGeom>
          <a:noFill/>
        </p:spPr>
      </p:pic>
      <p:pic>
        <p:nvPicPr>
          <p:cNvPr id="11267" name="Picture 3" descr="C:\Users\Anrew Zhilin\Desktop\103602963_large_63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0" y="3962400"/>
            <a:ext cx="3581400" cy="2679730"/>
          </a:xfrm>
          <a:prstGeom prst="rect">
            <a:avLst/>
          </a:prstGeom>
          <a:noFill/>
        </p:spPr>
      </p:pic>
      <p:pic>
        <p:nvPicPr>
          <p:cNvPr id="11268" name="Picture 4" descr="C:\Users\Anrew Zhilin\Desktop\0_1ab93_f5ec93fe_-1-XL.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0" y="4572000"/>
            <a:ext cx="2054831" cy="1371600"/>
          </a:xfrm>
          <a:prstGeom prst="rect">
            <a:avLst/>
          </a:prstGeom>
          <a:noFill/>
        </p:spPr>
      </p:pic>
      <p:pic>
        <p:nvPicPr>
          <p:cNvPr id="11269" name="Picture 5" descr="C:\Users\Anrew Zhilin\Desktop\58133077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24600" y="152400"/>
            <a:ext cx="1251081" cy="2092325"/>
          </a:xfrm>
          <a:prstGeom prst="rect">
            <a:avLst/>
          </a:prstGeom>
          <a:noFill/>
        </p:spPr>
      </p:pic>
      <p:pic>
        <p:nvPicPr>
          <p:cNvPr id="11270" name="Picture 6" descr="C:\Users\Anrew Zhilin\Desktop\imgB.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34200" y="2133600"/>
            <a:ext cx="1970425" cy="1524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0040"/>
            <a:ext cx="6324600" cy="1143000"/>
          </a:xfrm>
        </p:spPr>
        <p:txBody>
          <a:bodyPr>
            <a:normAutofit/>
          </a:bodyPr>
          <a:lstStyle/>
          <a:p>
            <a:r>
              <a:rPr lang="ru-RU" sz="1200" dirty="0" smtClean="0">
                <a:solidFill>
                  <a:srgbClr val="000066"/>
                </a:solidFill>
              </a:rPr>
              <a:t>Эрмитаж часто принимает в своих залах выставки из других музеев мира, и отправляет свои шедевры для экспонирования в разные страны.</a:t>
            </a:r>
            <a:br>
              <a:rPr lang="ru-RU" sz="1200" dirty="0" smtClean="0">
                <a:solidFill>
                  <a:srgbClr val="000066"/>
                </a:solidFill>
              </a:rPr>
            </a:br>
            <a:r>
              <a:rPr lang="ru-RU" sz="1200" dirty="0" smtClean="0">
                <a:solidFill>
                  <a:srgbClr val="000066"/>
                </a:solidFill>
              </a:rPr>
              <a:t>     Государственный, ордена Ленина, музей Эрмитаж не только сохраняет и изучает культурное наследие человечества, но и развивает многообразные направления его художественного творчества.</a:t>
            </a:r>
            <a:endParaRPr lang="en-US" sz="1200" dirty="0">
              <a:solidFill>
                <a:srgbClr val="000066"/>
              </a:solidFill>
            </a:endParaRPr>
          </a:p>
        </p:txBody>
      </p:sp>
      <p:sp>
        <p:nvSpPr>
          <p:cNvPr id="5" name="Rounded Rectangle 4"/>
          <p:cNvSpPr/>
          <p:nvPr/>
        </p:nvSpPr>
        <p:spPr>
          <a:xfrm>
            <a:off x="381000" y="1524000"/>
            <a:ext cx="7162800" cy="457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457200" y="1609416"/>
            <a:ext cx="6934200" cy="4257984"/>
          </a:xfrm>
        </p:spPr>
        <p:txBody>
          <a:bodyPr>
            <a:normAutofit fontScale="92500" lnSpcReduction="10000"/>
          </a:bodyPr>
          <a:lstStyle/>
          <a:p>
            <a:r>
              <a:rPr lang="ru-RU" dirty="0" smtClean="0"/>
              <a:t>    </a:t>
            </a:r>
            <a:r>
              <a:rPr lang="ru-RU" b="1" dirty="0" smtClean="0">
                <a:solidFill>
                  <a:srgbClr val="FF0000"/>
                </a:solidFill>
              </a:rPr>
              <a:t> </a:t>
            </a:r>
            <a:r>
              <a:rPr lang="ru-RU" sz="3000" b="1" dirty="0" smtClean="0">
                <a:solidFill>
                  <a:srgbClr val="FF0000"/>
                </a:solidFill>
              </a:rPr>
              <a:t>Эрмитаж – это не просто музей, это сама история, сама красота и само величие Искусства в его </a:t>
            </a:r>
            <a:r>
              <a:rPr lang="ru-RU" sz="3000" b="1" smtClean="0">
                <a:solidFill>
                  <a:srgbClr val="FF0000"/>
                </a:solidFill>
              </a:rPr>
              <a:t>всеисторическом</a:t>
            </a:r>
            <a:r>
              <a:rPr lang="ru-RU" sz="3000" b="1" dirty="0" smtClean="0">
                <a:solidFill>
                  <a:srgbClr val="FF0000"/>
                </a:solidFill>
              </a:rPr>
              <a:t> и вселенском масштабе. </a:t>
            </a:r>
          </a:p>
          <a:p>
            <a:r>
              <a:rPr lang="ru-RU" sz="3000" b="1" dirty="0" smtClean="0">
                <a:solidFill>
                  <a:srgbClr val="FF0000"/>
                </a:solidFill>
              </a:rPr>
              <a:t>«Музей – это не механическая сумма инвентарных номеров, это нечто вроде эпической поэмы, к которой приложили руку многие поколения».</a:t>
            </a:r>
            <a:endParaRPr lang="en-US" sz="3000" b="1" dirty="0">
              <a:solidFill>
                <a:srgbClr val="FF0000"/>
              </a:solidFill>
              <a:latin typeface="Bodoni MT Black"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RU" sz="1600" dirty="0" smtClean="0"/>
              <a:t>     </a:t>
            </a:r>
            <a:r>
              <a:rPr lang="ru-RU" sz="1600" dirty="0" smtClean="0">
                <a:solidFill>
                  <a:srgbClr val="FF0000"/>
                </a:solidFill>
              </a:rPr>
              <a:t>Эрмитаж – это удивительный мир, полный чудес. Коллекции музея всегда привлекали, и продолжают привлекать тысячи людей, разных возрастов и профессий, стран и народов, поколений и мировоззрения. И каждый может найти там то, что необходимо именно его душе. </a:t>
            </a:r>
            <a:endParaRPr lang="en-US" sz="1600" dirty="0">
              <a:solidFill>
                <a:srgbClr val="FF0000"/>
              </a:solidFill>
            </a:endParaRPr>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a:xfrm>
            <a:off x="4178808" y="5867400"/>
            <a:ext cx="1459992" cy="457200"/>
          </a:xfrm>
        </p:spPr>
        <p:txBody>
          <a:bodyPr/>
          <a:lstStyle/>
          <a:p>
            <a:endParaRPr lang="en-US" dirty="0"/>
          </a:p>
        </p:txBody>
      </p:sp>
      <p:sp>
        <p:nvSpPr>
          <p:cNvPr id="5" name="Content Placeholder 4"/>
          <p:cNvSpPr>
            <a:spLocks noGrp="1"/>
          </p:cNvSpPr>
          <p:nvPr>
            <p:ph sz="quarter" idx="2"/>
          </p:nvPr>
        </p:nvSpPr>
        <p:spPr>
          <a:xfrm>
            <a:off x="457200" y="3505200"/>
            <a:ext cx="1828800" cy="2321440"/>
          </a:xfrm>
        </p:spPr>
        <p:txBody>
          <a:bodyPr/>
          <a:lstStyle/>
          <a:p>
            <a:endParaRPr lang="en-US" dirty="0"/>
          </a:p>
        </p:txBody>
      </p:sp>
      <p:sp>
        <p:nvSpPr>
          <p:cNvPr id="6" name="Content Placeholder 5"/>
          <p:cNvSpPr>
            <a:spLocks noGrp="1"/>
          </p:cNvSpPr>
          <p:nvPr>
            <p:ph sz="quarter" idx="4"/>
          </p:nvPr>
        </p:nvSpPr>
        <p:spPr>
          <a:xfrm>
            <a:off x="4343400" y="4572000"/>
            <a:ext cx="1524000" cy="1254640"/>
          </a:xfrm>
        </p:spPr>
        <p:txBody>
          <a:bodyPr/>
          <a:lstStyle/>
          <a:p>
            <a:pPr>
              <a:buNone/>
            </a:pPr>
            <a:endParaRPr lang="en-US" dirty="0"/>
          </a:p>
        </p:txBody>
      </p:sp>
      <p:pic>
        <p:nvPicPr>
          <p:cNvPr id="3074" name="Picture 2" descr="C:\Users\Anrew Zhilin\Desktop\91829-050-0120FEFC.jpg"/>
          <p:cNvPicPr>
            <a:picLocks noChangeAspect="1" noChangeArrowheads="1"/>
          </p:cNvPicPr>
          <p:nvPr/>
        </p:nvPicPr>
        <p:blipFill>
          <a:blip r:embed="rId2" cstate="print"/>
          <a:srcRect/>
          <a:stretch>
            <a:fillRect/>
          </a:stretch>
        </p:blipFill>
        <p:spPr bwMode="auto">
          <a:xfrm>
            <a:off x="533400" y="1676400"/>
            <a:ext cx="6553200" cy="492503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39000" cy="1828800"/>
          </a:xfrm>
        </p:spPr>
        <p:txBody>
          <a:bodyPr>
            <a:normAutofit/>
          </a:bodyPr>
          <a:lstStyle/>
          <a:p>
            <a:r>
              <a:rPr lang="ru-RU" sz="1400" dirty="0" smtClean="0">
                <a:solidFill>
                  <a:schemeClr val="accent1"/>
                </a:solidFill>
              </a:rPr>
              <a:t>Первобытная культура – коллекция памятников древних и раннесредневековых культур насчитывает почти 2 млн. единиц хранения и является одной из первоклассных и крупнейших в России. Она составлена из археологических памятников, обнаруженных на территории России с XVIII века до настоящего времени, относящихся к эпохам от палеолита до эпохи железа, от периода становления человека до ранних государственных образований.</a:t>
            </a:r>
            <a:r>
              <a:rPr lang="ru-RU" sz="1400" dirty="0" smtClean="0"/>
              <a:t/>
            </a:r>
            <a:br>
              <a:rPr lang="ru-RU" sz="1400" dirty="0" smtClean="0"/>
            </a:br>
            <a:endParaRPr lang="en-US" sz="1400" dirty="0"/>
          </a:p>
        </p:txBody>
      </p:sp>
      <p:sp>
        <p:nvSpPr>
          <p:cNvPr id="3" name="Content Placeholder 2"/>
          <p:cNvSpPr>
            <a:spLocks noGrp="1"/>
          </p:cNvSpPr>
          <p:nvPr>
            <p:ph idx="1"/>
          </p:nvPr>
        </p:nvSpPr>
        <p:spPr>
          <a:xfrm>
            <a:off x="838200" y="3200400"/>
            <a:ext cx="4038600" cy="1676400"/>
          </a:xfrm>
        </p:spPr>
        <p:txBody>
          <a:bodyPr/>
          <a:lstStyle/>
          <a:p>
            <a:endParaRPr lang="en-US" dirty="0"/>
          </a:p>
        </p:txBody>
      </p:sp>
      <p:pic>
        <p:nvPicPr>
          <p:cNvPr id="4098" name="Picture 2" descr="C:\Users\Anrew Zhilin\Desktop\0003-002-Tesnaja-svjaz-s-magiej.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199" y="2133600"/>
            <a:ext cx="4800601" cy="3505200"/>
          </a:xfrm>
          <a:prstGeom prst="rect">
            <a:avLst/>
          </a:prstGeom>
          <a:noFill/>
        </p:spPr>
      </p:pic>
      <p:pic>
        <p:nvPicPr>
          <p:cNvPr id="4099" name="Picture 3" descr="C:\Users\Anrew Zhilin\Desktop\Si_1_8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57800" y="3505200"/>
            <a:ext cx="2473328" cy="297179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762000"/>
            <a:ext cx="1828800" cy="5791200"/>
          </a:xfrm>
        </p:spPr>
        <p:txBody>
          <a:bodyPr/>
          <a:lstStyle/>
          <a:p>
            <a:r>
              <a:rPr lang="ru-RU" sz="1100" dirty="0" smtClean="0">
                <a:solidFill>
                  <a:srgbClr val="000066"/>
                </a:solidFill>
              </a:rPr>
              <a:t>Культура и искусство Востока – около 180 тысяч экспонатов, среди которых произведения живописи, скульптуры, прикладного искусства, в том числе ювелирного, предметы культа и быта древних народов, образцы письменности, – дают яркое представление о богатейшем культурном наследии Востока со времени возникновения древних цивилизаций до наших дней. Экспозиции, занимающие более 50 залов, знакомят с коллекциями памятников культуры и искусства Древнего Египта, Месопотамии, Средней Азии, Кавказа, Византии, стран Ближнего и Дальнего Востока, Индии.</a:t>
            </a:r>
            <a:endParaRPr lang="en-US" sz="1100" dirty="0">
              <a:solidFill>
                <a:srgbClr val="000066"/>
              </a:solidFill>
            </a:endParaRPr>
          </a:p>
        </p:txBody>
      </p:sp>
      <p:pic>
        <p:nvPicPr>
          <p:cNvPr id="9218" name="Picture 2" descr="C:\Users\Anrew Zhilin\Desktop\14392008_egypt_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24400" y="3581400"/>
            <a:ext cx="3962400" cy="2971800"/>
          </a:xfrm>
          <a:prstGeom prst="rect">
            <a:avLst/>
          </a:prstGeom>
          <a:noFill/>
        </p:spPr>
      </p:pic>
      <p:pic>
        <p:nvPicPr>
          <p:cNvPr id="9220" name="Picture 4" descr="C:\Users\Anrew Zhilin\Desktop\f-1302893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09800" y="152400"/>
            <a:ext cx="5440363" cy="344516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1000"/>
            <a:ext cx="1676400" cy="6172200"/>
          </a:xfrm>
        </p:spPr>
        <p:txBody>
          <a:bodyPr/>
          <a:lstStyle/>
          <a:p>
            <a:r>
              <a:rPr lang="ru-RU" sz="1050" dirty="0" smtClean="0">
                <a:solidFill>
                  <a:srgbClr val="002060"/>
                </a:solidFill>
              </a:rPr>
              <a:t>— Культура и искусство античного мира – коллекция античных древностей в Эрмитаже насчитывает свыше 106,000 памятников, представляющих культуру и искусство Древней Греции, Древнего Рима, античных колоний Северного Причерноморья. Самые ранние из них восходят к III тыс. до н.э., самые поздние датируются IV в. н.э. Далеко за пределами России известны богатейшее собрание греческих и италийских расписных ваз, в состав которого входят 15 000 экземпляров, памятники культуры Этрурии. Первоклассная коллекция античных гемм (резных камней) – инталий и камей – включает около 10 000 памятников и не имеет себе равных в мире.</a:t>
            </a:r>
            <a:endParaRPr lang="en-US" sz="1050" dirty="0">
              <a:solidFill>
                <a:srgbClr val="002060"/>
              </a:solidFill>
            </a:endParaRPr>
          </a:p>
        </p:txBody>
      </p:sp>
      <p:pic>
        <p:nvPicPr>
          <p:cNvPr id="5122" name="Picture 2" descr="C:\Users\Anrew Zhilin\Desktop\dongg1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81600" y="2971800"/>
            <a:ext cx="3606800" cy="2705100"/>
          </a:xfrm>
          <a:prstGeom prst="rect">
            <a:avLst/>
          </a:prstGeom>
          <a:noFill/>
        </p:spPr>
      </p:pic>
      <p:pic>
        <p:nvPicPr>
          <p:cNvPr id="5123" name="Picture 3" descr="C:\Users\Anrew Zhilin\Desktop\0_a521f_58fa9297_XL.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0" y="304800"/>
            <a:ext cx="3541184" cy="2655887"/>
          </a:xfrm>
          <a:prstGeom prst="rect">
            <a:avLst/>
          </a:prstGeom>
          <a:noFill/>
        </p:spPr>
      </p:pic>
      <p:pic>
        <p:nvPicPr>
          <p:cNvPr id="5124" name="Picture 4" descr="C:\Users\Anrew Zhilin\Desktop\171137048_tonnel.gif"/>
          <p:cNvPicPr>
            <a:picLocks noChangeAspect="1" noChangeArrowheads="1"/>
          </p:cNvPicPr>
          <p:nvPr/>
        </p:nvPicPr>
        <p:blipFill>
          <a:blip r:embed="rId4" cstate="print"/>
          <a:srcRect/>
          <a:stretch>
            <a:fillRect/>
          </a:stretch>
        </p:blipFill>
        <p:spPr bwMode="auto">
          <a:xfrm>
            <a:off x="2857500" y="3429000"/>
            <a:ext cx="2324100" cy="3098800"/>
          </a:xfrm>
          <a:prstGeom prst="rect">
            <a:avLst/>
          </a:prstGeom>
          <a:noFill/>
        </p:spPr>
      </p:pic>
      <p:pic>
        <p:nvPicPr>
          <p:cNvPr id="5125" name="Picture 5" descr="C:\Users\Anrew Zhilin\Desktop\ca8654c8d423.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81800" y="304800"/>
            <a:ext cx="1618735" cy="2286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nrew Zhilin\Desktop\0_244ec_8e1c631f_XL.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77000" y="228599"/>
            <a:ext cx="1981200" cy="2847975"/>
          </a:xfrm>
          <a:prstGeom prst="rect">
            <a:avLst/>
          </a:prstGeom>
          <a:noFill/>
        </p:spPr>
      </p:pic>
      <p:pic>
        <p:nvPicPr>
          <p:cNvPr id="6147" name="Picture 3" descr="C:\Users\Anrew Zhilin\Desktop\1249312929698_0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228600"/>
            <a:ext cx="4038600" cy="4774699"/>
          </a:xfrm>
          <a:prstGeom prst="rect">
            <a:avLst/>
          </a:prstGeom>
          <a:noFill/>
        </p:spPr>
      </p:pic>
      <p:pic>
        <p:nvPicPr>
          <p:cNvPr id="6149" name="Picture 5" descr="C:\Users\Anrew Zhilin\Desktop\6194ad0a44fa.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67199" y="228600"/>
            <a:ext cx="2281889" cy="2819400"/>
          </a:xfrm>
          <a:prstGeom prst="rect">
            <a:avLst/>
          </a:prstGeom>
          <a:noFill/>
        </p:spPr>
      </p:pic>
      <p:pic>
        <p:nvPicPr>
          <p:cNvPr id="6150" name="Picture 6" descr="C:\Users\Anrew Zhilin\Desktop\0_a523f_75ac3de2_XL.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67200" y="3352800"/>
            <a:ext cx="4724400" cy="316534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1752600" cy="5867400"/>
          </a:xfrm>
        </p:spPr>
        <p:txBody>
          <a:bodyPr/>
          <a:lstStyle/>
          <a:p>
            <a:r>
              <a:rPr lang="ru-RU" sz="1050" dirty="0" smtClean="0">
                <a:solidFill>
                  <a:srgbClr val="000066"/>
                </a:solidFill>
              </a:rPr>
              <a:t>Западноевропейское искусство – среди художественных сокровищ Эрмитажа особо выделяется коллекция западноевропейского искусства, насчитывающая около 600 000 экспонатов и являющаяся одной из лучших в мире. Постоянные выставки занимают 120 залов музея и располагаются в 4-х зданиях. Коллекция отражает все этапы развития западноевропейского искусства от средних веков до нашего времени. В собрании сосредоточены произведения выдающихся художников Англии, Германии, Голландии, Испании, Италии, Фландрии, Франции и других стран Западной Европы</a:t>
            </a:r>
            <a:r>
              <a:rPr lang="ru-RU" sz="1050" dirty="0" smtClean="0"/>
              <a:t>.</a:t>
            </a:r>
            <a:endParaRPr lang="en-US" sz="1050" dirty="0"/>
          </a:p>
        </p:txBody>
      </p:sp>
      <p:pic>
        <p:nvPicPr>
          <p:cNvPr id="7170" name="Picture 2" descr="C:\Users\Anrew Zhilin\Desktop\1246789006_00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71800" y="304800"/>
            <a:ext cx="2779147" cy="3505200"/>
          </a:xfrm>
          <a:prstGeom prst="rect">
            <a:avLst/>
          </a:prstGeom>
          <a:noFill/>
        </p:spPr>
      </p:pic>
      <p:pic>
        <p:nvPicPr>
          <p:cNvPr id="7171" name="Picture 3" descr="C:\Users\Anrew Zhilin\Desktop\32780412_Tician_Danaya_1553_YErmitazh_ss.jpg"/>
          <p:cNvPicPr>
            <a:picLocks noChangeAspect="1" noChangeArrowheads="1"/>
          </p:cNvPicPr>
          <p:nvPr/>
        </p:nvPicPr>
        <p:blipFill>
          <a:blip r:embed="rId3" cstate="print"/>
          <a:srcRect/>
          <a:stretch>
            <a:fillRect/>
          </a:stretch>
        </p:blipFill>
        <p:spPr bwMode="auto">
          <a:xfrm>
            <a:off x="2971800" y="3657600"/>
            <a:ext cx="4724401" cy="3016868"/>
          </a:xfrm>
          <a:prstGeom prst="rect">
            <a:avLst/>
          </a:prstGeom>
          <a:noFill/>
        </p:spPr>
      </p:pic>
      <p:pic>
        <p:nvPicPr>
          <p:cNvPr id="7172" name="Picture 4" descr="C:\Users\Anrew Zhilin\Desktop\1355604145-portrait-of-mrs-harriet-greer.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91200" y="304799"/>
            <a:ext cx="2819400" cy="343001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nrew Zhilin\Desktop\Henri_Matisse_MAH001.jpg"/>
          <p:cNvPicPr>
            <a:picLocks noChangeAspect="1" noChangeArrowheads="1"/>
          </p:cNvPicPr>
          <p:nvPr/>
        </p:nvPicPr>
        <p:blipFill>
          <a:blip r:embed="rId2" cstate="print"/>
          <a:srcRect/>
          <a:stretch>
            <a:fillRect/>
          </a:stretch>
        </p:blipFill>
        <p:spPr bwMode="auto">
          <a:xfrm>
            <a:off x="609600" y="228600"/>
            <a:ext cx="5067300" cy="3402330"/>
          </a:xfrm>
          <a:prstGeom prst="rect">
            <a:avLst/>
          </a:prstGeom>
          <a:noFill/>
        </p:spPr>
      </p:pic>
      <p:pic>
        <p:nvPicPr>
          <p:cNvPr id="8195" name="Picture 3" descr="C:\Users\Anrew Zhilin\Desktop\197757663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8800" y="2743200"/>
            <a:ext cx="3124200" cy="3942208"/>
          </a:xfrm>
          <a:prstGeom prst="rect">
            <a:avLst/>
          </a:prstGeom>
          <a:noFill/>
        </p:spPr>
      </p:pic>
      <p:pic>
        <p:nvPicPr>
          <p:cNvPr id="8196" name="Picture 4" descr="C:\Users\Anrew Zhilin\Desktop\14432_G_127833525575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95400" y="3886200"/>
            <a:ext cx="3276600" cy="262783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1752600" cy="5562600"/>
          </a:xfrm>
        </p:spPr>
        <p:txBody>
          <a:bodyPr/>
          <a:lstStyle/>
          <a:p>
            <a:r>
              <a:rPr lang="ru-RU" sz="1200" dirty="0" smtClean="0">
                <a:solidFill>
                  <a:srgbClr val="000066"/>
                </a:solidFill>
              </a:rPr>
              <a:t>Русская культура – собрание Русского отдела Эрмитажа, насчитывающее свыше 300 тысяч экспонатов, отражает тысячелетнюю историю России. Духовный мир и образ жизни человека Древней Руси воссоздают иконы и произведения художественного ремесла. Эпоха грандиозных преобразований предстает перед нами в памятниках времени Петра Великого.</a:t>
            </a:r>
            <a:br>
              <a:rPr lang="ru-RU" sz="1200" dirty="0" smtClean="0">
                <a:solidFill>
                  <a:srgbClr val="000066"/>
                </a:solidFill>
              </a:rPr>
            </a:br>
            <a:endParaRPr lang="en-US" sz="1200" dirty="0">
              <a:solidFill>
                <a:srgbClr val="000066"/>
              </a:solidFill>
            </a:endParaRPr>
          </a:p>
        </p:txBody>
      </p:sp>
      <p:pic>
        <p:nvPicPr>
          <p:cNvPr id="10242" name="Picture 2" descr="C:\Users\Anrew Zhilin\Desktop\c53514e70b2106a5eddad47b14e2e8f0bc5f6c13203959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95600" y="2743200"/>
            <a:ext cx="2475241" cy="3276600"/>
          </a:xfrm>
          <a:prstGeom prst="rect">
            <a:avLst/>
          </a:prstGeom>
          <a:noFill/>
        </p:spPr>
      </p:pic>
      <p:pic>
        <p:nvPicPr>
          <p:cNvPr id="10243" name="Picture 3" descr="C:\Users\Anrew Zhilin\Desktop\1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71789" y="381001"/>
            <a:ext cx="1448730" cy="914399"/>
          </a:xfrm>
          <a:prstGeom prst="rect">
            <a:avLst/>
          </a:prstGeom>
          <a:noFill/>
        </p:spPr>
      </p:pic>
      <p:pic>
        <p:nvPicPr>
          <p:cNvPr id="10244" name="Picture 4" descr="C:\Users\Anrew Zhilin\Desktop\0_769fd_5c5c1688_XL.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62200" y="228600"/>
            <a:ext cx="4135490" cy="2514600"/>
          </a:xfrm>
          <a:prstGeom prst="rect">
            <a:avLst/>
          </a:prstGeom>
          <a:noFill/>
        </p:spPr>
      </p:pic>
      <p:pic>
        <p:nvPicPr>
          <p:cNvPr id="10245" name="Picture 5" descr="C:\Users\Anrew Zhilin\Desktop\0087.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86600" y="5410200"/>
            <a:ext cx="1447799" cy="1054744"/>
          </a:xfrm>
          <a:prstGeom prst="rect">
            <a:avLst/>
          </a:prstGeom>
          <a:noFill/>
        </p:spPr>
      </p:pic>
      <p:pic>
        <p:nvPicPr>
          <p:cNvPr id="10246" name="Picture 6" descr="C:\Users\Anrew Zhilin\Desktop\90let-e-7.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34000" y="2743200"/>
            <a:ext cx="3354772" cy="2514600"/>
          </a:xfrm>
          <a:prstGeom prst="rect">
            <a:avLst/>
          </a:prstGeom>
          <a:noFill/>
        </p:spPr>
      </p:pic>
      <p:pic>
        <p:nvPicPr>
          <p:cNvPr id="10247" name="Picture 7" descr="C:\Users\Anrew Zhilin\Desktop\img63788.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086600" y="1447800"/>
            <a:ext cx="1422400" cy="10668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205</TotalTime>
  <Words>62</Words>
  <Application>Microsoft Office PowerPoint</Application>
  <PresentationFormat>Экран (4:3)</PresentationFormat>
  <Paragraphs>13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Opulent</vt:lpstr>
      <vt:lpstr>Государственному ЭРМИТАЖУ-250 ЛЕТ</vt:lpstr>
      <vt:lpstr>     Эрмитаж – это удивительный мир, полный чудес. Коллекции музея всегда привлекали, и продолжают привлекать тысячи людей, разных возрастов и профессий, стран и народов, поколений и мировоззрения. И каждый может найти там то, что необходимо именно его душе. </vt:lpstr>
      <vt:lpstr>Первобытная культура – коллекция памятников древних и раннесредневековых культур насчитывает почти 2 млн. единиц хранения и является одной из первоклассных и крупнейших в России. Она составлена из археологических памятников, обнаруженных на территории России с XVIII века до настоящего времени, относящихся к эпохам от палеолита до эпохи железа, от периода становления человека до ранних государственных образований. </vt:lpstr>
      <vt:lpstr>Культура и искусство Востока – около 180 тысяч экспонатов, среди которых произведения живописи, скульптуры, прикладного искусства, в том числе ювелирного, предметы культа и быта древних народов, образцы письменности, – дают яркое представление о богатейшем культурном наследии Востока со времени возникновения древних цивилизаций до наших дней. Экспозиции, занимающие более 50 залов, знакомят с коллекциями памятников культуры и искусства Древнего Египта, Месопотамии, Средней Азии, Кавказа, Византии, стран Ближнего и Дальнего Востока, Индии.</vt:lpstr>
      <vt:lpstr>— Культура и искусство античного мира – коллекция античных древностей в Эрмитаже насчитывает свыше 106,000 памятников, представляющих культуру и искусство Древней Греции, Древнего Рима, античных колоний Северного Причерноморья. Самые ранние из них восходят к III тыс. до н.э., самые поздние датируются IV в. н.э. Далеко за пределами России известны богатейшее собрание греческих и италийских расписных ваз, в состав которого входят 15 000 экземпляров, памятники культуры Этрурии. Первоклассная коллекция античных гемм (резных камней) – инталий и камей – включает около 10 000 памятников и не имеет себе равных в мире.</vt:lpstr>
      <vt:lpstr>Презентация PowerPoint</vt:lpstr>
      <vt:lpstr>Западноевропейское искусство – среди художественных сокровищ Эрмитажа особо выделяется коллекция западноевропейского искусства, насчитывающая около 600 000 экспонатов и являющаяся одной из лучших в мире. Постоянные выставки занимают 120 залов музея и располагаются в 4-х зданиях. Коллекция отражает все этапы развития западноевропейского искусства от средних веков до нашего времени. В собрании сосредоточены произведения выдающихся художников Англии, Германии, Голландии, Испании, Италии, Фландрии, Франции и других стран Западной Европы.</vt:lpstr>
      <vt:lpstr>Презентация PowerPoint</vt:lpstr>
      <vt:lpstr>Русская культура – собрание Русского отдела Эрмитажа, насчитывающее свыше 300 тысяч экспонатов, отражает тысячелетнюю историю России. Духовный мир и образ жизни человека Древней Руси воссоздают иконы и произведения художественного ремесла. Эпоха грандиозных преобразований предстает перед нами в памятниках времени Петра Великого. </vt:lpstr>
      <vt:lpstr>Галерея драгоценностей – на постоянной экспозиции «Золотая кладовая. (Евразия, Античное Причерноморье, Восток)» представлено около полутора тысяч золотых изделий (c VII в. до н.э. по XIX в.) из ценнейшего собрания музея, получившего еще при Екатерине Великой название Галереи драгоценностей. </vt:lpstr>
      <vt:lpstr>Эрмитаж часто принимает в своих залах выставки из других музеев мира, и отправляет свои шедевры для экспонирования в разные страны.      Государственный, ордена Ленина, музей Эрмитаж не только сохраняет и изучает культурное наследие человечества, но и развивает многообразные направления его художественного творчества.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Anrew Zhilin</dc:creator>
  <cp:lastModifiedBy>user</cp:lastModifiedBy>
  <cp:revision>23</cp:revision>
  <dcterms:created xsi:type="dcterms:W3CDTF">2015-01-26T14:35:54Z</dcterms:created>
  <dcterms:modified xsi:type="dcterms:W3CDTF">2015-02-10T16:19:24Z</dcterms:modified>
</cp:coreProperties>
</file>