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71" r:id="rId4"/>
    <p:sldId id="265" r:id="rId5"/>
    <p:sldId id="269" r:id="rId6"/>
    <p:sldId id="272" r:id="rId7"/>
    <p:sldId id="259" r:id="rId8"/>
    <p:sldId id="268" r:id="rId9"/>
    <p:sldId id="260" r:id="rId10"/>
    <p:sldId id="275" r:id="rId11"/>
    <p:sldId id="277" r:id="rId12"/>
    <p:sldId id="261" r:id="rId13"/>
    <p:sldId id="267" r:id="rId14"/>
    <p:sldId id="273" r:id="rId15"/>
    <p:sldId id="258" r:id="rId16"/>
    <p:sldId id="262" r:id="rId17"/>
    <p:sldId id="266" r:id="rId18"/>
    <p:sldId id="263" r:id="rId19"/>
    <p:sldId id="278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2AFC-2A7F-4D49-8DDA-6224F614EC9B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22DC-C05E-43ED-B7B3-0FAF2D996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javascript:na_open_window('win003',%20'big/003.jpg',%200,%200,%20750,%20580,%200,%200,%200,%200,%200)" TargetMode="External"/><Relationship Id="rId7" Type="http://schemas.openxmlformats.org/officeDocument/2006/relationships/hyperlink" Target="javascript:na_open_window('win002',%20'big/002.jpg',%200,%200,%20750,%20580,%200,%200,%200,%200,%200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javascript:na_open_window('win006',%20'big/006.jpg',%200,%200,%20750,%20580,%200,%200,%200,%200,%200)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4857760"/>
            <a:ext cx="3911648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rgbClr val="993300"/>
                </a:solidFill>
                <a:latin typeface="Monotype Corsiva" pitchFamily="66" charset="0"/>
              </a:rPr>
              <a:t>в деревянном кружеве</a:t>
            </a:r>
            <a:endParaRPr lang="ru-RU" sz="3600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Новгород -дерево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8926" y="3714752"/>
            <a:ext cx="3228537" cy="1371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3071810"/>
            <a:ext cx="4254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ВЕЛИКИЙ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4348" y="571480"/>
            <a:ext cx="7858180" cy="542928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28662" y="3500438"/>
            <a:ext cx="73743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Из народного зодчества не случайно выделено деревянное.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Оно было повсеместным и наиболее распространенным.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Хотя на Новгородской земле существовало еще народное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каменное ,или правильнее каменно-кирпичное, создававшееся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во второй половине XIX в. и вписавшее яркую страницу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историю русской архитектуры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57356" y="1285860"/>
            <a:ext cx="1754200" cy="1857388"/>
          </a:xfrm>
          <a:prstGeom prst="rect">
            <a:avLst/>
          </a:prstGeom>
        </p:spPr>
      </p:pic>
      <p:pic>
        <p:nvPicPr>
          <p:cNvPr id="10" name="Рисунок 9" descr="IMG_001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143504" y="1285860"/>
            <a:ext cx="1785950" cy="1857388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1785918" y="1214422"/>
            <a:ext cx="1928826" cy="1919302"/>
          </a:xfrm>
          <a:prstGeom prst="frame">
            <a:avLst>
              <a:gd name="adj1" fmla="val 6906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5000628" y="1214422"/>
            <a:ext cx="1928826" cy="1919302"/>
          </a:xfrm>
          <a:prstGeom prst="frame">
            <a:avLst>
              <a:gd name="adj1" fmla="val 6150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4348" y="571480"/>
            <a:ext cx="7858180" cy="542928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142984"/>
            <a:ext cx="5529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Бытовая деревянная архитектура представлена</a:t>
            </a:r>
          </a:p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Витославлицах</a:t>
            </a:r>
            <a:r>
              <a:rPr lang="ru-RU" sz="2000" b="1" dirty="0" smtClean="0"/>
              <a:t> такими памятниками:</a:t>
            </a:r>
            <a:endParaRPr lang="ru-RU" sz="2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2071678"/>
            <a:ext cx="37289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Изба Екимовой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Амбар Алексеевой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Изба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Туницкого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Изба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Шкипарева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Изба Царевой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Изба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Утенкова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Житница Смирнова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Житница Громовой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Кузница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Спас-Пископец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Гумно с ригой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Новая житница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357166"/>
            <a:ext cx="4643470" cy="303247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3643306" y="285728"/>
            <a:ext cx="4714908" cy="3214710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Бревна для строитель-</a:t>
            </a:r>
          </a:p>
          <a:p>
            <a:r>
              <a:rPr lang="ru-RU" sz="2000" b="1" dirty="0" err="1" smtClean="0"/>
              <a:t>ства</a:t>
            </a:r>
            <a:r>
              <a:rPr lang="ru-RU" sz="2000" b="1" dirty="0" smtClean="0"/>
              <a:t> заготавливали поздней </a:t>
            </a:r>
          </a:p>
          <a:p>
            <a:r>
              <a:rPr lang="ru-RU" sz="2000" b="1" dirty="0" smtClean="0"/>
              <a:t>осенью, зимой и ранней весной. Окончились поле-</a:t>
            </a:r>
          </a:p>
          <a:p>
            <a:r>
              <a:rPr lang="ru-RU" sz="2000" b="1" dirty="0" smtClean="0"/>
              <a:t>вые работы,</a:t>
            </a:r>
          </a:p>
          <a:p>
            <a:r>
              <a:rPr lang="ru-RU" sz="2000" b="1" dirty="0" smtClean="0"/>
              <a:t> обмолот зерна, </a:t>
            </a:r>
            <a:r>
              <a:rPr lang="ru-RU" sz="2000" b="1" dirty="0" err="1" smtClean="0"/>
              <a:t>заготов</a:t>
            </a:r>
            <a:r>
              <a:rPr lang="ru-RU" sz="2000" b="1" dirty="0" smtClean="0"/>
              <a:t>-</a:t>
            </a:r>
          </a:p>
          <a:p>
            <a:r>
              <a:rPr lang="ru-RU" sz="2000" b="1" dirty="0" err="1" smtClean="0"/>
              <a:t>ка</a:t>
            </a:r>
            <a:r>
              <a:rPr lang="ru-RU" sz="2000" b="1" dirty="0" smtClean="0"/>
              <a:t> сена, пастьба домашнего скота и другие тяжелые многотрудные работы.</a:t>
            </a:r>
          </a:p>
          <a:p>
            <a:r>
              <a:rPr lang="ru-RU" sz="2000" b="1" dirty="0" smtClean="0"/>
              <a:t> Время стало посвободнее. </a:t>
            </a:r>
          </a:p>
          <a:p>
            <a:r>
              <a:rPr lang="ru-RU" sz="2000" b="1" dirty="0" smtClean="0"/>
              <a:t>Да деревья приготовились к зимней спячке. </a:t>
            </a:r>
            <a:endParaRPr lang="ru-RU" sz="2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4000504"/>
            <a:ext cx="86062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Пластины. Они сходны по характеру обработки 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однокантновым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брусом. Бревно в этом случае протесывалось с одной стороны примерно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43E4A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а одну треть толщины, но не до сердцевины. Снимаемая часть могла быть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удалена путем откалывания ненужной части, называемой горбылём.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Он тоже шел в дело, а пластина начисто обрабатывалась, так же,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как и доски, топором и скобелем. Обычное применение пластин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настилка </a:t>
            </a:r>
            <a:r>
              <a:rPr lang="ru-RU" sz="2000" b="1" dirty="0" smtClean="0">
                <a:solidFill>
                  <a:srgbClr val="343E4A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полов и потолков.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643314"/>
            <a:ext cx="6846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леса готовили брус – основной строительный материал.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ба щкипарева и часовня из деревни Кащи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00042"/>
            <a:ext cx="4960950" cy="372071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3286116" y="357166"/>
            <a:ext cx="5214974" cy="3929090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0042"/>
            <a:ext cx="2930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Изба </a:t>
            </a:r>
            <a:r>
              <a:rPr lang="ru-RU" sz="2800" b="1" dirty="0" err="1" smtClean="0">
                <a:latin typeface="Monotype Corsiva" pitchFamily="66" charset="0"/>
              </a:rPr>
              <a:t>Шкипаева</a:t>
            </a:r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и часовня из деревни</a:t>
            </a:r>
          </a:p>
          <a:p>
            <a:r>
              <a:rPr lang="ru-RU" sz="2800" b="1" dirty="0" smtClean="0">
                <a:latin typeface="Monotype Corsiva" pitchFamily="66" charset="0"/>
              </a:rPr>
              <a:t>Кашира.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928802"/>
            <a:ext cx="82094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Лемех или чешуя. В древ-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часто для его при-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готовления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использова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ли дуб, позднее - только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осину и уж совсем редко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хвойные (сосна, ель).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Заготавливались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необ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ходимой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длины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чураки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(чурки), менее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одного метра, раскалывались на пластины и обтесывались топором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заданной ширине, толщине, кривизне и рисунку. Исключительно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кровельный материал.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4348" y="571480"/>
            <a:ext cx="7858180" cy="542928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214422"/>
            <a:ext cx="62151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Каркасная схема предполагает нижнюю бревенчатую или брусчатую горизонтальную обвязку в один - два - три и более венцов. Она несет круглые, но чаще квадратные в сечении стойки. Стойки же сверху закрепляются верхней обвязкой в один или несколько венцов. Она одновременно служит нижней опорой для крыши. Пространство между стойками может быть свободным, забранным досками снизу, что будет служить ограждением, заполненным досками доверху, но иметь дверные и оконные проемы. Нижнее ограждение может быть сплошным, или из резных дощатых или точеных балясин.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14810" y="357166"/>
            <a:ext cx="4286280" cy="279920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4143372" y="285728"/>
            <a:ext cx="4357718" cy="3000396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886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Венец - ряд бревен, уложенных </a:t>
            </a:r>
          </a:p>
          <a:p>
            <a:r>
              <a:rPr lang="ru-RU" b="1" dirty="0" smtClean="0"/>
              <a:t>горизонтально примерно в одном </a:t>
            </a:r>
          </a:p>
          <a:p>
            <a:r>
              <a:rPr lang="ru-RU" b="1" dirty="0" smtClean="0"/>
              <a:t>уровне. Ряд в плане может </a:t>
            </a:r>
          </a:p>
          <a:p>
            <a:r>
              <a:rPr lang="ru-RU" b="1" dirty="0" smtClean="0"/>
              <a:t>образовывать разные геотермические фигуры от треугольника, квадрата, прямоугольника, пятигранника, шестигранника, восьмигранника (восьмерика) до двенадцатигранника и других многогранников. Уложенные друг на друга венцы составят сруб. Для плотного прилегания бревен вырубаются пазы.</a:t>
            </a:r>
          </a:p>
          <a:p>
            <a:r>
              <a:rPr lang="ru-RU" b="1" dirty="0" smtClean="0"/>
              <a:t>Первоначально паз вырубался  на верхнем бревне, позже – на нижнем.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28664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Улочка</a:t>
            </a:r>
          </a:p>
          <a:p>
            <a:r>
              <a:rPr lang="ru-RU" sz="3600" dirty="0" smtClean="0">
                <a:latin typeface="Monotype Corsiva" pitchFamily="66" charset="0"/>
              </a:rPr>
              <a:t>         в </a:t>
            </a:r>
          </a:p>
          <a:p>
            <a:r>
              <a:rPr lang="ru-RU" sz="3600" dirty="0" err="1" smtClean="0">
                <a:latin typeface="Monotype Corsiva" pitchFamily="66" charset="0"/>
              </a:rPr>
              <a:t>Витославлицах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rot="16200000" flipV="1">
            <a:off x="35687" y="1178703"/>
            <a:ext cx="4000528" cy="3071834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Витослав.красн уг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57232"/>
            <a:ext cx="2857520" cy="374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2357430"/>
            <a:ext cx="5141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музее можно посмотреть  внутреннее</a:t>
            </a:r>
          </a:p>
          <a:p>
            <a:r>
              <a:rPr lang="ru-RU" b="1" dirty="0" smtClean="0"/>
              <a:t>убранство избы. Деревянные некрашеные полы,</a:t>
            </a:r>
          </a:p>
          <a:p>
            <a:r>
              <a:rPr lang="ru-RU" b="1" dirty="0" smtClean="0"/>
              <a:t>лавки вдоль стен,  русскую печь.</a:t>
            </a:r>
          </a:p>
          <a:p>
            <a:r>
              <a:rPr lang="ru-RU" b="1" dirty="0" smtClean="0"/>
              <a:t>  Широко представлена кухонная утварь, пред-</a:t>
            </a:r>
          </a:p>
          <a:p>
            <a:r>
              <a:rPr lang="ru-RU" b="1" dirty="0" smtClean="0"/>
              <a:t>меты обихода, орудия труда.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1142984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Красный угол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лод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571480"/>
            <a:ext cx="5286412" cy="3643338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928926" y="428604"/>
            <a:ext cx="5357850" cy="3929090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Колодец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500306"/>
            <a:ext cx="26093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Воду для питья,</a:t>
            </a:r>
          </a:p>
          <a:p>
            <a:r>
              <a:rPr lang="ru-RU" sz="2000" b="1" dirty="0" smtClean="0"/>
              <a:t>приготовления пищи,</a:t>
            </a:r>
          </a:p>
          <a:p>
            <a:r>
              <a:rPr lang="ru-RU" sz="2000" b="1" dirty="0" smtClean="0"/>
              <a:t>для бытовых нужд</a:t>
            </a:r>
          </a:p>
          <a:p>
            <a:r>
              <a:rPr lang="ru-RU" sz="2000" b="1" dirty="0" smtClean="0"/>
              <a:t>крестьяне брали</a:t>
            </a:r>
          </a:p>
          <a:p>
            <a:r>
              <a:rPr lang="ru-RU" sz="2000" b="1" dirty="0" smtClean="0"/>
              <a:t>из колодца.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кацкий ста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571480"/>
            <a:ext cx="4857784" cy="3071834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3571868" y="500042"/>
            <a:ext cx="4929222" cy="3143272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142984"/>
            <a:ext cx="2249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Прялки </a:t>
            </a:r>
          </a:p>
          <a:p>
            <a:r>
              <a:rPr lang="ru-RU" sz="3600" dirty="0" smtClean="0">
                <a:latin typeface="Monotype Corsiva" pitchFamily="66" charset="0"/>
              </a:rPr>
              <a:t>      и</a:t>
            </a:r>
          </a:p>
          <a:p>
            <a:r>
              <a:rPr lang="ru-RU" sz="3600" dirty="0" smtClean="0">
                <a:latin typeface="Monotype Corsiva" pitchFamily="66" charset="0"/>
              </a:rPr>
              <a:t>самопрялки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357694"/>
            <a:ext cx="7222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Экспозиция прялок представляет все их виды: </a:t>
            </a:r>
            <a:r>
              <a:rPr lang="ru-RU" b="1" dirty="0" err="1" smtClean="0"/>
              <a:t>золоченки</a:t>
            </a:r>
            <a:r>
              <a:rPr lang="ru-RU" b="1" dirty="0" smtClean="0"/>
              <a:t> – с золотым</a:t>
            </a:r>
          </a:p>
          <a:p>
            <a:r>
              <a:rPr lang="ru-RU" b="1" dirty="0" smtClean="0"/>
              <a:t>ободком – и </a:t>
            </a:r>
            <a:r>
              <a:rPr lang="ru-RU" b="1" dirty="0" err="1" smtClean="0"/>
              <a:t>крашенки</a:t>
            </a:r>
            <a:r>
              <a:rPr lang="ru-RU" b="1" dirty="0" smtClean="0"/>
              <a:t> – прялки с ярким цветочным орнаментом.</a:t>
            </a:r>
          </a:p>
          <a:p>
            <a:r>
              <a:rPr lang="ru-RU" b="1" dirty="0" smtClean="0"/>
              <a:t>В основном представлены русские прялки.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42910" y="857232"/>
            <a:ext cx="3143272" cy="221457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http://www.litsite.narod.ru/photo/Yazyk_derev_kruzhev/small/003.jpg">
            <a:hlinkClick r:id="rId3" tgtFrame="_self" tooltip="Увеличить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28575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tsite.narod.ru/photo/Yazyk_derev_kruzhev/small/006.jpg">
            <a:hlinkClick r:id="rId5" tgtFrame="_self" tooltip="Увеличить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928670"/>
            <a:ext cx="2857500" cy="20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4857752" y="857232"/>
            <a:ext cx="3000396" cy="221457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3357562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Декор окон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" name="Рисунок 9" descr="http://www.litsite.narod.ru/photo/Yazyk_derev_kruzhev/small/002.jpg">
            <a:hlinkClick r:id="rId7" tgtFrame="_self" tooltip="Увеличить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071942"/>
            <a:ext cx="29289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амка 10"/>
          <p:cNvSpPr/>
          <p:nvPr/>
        </p:nvSpPr>
        <p:spPr>
          <a:xfrm>
            <a:off x="500034" y="4000504"/>
            <a:ext cx="3143272" cy="221457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4000504"/>
            <a:ext cx="52524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огромной любовью древние зодчие украшали</a:t>
            </a:r>
          </a:p>
          <a:p>
            <a:r>
              <a:rPr lang="ru-RU" dirty="0" smtClean="0"/>
              <a:t>жилище. Продумывали все: и декор интерьера,</a:t>
            </a:r>
          </a:p>
          <a:p>
            <a:r>
              <a:rPr lang="ru-RU" dirty="0" smtClean="0"/>
              <a:t>И декор экстерьера. Окна с резными наличниками </a:t>
            </a:r>
          </a:p>
          <a:p>
            <a:r>
              <a:rPr lang="ru-RU" dirty="0" smtClean="0"/>
              <a:t>являли собой не только украшение, но и </a:t>
            </a:r>
            <a:r>
              <a:rPr lang="ru-RU" dirty="0" err="1" smtClean="0"/>
              <a:t>превноси</a:t>
            </a:r>
            <a:r>
              <a:rPr lang="ru-RU" dirty="0" smtClean="0"/>
              <a:t>-</a:t>
            </a:r>
          </a:p>
          <a:p>
            <a:r>
              <a:rPr lang="ru-RU" dirty="0" smtClean="0"/>
              <a:t>ли магический смысл: они защищали дом от злых</a:t>
            </a:r>
          </a:p>
          <a:p>
            <a:r>
              <a:rPr lang="ru-RU" dirty="0" smtClean="0"/>
              <a:t>сил и привлекали силы добрые, силы солярные, </a:t>
            </a:r>
          </a:p>
          <a:p>
            <a:r>
              <a:rPr lang="ru-RU" dirty="0" smtClean="0"/>
              <a:t>силы плодородия, силы, приносящие достаток  </a:t>
            </a:r>
          </a:p>
          <a:p>
            <a:r>
              <a:rPr lang="ru-RU" dirty="0" smtClean="0"/>
              <a:t>в семью.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4348" y="571480"/>
            <a:ext cx="7858180" cy="542928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рамка 3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16200000">
            <a:off x="2107389" y="-392933"/>
            <a:ext cx="5072098" cy="74295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57356" y="1428736"/>
            <a:ext cx="5643602" cy="3786214"/>
          </a:xfrm>
          <a:prstGeom prst="ellips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53975" cap="rnd" cmpd="thinThick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chemeClr val="tx1"/>
                </a:solidFill>
                <a:latin typeface="Monotype Corsiva" pitchFamily="66" charset="0"/>
              </a:rPr>
              <a:t>Витославлицы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–</a:t>
            </a:r>
          </a:p>
          <a:p>
            <a:pPr algn="ctr"/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м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узей под открытым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небом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3643306" y="642918"/>
            <a:ext cx="4786346" cy="3000396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музей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785794"/>
            <a:ext cx="4572032" cy="2714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378619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Добро пожаловать к нам                                      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 Русь деревянную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в Русь кружевную,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Русь древнюю …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4348" y="571480"/>
            <a:ext cx="7858180" cy="542928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214422"/>
            <a:ext cx="7429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                  Коллекция музея деревянного зодчества в </a:t>
            </a:r>
            <a:r>
              <a:rPr lang="ru-RU" b="1" dirty="0" err="1" smtClean="0">
                <a:latin typeface="Calibri" pitchFamily="34" charset="0"/>
              </a:rPr>
              <a:t>Витославлицах</a:t>
            </a:r>
            <a:r>
              <a:rPr lang="ru-RU" b="1" dirty="0" smtClean="0">
                <a:latin typeface="Calibri" pitchFamily="34" charset="0"/>
              </a:rPr>
              <a:t> </a:t>
            </a:r>
          </a:p>
          <a:p>
            <a:r>
              <a:rPr lang="ru-RU" b="1" dirty="0" smtClean="0">
                <a:latin typeface="Calibri" pitchFamily="34" charset="0"/>
              </a:rPr>
              <a:t>          представлена тремя основными типами сооружений:</a:t>
            </a: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                                                  1.Храмами</a:t>
            </a:r>
          </a:p>
          <a:p>
            <a:r>
              <a:rPr lang="ru-RU" b="1" dirty="0" smtClean="0">
                <a:latin typeface="Calibri" pitchFamily="34" charset="0"/>
              </a:rPr>
              <a:t>                                                   2.Избами.</a:t>
            </a:r>
          </a:p>
          <a:p>
            <a:r>
              <a:rPr lang="ru-RU" b="1" dirty="0" smtClean="0">
                <a:latin typeface="Calibri" pitchFamily="34" charset="0"/>
              </a:rPr>
              <a:t>                                                   3.Ветряными и водяными мельницами .</a:t>
            </a: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                     Здесь присутствуют:</a:t>
            </a: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           Ветряная мельница из </a:t>
            </a:r>
            <a:r>
              <a:rPr lang="ru-RU" b="1" dirty="0" err="1" smtClean="0">
                <a:latin typeface="Calibri" pitchFamily="34" charset="0"/>
              </a:rPr>
              <a:t>Ладошина</a:t>
            </a:r>
            <a:r>
              <a:rPr lang="ru-RU" b="1" dirty="0" smtClean="0">
                <a:latin typeface="Calibri" pitchFamily="34" charset="0"/>
              </a:rPr>
              <a:t>.</a:t>
            </a:r>
          </a:p>
          <a:p>
            <a:r>
              <a:rPr lang="ru-RU" b="1" dirty="0" smtClean="0">
                <a:latin typeface="Calibri" pitchFamily="34" charset="0"/>
              </a:rPr>
              <a:t>            Ветряная мельница из </a:t>
            </a:r>
            <a:r>
              <a:rPr lang="ru-RU" b="1" dirty="0" err="1" smtClean="0">
                <a:latin typeface="Calibri" pitchFamily="34" charset="0"/>
              </a:rPr>
              <a:t>Подгощи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           Ветряная мельница из </a:t>
            </a:r>
            <a:r>
              <a:rPr lang="ru-RU" b="1" dirty="0" err="1" smtClean="0">
                <a:latin typeface="Calibri" pitchFamily="34" charset="0"/>
              </a:rPr>
              <a:t>Сидорково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           Водяная мельница из Сорокино</a:t>
            </a:r>
          </a:p>
          <a:p>
            <a:endParaRPr lang="ru-RU" sz="2400" b="1" dirty="0"/>
          </a:p>
        </p:txBody>
      </p:sp>
      <p:pic>
        <p:nvPicPr>
          <p:cNvPr id="6" name="Рисунок 5" descr="Праздничный крестьянин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3571876"/>
            <a:ext cx="1094068" cy="222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льница-щатров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642919"/>
            <a:ext cx="4857784" cy="3143272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3428992" y="571480"/>
            <a:ext cx="5000660" cy="328614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3038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Мельница-</a:t>
            </a:r>
          </a:p>
          <a:p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         </a:t>
            </a:r>
            <a:r>
              <a:rPr lang="ru-RU" sz="3600" dirty="0" err="1" smtClean="0">
                <a:latin typeface="Monotype Corsiva" pitchFamily="66" charset="0"/>
              </a:rPr>
              <a:t>шатровик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143380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Всего в </a:t>
            </a:r>
            <a:r>
              <a:rPr lang="ru-RU" b="1" dirty="0" err="1" smtClean="0"/>
              <a:t>Витославлицах</a:t>
            </a:r>
            <a:r>
              <a:rPr lang="ru-RU" b="1" dirty="0" smtClean="0"/>
              <a:t> четыре мельницы, которые привезены сюда из разных мест. </a:t>
            </a:r>
            <a:r>
              <a:rPr lang="ru-RU" b="1" dirty="0" err="1" smtClean="0"/>
              <a:t>Мельница-шатровик</a:t>
            </a:r>
            <a:r>
              <a:rPr lang="ru-RU" b="1" dirty="0" smtClean="0"/>
              <a:t> приводилась в действие посредством ветра. Это довольно большое сооружение с четырьмя</a:t>
            </a:r>
          </a:p>
          <a:p>
            <a:r>
              <a:rPr lang="ru-RU" b="1" dirty="0" smtClean="0"/>
              <a:t>крыльями.</a:t>
            </a:r>
          </a:p>
          <a:p>
            <a:r>
              <a:rPr lang="ru-RU" b="1" dirty="0" smtClean="0"/>
              <a:t>       В старину на деревню приходилась 1-2 мельницы, а то и вовсе не было. Чтобы размолоть зерно, надо было ехать в соседнюю деревню.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итославлиц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71481"/>
            <a:ext cx="5778496" cy="3848478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714612" y="428604"/>
            <a:ext cx="6000792" cy="400052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25002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монголо-татарским нашествием, накрывшем все княжества Руси, кроме Новгородской земли, храмовое строительство затихло или прекратилось вовсе. Новгород также тяжко переживал  этот</a:t>
            </a:r>
          </a:p>
          <a:p>
            <a:r>
              <a:rPr lang="ru-RU" b="1" dirty="0" smtClean="0"/>
              <a:t>период  истории.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786322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Строительство в нем и на его земле возобновилось лишь в самом конце XIII столетия. Но это уже давно было не княжеское государство, а боярская республика. XIV и первая половина XV столетий знаменуются уже буквально массовым созиданием домов божьих.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4348" y="571480"/>
            <a:ext cx="7858180" cy="5429288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28662" y="1000108"/>
            <a:ext cx="757720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    Храмы "демократизировались". Размеры их уже не велики,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постройки </a:t>
            </a:r>
            <a:r>
              <a:rPr lang="ru-RU" sz="2000" b="1" dirty="0" smtClean="0">
                <a:solidFill>
                  <a:srgbClr val="343E4A"/>
                </a:solidFill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стали как бы домашними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приземленнее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, доступнее.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Заказчиками выступают уже не князья, а боярство, посадники,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купеческие объединения, уличане. В сельской местности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пятинам роль заказчиков выполняют боярские наместники.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Как грибы после дождя возникают монастыри и приходские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церкви. Деревянные постройки, сменяя друг друга из-за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гибели при пожарах, заменяются, наконец, каменными.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      Наступает XVI столетие. К этому времени </a:t>
            </a:r>
            <a:r>
              <a:rPr lang="ru-RU" sz="2000" b="1" dirty="0" err="1" smtClean="0"/>
              <a:t>различаютдва</a:t>
            </a:r>
            <a:r>
              <a:rPr lang="ru-RU" sz="2000" b="1" dirty="0" smtClean="0"/>
              <a:t> ос-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/>
              <a:t>новных</a:t>
            </a:r>
            <a:r>
              <a:rPr lang="ru-RU" sz="2000" b="1" dirty="0" smtClean="0"/>
              <a:t> типа, которые считаются древнейшими. На первый план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выдвигается </a:t>
            </a:r>
            <a:r>
              <a:rPr lang="ru-RU" sz="2000" b="1" dirty="0" err="1" smtClean="0"/>
              <a:t>клетская</a:t>
            </a:r>
            <a:r>
              <a:rPr lang="ru-RU" sz="2000" b="1" dirty="0" smtClean="0"/>
              <a:t> постройка, состоящая из трех, иногда двух 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прямоугольных или квадратных в плане срубов, перекрытых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двухскатными крышами. Главный – помещение для прихожан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несколько возвышается над другими и венчается главкой.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43E4A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6248" y="642918"/>
            <a:ext cx="4071966" cy="2646122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4214810" y="500042"/>
            <a:ext cx="4143404" cy="2857520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88492" y="1857364"/>
            <a:ext cx="228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rgbClr val="343E4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отводится шатровым церквам, названным так по высокой пирамидальной (шатровой) крыше. Помещения под нею, основной объем сооружения, могут быть решены различно. Либо это восьмерик с прирубами, либо крестчатый в плане сруб, либо просто куб четверика с обстройками, над которыми, если они служат приделами, могут возвышаться дополнительные шатры от двух до четырех и более. </a:t>
            </a:r>
            <a:r>
              <a:rPr lang="ru-RU" sz="1000" dirty="0" err="1" smtClean="0">
                <a:solidFill>
                  <a:srgbClr val="343E4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Вариа</a:t>
            </a:r>
            <a:r>
              <a:rPr lang="ru-RU" sz="1000" dirty="0" err="1" smtClean="0">
                <a:solidFill>
                  <a:srgbClr val="343E4A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Имеются</a:t>
            </a:r>
            <a:r>
              <a:rPr lang="ru-RU" sz="1000" dirty="0" smtClean="0">
                <a:solidFill>
                  <a:srgbClr val="343E4A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и другие поздние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Второе по времени </a:t>
            </a:r>
          </a:p>
          <a:p>
            <a:r>
              <a:rPr lang="ru-RU" sz="2000" b="1" dirty="0" smtClean="0"/>
              <a:t>место отводится шатровым </a:t>
            </a:r>
          </a:p>
          <a:p>
            <a:r>
              <a:rPr lang="ru-RU" sz="2000" b="1" dirty="0" smtClean="0"/>
              <a:t>церквам, названным </a:t>
            </a:r>
          </a:p>
          <a:p>
            <a:r>
              <a:rPr lang="ru-RU" sz="2000" b="1" dirty="0" smtClean="0"/>
              <a:t>так по высокой пирамидальной </a:t>
            </a:r>
          </a:p>
          <a:p>
            <a:r>
              <a:rPr lang="ru-RU" sz="2000" b="1" dirty="0" smtClean="0"/>
              <a:t>(шатровой) крыше. </a:t>
            </a:r>
            <a:endParaRPr lang="ru-RU" sz="20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3571876"/>
            <a:ext cx="86019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Название дано, как и шатровым, по высокой криволинейной кровле,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напоминающей формой развитые граненые главки. Вершиной храмового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строительства, пожалуй, стали храмы многоглавые, сооруженные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первой четверти XVIII века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43E4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итославлмц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000108"/>
            <a:ext cx="4998492" cy="3328996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3286116" y="857232"/>
            <a:ext cx="5286412" cy="3571900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285860"/>
            <a:ext cx="24000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деревянная София Новгородская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b="1" dirty="0" smtClean="0">
                <a:latin typeface="Calibri"/>
                <a:ea typeface="Times New Roman" pitchFamily="18" charset="0"/>
                <a:cs typeface="Tahoma" pitchFamily="34" charset="0"/>
              </a:rPr>
              <a:t>Никольская из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Тухо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Никольская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из Мякишево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 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ц.Рождества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Богородицы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Успенская из Никулино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Никольская из В.Остров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Троицкая 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Рекони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 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ц.Успения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Богородицы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857760"/>
            <a:ext cx="548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Запомни:</a:t>
            </a:r>
            <a:r>
              <a:rPr lang="ru-RU" sz="2000" b="1" dirty="0" smtClean="0"/>
              <a:t>  вот эти церкви были перевезены</a:t>
            </a:r>
          </a:p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Витославлицы</a:t>
            </a:r>
            <a:r>
              <a:rPr lang="ru-RU" sz="2000" b="1" dirty="0" smtClean="0"/>
              <a:t> и находятся там.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1000107"/>
            <a:ext cx="4357718" cy="275872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3643306" y="857232"/>
            <a:ext cx="4500594" cy="3000396"/>
          </a:xfrm>
          <a:prstGeom prst="frame">
            <a:avLst>
              <a:gd name="adj1" fmla="val 3881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8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Исследователи различают, как правило, два основных типа, которые считаются древнейшими. На первый план выдвигается </a:t>
            </a:r>
            <a:r>
              <a:rPr lang="ru-RU" dirty="0" err="1" smtClean="0"/>
              <a:t>клетская</a:t>
            </a:r>
            <a:r>
              <a:rPr lang="ru-RU" dirty="0" smtClean="0"/>
              <a:t> постройка, состоящая из трех, иногда двух прямоугольных или квадратных в плане срубов, перекрытых двухскатными крышами. Главный - помещение для прихожан несколько возвышается над другими и венчается главкой. Второе по времени место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1084</Words>
  <Application>Microsoft Office PowerPoint</Application>
  <PresentationFormat>Экран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Михайлов</dc:creator>
  <cp:lastModifiedBy>Виктор Михайлов</cp:lastModifiedBy>
  <cp:revision>34</cp:revision>
  <dcterms:created xsi:type="dcterms:W3CDTF">2009-03-01T19:20:44Z</dcterms:created>
  <dcterms:modified xsi:type="dcterms:W3CDTF">2014-06-04T10:59:12Z</dcterms:modified>
</cp:coreProperties>
</file>