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6" r:id="rId8"/>
    <p:sldId id="268" r:id="rId9"/>
    <p:sldId id="265" r:id="rId10"/>
    <p:sldId id="267" r:id="rId11"/>
    <p:sldId id="269" r:id="rId12"/>
    <p:sldId id="282" r:id="rId13"/>
    <p:sldId id="283" r:id="rId14"/>
    <p:sldId id="272" r:id="rId15"/>
    <p:sldId id="271" r:id="rId16"/>
    <p:sldId id="270" r:id="rId17"/>
    <p:sldId id="280" r:id="rId18"/>
    <p:sldId id="273" r:id="rId19"/>
    <p:sldId id="281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C20CEDE4-717F-479C-8FD4-9F9041B39AC5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E3E1C6D-8E0F-4DBA-BBB8-7BE3BA4517C8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DE4-717F-479C-8FD4-9F9041B39AC5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1C6D-8E0F-4DBA-BBB8-7BE3BA451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DE4-717F-479C-8FD4-9F9041B39AC5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1C6D-8E0F-4DBA-BBB8-7BE3BA451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DE4-717F-479C-8FD4-9F9041B39AC5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1C6D-8E0F-4DBA-BBB8-7BE3BA451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DE4-717F-479C-8FD4-9F9041B39AC5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1C6D-8E0F-4DBA-BBB8-7BE3BA451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DE4-717F-479C-8FD4-9F9041B39AC5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1C6D-8E0F-4DBA-BBB8-7BE3BA4517C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DE4-717F-479C-8FD4-9F9041B39AC5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1C6D-8E0F-4DBA-BBB8-7BE3BA4517C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DE4-717F-479C-8FD4-9F9041B39AC5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1C6D-8E0F-4DBA-BBB8-7BE3BA451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DE4-717F-479C-8FD4-9F9041B39AC5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1C6D-8E0F-4DBA-BBB8-7BE3BA451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DE4-717F-479C-8FD4-9F9041B39AC5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1C6D-8E0F-4DBA-BBB8-7BE3BA451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DE4-717F-479C-8FD4-9F9041B39AC5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1C6D-8E0F-4DBA-BBB8-7BE3BA451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20CEDE4-717F-479C-8FD4-9F9041B39AC5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E3E1C6D-8E0F-4DBA-BBB8-7BE3BA4517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360000">
            <a:off x="3189881" y="2778631"/>
            <a:ext cx="5216389" cy="183987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Викторина  </a:t>
            </a:r>
            <a:r>
              <a:rPr lang="ru-RU" dirty="0" smtClean="0"/>
              <a:t>                   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сборнику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«Вечера на хуторе близ Диканьки»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Николая Васильевича Гоголя</a:t>
            </a:r>
            <a:endParaRPr lang="ru-RU" sz="2400" b="1" dirty="0"/>
          </a:p>
        </p:txBody>
      </p:sp>
      <p:pic>
        <p:nvPicPr>
          <p:cNvPr id="4" name="Picture 10" descr="Портрет_Гогол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41224"/>
            <a:ext cx="2477935" cy="316835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618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7589" y="890692"/>
            <a:ext cx="8155411" cy="527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204" y="1700808"/>
            <a:ext cx="7467600" cy="2016224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«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smtClean="0">
                <a:solidFill>
                  <a:schemeClr val="bg1"/>
                </a:solidFill>
              </a:rPr>
              <a:t>…Боже </a:t>
            </a:r>
            <a:r>
              <a:rPr lang="ru-RU" altLang="ru-RU" b="1" dirty="0">
                <a:solidFill>
                  <a:schemeClr val="bg1"/>
                </a:solidFill>
              </a:rPr>
              <a:t>ты мой, </a:t>
            </a:r>
            <a:r>
              <a:rPr lang="ru-RU" altLang="ru-RU" b="1" dirty="0" smtClean="0">
                <a:solidFill>
                  <a:schemeClr val="bg1"/>
                </a:solidFill>
              </a:rPr>
              <a:t>какая  </a:t>
            </a:r>
            <a:r>
              <a:rPr lang="ru-RU" altLang="ru-RU" b="1" dirty="0">
                <a:solidFill>
                  <a:schemeClr val="bg1"/>
                </a:solidFill>
              </a:rPr>
              <a:t>ночь :  ни  звёзд,  ни  месяца ;  вокруг провалы ; под  ногами  круча  без  дна;  над  головою  свесилась  гора  и  вот-вот,  кажись,  так </a:t>
            </a:r>
            <a:r>
              <a:rPr lang="ru-RU" altLang="ru-RU" b="1" dirty="0" smtClean="0">
                <a:solidFill>
                  <a:schemeClr val="bg1"/>
                </a:solidFill>
              </a:rPr>
              <a:t> и  </a:t>
            </a:r>
            <a:r>
              <a:rPr lang="ru-RU" altLang="ru-RU" b="1" dirty="0">
                <a:solidFill>
                  <a:schemeClr val="bg1"/>
                </a:solidFill>
              </a:rPr>
              <a:t>хочет  оборваться на него !»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60648"/>
            <a:ext cx="8041440" cy="760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Пейзаж</a:t>
            </a:r>
            <a:endParaRPr lang="ru-RU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9912" y="5301208"/>
            <a:ext cx="396044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«Заколдованное место»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6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4" y="1128904"/>
            <a:ext cx="818545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472" y="3284985"/>
            <a:ext cx="7467600" cy="244827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 «Чуден Днепр при тихой погоде, когда вольно и плавно мчит сквозь леса и горы полные воды свои. Глядишь и не знаешь, идёт или не идёт его величавая ширина, и чудится, будто весь вылит он из стекла…»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60648"/>
            <a:ext cx="8041440" cy="760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Пейзаж</a:t>
            </a:r>
            <a:endParaRPr lang="ru-RU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32280" y="5445224"/>
            <a:ext cx="361212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«Страшная месть»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3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7467600" cy="88655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Любовалась своим отражением в зеркале?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60648"/>
            <a:ext cx="8041440" cy="760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Кто из гоголевских героев</a:t>
            </a:r>
            <a:endParaRPr lang="ru-RU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57002" y="2060848"/>
            <a:ext cx="7467600" cy="102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</a:t>
            </a:r>
            <a:r>
              <a:rPr lang="ru-RU" b="1" dirty="0" smtClean="0"/>
              <a:t>Носил за своими плечами чёрта и сам                                      об этом не догадывался?</a:t>
            </a:r>
            <a:endParaRPr lang="ru-RU" b="1" dirty="0"/>
          </a:p>
        </p:txBody>
      </p:sp>
      <p:pic>
        <p:nvPicPr>
          <p:cNvPr id="7" name="Picture 9" descr="200239178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01"/>
          <a:stretch>
            <a:fillRect/>
          </a:stretch>
        </p:blipFill>
        <p:spPr bwMode="auto">
          <a:xfrm>
            <a:off x="6398086" y="946785"/>
            <a:ext cx="2572996" cy="232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162" b="20374"/>
          <a:stretch/>
        </p:blipFill>
        <p:spPr bwMode="auto">
          <a:xfrm>
            <a:off x="7906222" y="3404892"/>
            <a:ext cx="1048066" cy="2981929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09944" y="3356992"/>
            <a:ext cx="7467600" cy="102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</a:t>
            </a:r>
            <a:r>
              <a:rPr lang="ru-RU" b="1" dirty="0" smtClean="0"/>
              <a:t>Ел за шестерых косарей и выпивал                       одним разом по целому ведру?</a:t>
            </a:r>
            <a:endParaRPr lang="ru-RU" b="1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09944" y="4382902"/>
            <a:ext cx="7467600" cy="102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</a:t>
            </a:r>
            <a:r>
              <a:rPr lang="ru-RU" b="1" dirty="0" smtClean="0"/>
              <a:t>Прогуливалась вместе с чертом                                                  по небу на метле?</a:t>
            </a:r>
            <a:endParaRPr lang="ru-RU" b="1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502"/>
          <a:stretch/>
        </p:blipFill>
        <p:spPr bwMode="auto">
          <a:xfrm>
            <a:off x="5382019" y="3846563"/>
            <a:ext cx="2295525" cy="275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9995" y="921249"/>
            <a:ext cx="2218563" cy="286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25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8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60648"/>
            <a:ext cx="8041440" cy="760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Кто из гоголевских героев</a:t>
            </a:r>
            <a:endParaRPr lang="ru-RU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5536" y="1196752"/>
            <a:ext cx="7467600" cy="886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</a:t>
            </a:r>
            <a:r>
              <a:rPr lang="ru-RU" b="1" dirty="0" smtClean="0"/>
              <a:t>Помог отыскать мачеху – ведьму?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119" y="870208"/>
            <a:ext cx="321590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358582" y="2496986"/>
            <a:ext cx="149425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Левко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44471" y="2186494"/>
            <a:ext cx="5171932" cy="886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</a:t>
            </a:r>
            <a:r>
              <a:rPr lang="ru-RU" b="1" dirty="0" smtClean="0"/>
              <a:t>Отправился за цветущим                             папоротником?</a:t>
            </a:r>
            <a:endParaRPr lang="ru-RU" b="1" dirty="0"/>
          </a:p>
        </p:txBody>
      </p:sp>
      <p:pic>
        <p:nvPicPr>
          <p:cNvPr id="9" name="Picture 8" descr="куп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78" t="29181" b="8237"/>
          <a:stretch/>
        </p:blipFill>
        <p:spPr bwMode="auto">
          <a:xfrm>
            <a:off x="5017334" y="3174464"/>
            <a:ext cx="2392739" cy="183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5451036" y="4277537"/>
            <a:ext cx="149425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Петрусь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79512" y="3393708"/>
            <a:ext cx="5112568" cy="1208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</a:t>
            </a:r>
            <a:r>
              <a:rPr lang="ru-RU" b="1" dirty="0" smtClean="0"/>
              <a:t>Впервые оказалась на </a:t>
            </a:r>
            <a:r>
              <a:rPr lang="ru-RU" b="1" dirty="0" err="1" smtClean="0"/>
              <a:t>ярмарке,где</a:t>
            </a:r>
            <a:r>
              <a:rPr lang="ru-RU" b="1" dirty="0" smtClean="0"/>
              <a:t> повстречала свою любовь?</a:t>
            </a:r>
            <a:endParaRPr lang="ru-RU" b="1" dirty="0"/>
          </a:p>
        </p:txBody>
      </p:sp>
      <p:pic>
        <p:nvPicPr>
          <p:cNvPr id="12" name="Picture 7" descr="с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12" t="20839" b="49389"/>
          <a:stretch/>
        </p:blipFill>
        <p:spPr bwMode="auto">
          <a:xfrm>
            <a:off x="7149577" y="4221088"/>
            <a:ext cx="1943100" cy="24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6925815" y="6126438"/>
            <a:ext cx="1494254" cy="523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Параска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70718" y="4853601"/>
            <a:ext cx="4824536" cy="1208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</a:t>
            </a:r>
            <a:r>
              <a:rPr lang="ru-RU" b="1" dirty="0" smtClean="0"/>
              <a:t>Ходил за кладом, а принёс                                                котёл с мусором: нечистая сила обманула?</a:t>
            </a:r>
            <a:endParaRPr lang="ru-RU" b="1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61"/>
          <a:stretch/>
        </p:blipFill>
        <p:spPr bwMode="auto">
          <a:xfrm>
            <a:off x="5206236" y="4498359"/>
            <a:ext cx="1872208" cy="220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53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 build="p"/>
      <p:bldP spid="10" grpId="0"/>
      <p:bldP spid="11" grpId="0" build="p"/>
      <p:bldP spid="13" grpId="0"/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br02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76" t="23662" r="28908" b="35249"/>
          <a:stretch>
            <a:fillRect/>
          </a:stretch>
        </p:blipFill>
        <p:spPr bwMode="auto">
          <a:xfrm>
            <a:off x="140936" y="760189"/>
            <a:ext cx="2198729" cy="355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yarmarka_25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26"/>
          <a:stretch>
            <a:fillRect/>
          </a:stretch>
        </p:blipFill>
        <p:spPr bwMode="auto">
          <a:xfrm>
            <a:off x="4932038" y="3737717"/>
            <a:ext cx="4069085" cy="286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0936" y="0"/>
            <a:ext cx="6447288" cy="760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     Картинная галерея</a:t>
            </a:r>
            <a:endParaRPr lang="ru-RU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2628925" cy="351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418" y="1015683"/>
            <a:ext cx="3744416" cy="266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40937" y="5715382"/>
            <a:ext cx="4719096" cy="584775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«</a:t>
            </a:r>
            <a:r>
              <a:rPr lang="ru-RU" altLang="ru-RU" sz="3200" b="1" dirty="0" err="1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Сорочинская</a:t>
            </a: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 ярмарка»</a:t>
            </a:r>
            <a:endParaRPr lang="ru-RU" altLang="ru-RU" sz="3200" b="1" dirty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22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99" r="1940"/>
          <a:stretch/>
        </p:blipFill>
        <p:spPr bwMode="auto">
          <a:xfrm>
            <a:off x="1" y="2735052"/>
            <a:ext cx="5890361" cy="40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9" descr="0SokolovII_NochNaIvanKupalNT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254"/>
            <a:ext cx="4317549" cy="270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куп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08" t="34492" b="9938"/>
          <a:stretch/>
        </p:blipFill>
        <p:spPr bwMode="auto">
          <a:xfrm>
            <a:off x="4317549" y="764638"/>
            <a:ext cx="4817105" cy="273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022582" y="0"/>
            <a:ext cx="5112072" cy="760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Картинная галерея</a:t>
            </a:r>
            <a:endParaRPr lang="ru-RU" sz="3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2166" y="3533285"/>
            <a:ext cx="4392488" cy="322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555777" y="5996705"/>
            <a:ext cx="6407046" cy="584775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«Вечер накануне Ивана Купала»</a:t>
            </a:r>
            <a:endParaRPr lang="ru-RU" altLang="ru-RU" sz="3200" b="1" dirty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6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08" y="3456158"/>
            <a:ext cx="221456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8634" y="750835"/>
            <a:ext cx="2045034" cy="315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44462"/>
            <a:ext cx="2178050" cy="321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70" y="29024"/>
            <a:ext cx="2152479" cy="332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noch_1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515" y="4033906"/>
            <a:ext cx="2808610" cy="252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0"/>
            <a:ext cx="8041440" cy="760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Картинная галерея</a:t>
            </a:r>
            <a:endParaRPr lang="ru-RU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429000"/>
            <a:ext cx="2178050" cy="316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370" y="839940"/>
            <a:ext cx="2263264" cy="306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699565" y="6007770"/>
            <a:ext cx="5336931" cy="584775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«Ночь перед Рождеством»</a:t>
            </a:r>
          </a:p>
        </p:txBody>
      </p:sp>
    </p:spTree>
    <p:extLst>
      <p:ext uri="{BB962C8B-B14F-4D97-AF65-F5344CB8AC3E}">
        <p14:creationId xmlns:p14="http://schemas.microsoft.com/office/powerpoint/2010/main" val="69759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268" y="612672"/>
            <a:ext cx="6497608" cy="347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395536" y="0"/>
            <a:ext cx="8041440" cy="760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Картинная галерея</a:t>
            </a:r>
            <a:endParaRPr lang="ru-RU" sz="3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92" b="4740"/>
          <a:stretch/>
        </p:blipFill>
        <p:spPr bwMode="auto">
          <a:xfrm>
            <a:off x="144462" y="383926"/>
            <a:ext cx="2051273" cy="256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3068959"/>
            <a:ext cx="2852722" cy="355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724295"/>
            <a:ext cx="2692684" cy="301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802430"/>
            <a:ext cx="2909565" cy="285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493602" y="6064825"/>
            <a:ext cx="6541228" cy="584775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«Майская ночь, или утопленница»</a:t>
            </a:r>
            <a:endParaRPr lang="ru-RU" altLang="ru-RU" sz="3200" b="1" dirty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2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717033"/>
            <a:ext cx="5256584" cy="291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640607"/>
            <a:ext cx="2520280" cy="299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7" y="0"/>
            <a:ext cx="4968551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Картинная галерея</a:t>
            </a:r>
            <a:endParaRPr lang="ru-RU" sz="3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148" b="8962"/>
          <a:stretch/>
        </p:blipFill>
        <p:spPr bwMode="auto">
          <a:xfrm>
            <a:off x="3203848" y="716013"/>
            <a:ext cx="2381250" cy="271298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61"/>
          <a:stretch/>
        </p:blipFill>
        <p:spPr bwMode="auto">
          <a:xfrm>
            <a:off x="5839724" y="632297"/>
            <a:ext cx="2448272" cy="288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775742" y="6013671"/>
            <a:ext cx="4684690" cy="584775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«Заколдованное место»</a:t>
            </a:r>
            <a:endParaRPr lang="ru-RU" altLang="ru-RU" sz="3200" b="1" dirty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0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5" y="3084836"/>
            <a:ext cx="2555328" cy="352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782051" cy="358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74702" y="8005"/>
            <a:ext cx="8041440" cy="66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Картинная галерея</a:t>
            </a:r>
            <a:endParaRPr lang="ru-RU" sz="3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9814" y="784864"/>
            <a:ext cx="3672408" cy="220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48954" b="50"/>
          <a:stretch/>
        </p:blipFill>
        <p:spPr bwMode="auto">
          <a:xfrm>
            <a:off x="130880" y="657421"/>
            <a:ext cx="1848831" cy="23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045473"/>
            <a:ext cx="2520280" cy="356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343694" y="5807355"/>
            <a:ext cx="5336931" cy="584775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«Пропавшая грамота»</a:t>
            </a:r>
            <a:endParaRPr lang="ru-RU" altLang="ru-RU" sz="3200" b="1" dirty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4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168" y="116632"/>
            <a:ext cx="8041440" cy="976213"/>
          </a:xfrm>
        </p:spPr>
        <p:txBody>
          <a:bodyPr/>
          <a:lstStyle/>
          <a:p>
            <a:r>
              <a:rPr lang="ru-RU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Узнай героев Гоголя по их портретам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7467600" cy="886556"/>
          </a:xfrm>
        </p:spPr>
        <p:txBody>
          <a:bodyPr/>
          <a:lstStyle/>
          <a:p>
            <a:r>
              <a:rPr lang="ru-RU" b="1" dirty="0" smtClean="0">
                <a:latin typeface="Cambria" panose="02040503050406030204" pitchFamily="18" charset="0"/>
              </a:rPr>
              <a:t> </a:t>
            </a:r>
            <a:r>
              <a:rPr lang="ru-RU" b="1" dirty="0">
                <a:latin typeface="Cambria" panose="02040503050406030204" pitchFamily="18" charset="0"/>
              </a:rPr>
              <a:t>«У! Какая образина! Волосы – щетина, очи – как у вола»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724128" y="1844824"/>
            <a:ext cx="3197424" cy="1296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ru-RU" b="1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Басаврюк</a:t>
            </a:r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, «Вечер накануне Ивана Купала»</a:t>
            </a:r>
            <a:endParaRPr lang="ru-RU" b="1" dirty="0">
              <a:solidFill>
                <a:schemeClr val="tx2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3135616"/>
            <a:ext cx="792088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</a:t>
            </a:r>
            <a:r>
              <a:rPr lang="ru-RU" b="1" dirty="0" smtClean="0"/>
              <a:t> «Старуха с лицом, сморщившимся, как печеное яблоко, вся согнутая в дугу; нос с подбородком, словно щипцы, которыми щёлкают орехи»</a:t>
            </a:r>
            <a:endParaRPr lang="ru-RU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5536" y="4725145"/>
            <a:ext cx="3197424" cy="1296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Ведьма, «Вечер накануне Ивана Купала»</a:t>
            </a:r>
            <a:endParaRPr lang="ru-RU" b="1" dirty="0">
              <a:solidFill>
                <a:schemeClr val="tx2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303362"/>
            <a:ext cx="2029761" cy="231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30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897115"/>
            <a:ext cx="2124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36926"/>
            <a:ext cx="8041440" cy="760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Объясни слова</a:t>
            </a:r>
            <a:endParaRPr lang="ru-RU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1340768"/>
            <a:ext cx="361212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Что такое КАВУН?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4" y="4149080"/>
            <a:ext cx="3612128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Что такое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ГАЛУШКИ?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2" descr="C:\Users\Администратор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3188" y="406597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636556" y="5949280"/>
            <a:ext cx="216024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клёцки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5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957059"/>
            <a:ext cx="3776527" cy="251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36926"/>
            <a:ext cx="8041440" cy="760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Объясни слова</a:t>
            </a:r>
            <a:endParaRPr lang="ru-RU" sz="3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9552" y="1340768"/>
            <a:ext cx="361212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Что такое БУБЛИК?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3" descr="C:\Users\Администратор\Desktop\7bdf75c33749c4bf88c7ed1fc3573d46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2258" y="885203"/>
            <a:ext cx="2736538" cy="218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105219" y="3212976"/>
            <a:ext cx="361212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круглый крендель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3630" y="3463648"/>
            <a:ext cx="3612128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Что такое СОПИЛКА?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220072" y="5775034"/>
            <a:ext cx="1872208" cy="66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свирель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98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139" y="897780"/>
            <a:ext cx="3000334" cy="225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Администратор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3168352" cy="233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36926"/>
            <a:ext cx="8041440" cy="760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Объясни слова</a:t>
            </a:r>
            <a:endParaRPr lang="ru-RU" sz="3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1340768"/>
            <a:ext cx="3612128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Что такое МОНИСТО?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39552" y="4221088"/>
            <a:ext cx="3612128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Что такое СКРЫНЯ?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8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916954"/>
            <a:ext cx="17907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36926"/>
            <a:ext cx="8041440" cy="760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Объясни слова</a:t>
            </a:r>
            <a:endParaRPr lang="ru-RU" sz="3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1340768"/>
            <a:ext cx="361212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Что такое КОЖУХ?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148064" y="1628800"/>
            <a:ext cx="1656184" cy="66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тулуп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23528" y="4509120"/>
            <a:ext cx="3828152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Что такое ЧЕРЕВИЧКИ?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6" descr="d939f3d98d587141e305e6c706af060725594[1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5" t="16494" r="6477" b="6937"/>
          <a:stretch/>
        </p:blipFill>
        <p:spPr bwMode="auto">
          <a:xfrm>
            <a:off x="4615021" y="3964499"/>
            <a:ext cx="3893963" cy="224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5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41440" cy="936104"/>
          </a:xfrm>
        </p:spPr>
        <p:txBody>
          <a:bodyPr/>
          <a:lstStyle/>
          <a:p>
            <a:r>
              <a:rPr lang="ru-RU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Узнай героев Гоголя по их портретам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7467600" cy="2664296"/>
          </a:xfrm>
        </p:spPr>
        <p:txBody>
          <a:bodyPr/>
          <a:lstStyle/>
          <a:p>
            <a:r>
              <a:rPr lang="ru-RU" b="1" dirty="0" smtClean="0"/>
              <a:t>« Девушка на поре семнадцатой весны переступила через порог. В полуясном мраке горели приветно, будто звёздочки, ясные очи, блистало красное коралловое  монисто, и от орлиных очей парубка не могла укрыться даже краска, стыдливо вспыхнувшая на щеках её»</a:t>
            </a:r>
            <a:endParaRPr lang="ru-RU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298094" y="4581128"/>
            <a:ext cx="3197424" cy="1296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Ганна, «Майская ночь, или утопленница»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89"/>
          <a:stretch/>
        </p:blipFill>
        <p:spPr bwMode="auto">
          <a:xfrm>
            <a:off x="539552" y="3717032"/>
            <a:ext cx="2520280" cy="25202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7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9"/>
            <a:ext cx="8041440" cy="864096"/>
          </a:xfrm>
        </p:spPr>
        <p:txBody>
          <a:bodyPr/>
          <a:lstStyle/>
          <a:p>
            <a:r>
              <a:rPr lang="ru-RU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Узнай героев Гоголя по их портретам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7467600" cy="1606636"/>
          </a:xfrm>
        </p:spPr>
        <p:txBody>
          <a:bodyPr/>
          <a:lstStyle/>
          <a:p>
            <a:r>
              <a:rPr lang="ru-RU" b="1" dirty="0" smtClean="0"/>
              <a:t>« …свежее, живое в детской юности лицо с блестящими чёрными очами и невыразимо приятной усмешкой, прожигавшей душу…»</a:t>
            </a:r>
            <a:endParaRPr lang="ru-RU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436096" y="3933056"/>
            <a:ext cx="3197424" cy="1296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Оксана, «Ночь перед Рождеством»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005" y="2888939"/>
            <a:ext cx="2592288" cy="33843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53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688181"/>
          </a:xfrm>
        </p:spPr>
        <p:txBody>
          <a:bodyPr/>
          <a:lstStyle/>
          <a:p>
            <a:r>
              <a:rPr lang="ru-RU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Узнай героев Гоголя по их портретам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7467600" cy="146262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« …имела от роду не больше сорока лет. Она была ни хороша, ни дурна собою. Трудно и быть хорошею в такие года.»</a:t>
            </a:r>
            <a:endParaRPr lang="ru-RU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71600" y="3140968"/>
            <a:ext cx="3197424" cy="1296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Солоха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, «Ночь перед Рождеством»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3" t="1828" r="2174" b="2382"/>
          <a:stretch/>
        </p:blipFill>
        <p:spPr bwMode="auto">
          <a:xfrm>
            <a:off x="5313392" y="2275848"/>
            <a:ext cx="3349762" cy="432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6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41440" cy="832197"/>
          </a:xfrm>
        </p:spPr>
        <p:txBody>
          <a:bodyPr/>
          <a:lstStyle/>
          <a:p>
            <a:r>
              <a:rPr lang="ru-RU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Узнай героев Гоголя по их портретам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467600" cy="237626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« …увидел стоявшую перед собою небольшого роста женщину, несколько даже дородную, напудренную, с голубыми глазами, и вместе с тем величественно улыбающимся видом, который так умел покорять себе все и мог только принадлежать одной царствующей женщине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03648" y="4581128"/>
            <a:ext cx="3197424" cy="1296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Государыня, «Ночь перед Рождеством»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616656" y="3400770"/>
            <a:ext cx="2555744" cy="305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6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Ирина\Мои документы\ночь перед рождеством\p0000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6944" y="950277"/>
            <a:ext cx="8640960" cy="546087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4784"/>
            <a:ext cx="7467600" cy="160663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« Зимняя</a:t>
            </a:r>
            <a:r>
              <a:rPr lang="ru-RU" b="1" dirty="0">
                <a:solidFill>
                  <a:schemeClr val="bg1"/>
                </a:solidFill>
              </a:rPr>
              <a:t>, ясная ночь наступила. Глянули звёзды. Месяц величаво поднялся на небо посветить добрым людям и всему миру</a:t>
            </a:r>
            <a:r>
              <a:rPr lang="ru-RU" b="1" dirty="0" smtClean="0">
                <a:solidFill>
                  <a:schemeClr val="bg1"/>
                </a:solidFill>
              </a:rPr>
              <a:t>…»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60648"/>
            <a:ext cx="8041440" cy="760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Пейзаж</a:t>
            </a:r>
            <a:endParaRPr lang="ru-RU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57424" y="5949280"/>
            <a:ext cx="4124739" cy="691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«Ночь перед Рождеством»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1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80125"/>
            <a:ext cx="8329472" cy="5141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780928"/>
            <a:ext cx="7467600" cy="2736304"/>
          </a:xfrm>
          <a:solidFill>
            <a:schemeClr val="accent1">
              <a:alpha val="27000"/>
            </a:schemeClr>
          </a:solidFill>
        </p:spPr>
        <p:txBody>
          <a:bodyPr/>
          <a:lstStyle/>
          <a:p>
            <a:r>
              <a:rPr lang="ru-RU" altLang="ru-RU" b="1" dirty="0">
                <a:solidFill>
                  <a:schemeClr val="bg1"/>
                </a:solidFill>
              </a:rPr>
              <a:t>«Как  упоителен,  как  роскошен  летний  день</a:t>
            </a:r>
          </a:p>
          <a:p>
            <a:pPr marL="0" indent="0">
              <a:buNone/>
            </a:pPr>
            <a:r>
              <a:rPr lang="ru-RU" altLang="ru-RU" b="1" dirty="0">
                <a:solidFill>
                  <a:schemeClr val="bg1"/>
                </a:solidFill>
              </a:rPr>
              <a:t> в  Малороссии !  Как  томительно-жарки  те  часы, </a:t>
            </a:r>
            <a:r>
              <a:rPr lang="ru-RU" altLang="ru-RU" b="1" dirty="0" smtClean="0">
                <a:solidFill>
                  <a:schemeClr val="bg1"/>
                </a:solidFill>
              </a:rPr>
              <a:t>когда  </a:t>
            </a:r>
            <a:r>
              <a:rPr lang="ru-RU" altLang="ru-RU" b="1" dirty="0">
                <a:solidFill>
                  <a:schemeClr val="bg1"/>
                </a:solidFill>
              </a:rPr>
              <a:t>полдень  блещет  в  тишине  и  зное</a:t>
            </a:r>
          </a:p>
          <a:p>
            <a:pPr marL="0" indent="0">
              <a:buNone/>
            </a:pPr>
            <a:r>
              <a:rPr lang="ru-RU" altLang="ru-RU" b="1" dirty="0">
                <a:solidFill>
                  <a:schemeClr val="bg1"/>
                </a:solidFill>
              </a:rPr>
              <a:t> и  голубой  неизмеримый  </a:t>
            </a:r>
            <a:r>
              <a:rPr lang="ru-RU" altLang="ru-RU" b="1" dirty="0" smtClean="0">
                <a:solidFill>
                  <a:schemeClr val="bg1"/>
                </a:solidFill>
              </a:rPr>
              <a:t>океан, </a:t>
            </a:r>
            <a:r>
              <a:rPr lang="ru-RU" altLang="ru-RU" b="1" dirty="0" err="1" smtClean="0">
                <a:solidFill>
                  <a:schemeClr val="bg1"/>
                </a:solidFill>
              </a:rPr>
              <a:t>сладо</a:t>
            </a:r>
            <a:r>
              <a:rPr lang="ru-RU" altLang="ru-RU" b="1" dirty="0" smtClean="0">
                <a:solidFill>
                  <a:schemeClr val="bg1"/>
                </a:solidFill>
              </a:rPr>
              <a:t>-страстным </a:t>
            </a:r>
            <a:r>
              <a:rPr lang="ru-RU" altLang="ru-RU" b="1" dirty="0">
                <a:solidFill>
                  <a:schemeClr val="bg1"/>
                </a:solidFill>
              </a:rPr>
              <a:t>куполом  нагнувшийся  над  землёю, </a:t>
            </a:r>
            <a:r>
              <a:rPr lang="ru-RU" altLang="ru-RU" b="1" dirty="0" smtClean="0">
                <a:solidFill>
                  <a:schemeClr val="bg1"/>
                </a:solidFill>
              </a:rPr>
              <a:t>кажется</a:t>
            </a:r>
            <a:r>
              <a:rPr lang="ru-RU" altLang="ru-RU" b="1" dirty="0">
                <a:solidFill>
                  <a:schemeClr val="bg1"/>
                </a:solidFill>
              </a:rPr>
              <a:t>,  заснул,  весь  потонувши  в неге…»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60648"/>
            <a:ext cx="8041440" cy="760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Пейзаж</a:t>
            </a:r>
            <a:endParaRPr lang="ru-RU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635896" y="6021288"/>
            <a:ext cx="396044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Сорочинская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ярмарка»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09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Ирина\Мои документы\ночь перед рождеством\nochx_pered_rozhdestwo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980728"/>
            <a:ext cx="8642184" cy="550756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41440" cy="760189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Пейзаж</a:t>
            </a:r>
            <a:endParaRPr lang="ru-RU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804" y="1628800"/>
            <a:ext cx="7467600" cy="144016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« </a:t>
            </a:r>
            <a:r>
              <a:rPr lang="ru-RU" b="1" dirty="0">
                <a:solidFill>
                  <a:schemeClr val="bg1"/>
                </a:solidFill>
              </a:rPr>
              <a:t>Все осветилось. Метели как не бывало. Снег загорелся широким серебряным полем и весь обсыпался хрустальными </a:t>
            </a:r>
            <a:r>
              <a:rPr lang="ru-RU" b="1" dirty="0" smtClean="0">
                <a:solidFill>
                  <a:schemeClr val="bg1"/>
                </a:solidFill>
              </a:rPr>
              <a:t>звёздами»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91680" y="5661248"/>
            <a:ext cx="5472608" cy="82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«Ночь перед Рождеством»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6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 для рисования</Template>
  <TotalTime>288</TotalTime>
  <Words>668</Words>
  <Application>Microsoft Office PowerPoint</Application>
  <PresentationFormat>Экран (4:3)</PresentationFormat>
  <Paragraphs>77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Sketchbook</vt:lpstr>
      <vt:lpstr>Викторина                     по сборнику «Вечера на хуторе близ Диканьки»</vt:lpstr>
      <vt:lpstr>Узнай героев Гоголя по их портретам</vt:lpstr>
      <vt:lpstr>Узнай героев Гоголя по их портретам</vt:lpstr>
      <vt:lpstr>Узнай героев Гоголя по их портретам</vt:lpstr>
      <vt:lpstr>Узнай героев Гоголя по их портретам</vt:lpstr>
      <vt:lpstr>Узнай героев Гоголя по их портретам</vt:lpstr>
      <vt:lpstr>Презентация PowerPoint</vt:lpstr>
      <vt:lpstr>Презентация PowerPoint</vt:lpstr>
      <vt:lpstr>Пейзаж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DNA7 X86</cp:lastModifiedBy>
  <cp:revision>40</cp:revision>
  <dcterms:created xsi:type="dcterms:W3CDTF">2014-05-08T01:13:39Z</dcterms:created>
  <dcterms:modified xsi:type="dcterms:W3CDTF">2014-05-25T03:46:25Z</dcterms:modified>
</cp:coreProperties>
</file>