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65" r:id="rId4"/>
    <p:sldId id="267" r:id="rId5"/>
    <p:sldId id="268" r:id="rId6"/>
    <p:sldId id="266" r:id="rId7"/>
    <p:sldId id="286" r:id="rId8"/>
    <p:sldId id="264" r:id="rId9"/>
    <p:sldId id="263" r:id="rId10"/>
    <p:sldId id="262" r:id="rId11"/>
    <p:sldId id="259" r:id="rId12"/>
    <p:sldId id="257" r:id="rId13"/>
    <p:sldId id="284" r:id="rId14"/>
    <p:sldId id="287" r:id="rId15"/>
    <p:sldId id="269" r:id="rId16"/>
    <p:sldId id="271" r:id="rId17"/>
    <p:sldId id="272" r:id="rId18"/>
    <p:sldId id="276" r:id="rId19"/>
    <p:sldId id="277" r:id="rId20"/>
    <p:sldId id="275" r:id="rId21"/>
    <p:sldId id="279" r:id="rId22"/>
    <p:sldId id="278" r:id="rId23"/>
    <p:sldId id="280" r:id="rId24"/>
    <p:sldId id="282" r:id="rId25"/>
    <p:sldId id="274" r:id="rId26"/>
    <p:sldId id="273" r:id="rId27"/>
    <p:sldId id="281" r:id="rId28"/>
    <p:sldId id="283" r:id="rId29"/>
    <p:sldId id="285" r:id="rId30"/>
    <p:sldId id="260" r:id="rId31"/>
    <p:sldId id="25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D0CAAC"/>
    <a:srgbClr val="C9C29F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68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3656815909343423"/>
                  <c:y val="0.19322504457973094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0.18415959734632673"/>
                  <c:y val="-7.8233414815397473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0.1261969156204866"/>
                  <c:y val="-0.13763099057686429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4800">
                    <a:solidFill>
                      <a:schemeClr val="accent6">
                        <a:lumMod val="20000"/>
                        <a:lumOff val="80000"/>
                      </a:schemeClr>
                    </a:solidFill>
                  </a:defRPr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незнаю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0.19000000000000011</c:v>
                </c:pt>
                <c:pt idx="1">
                  <c:v>0.19000000000000011</c:v>
                </c:pt>
                <c:pt idx="2">
                  <c:v>0.62000000000000044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4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4E23-7D0D-4205-B683-714D1489ADD2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81C3-7690-4D7D-8D3C-6FAF7F596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4E23-7D0D-4205-B683-714D1489ADD2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81C3-7690-4D7D-8D3C-6FAF7F596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4E23-7D0D-4205-B683-714D1489ADD2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81C3-7690-4D7D-8D3C-6FAF7F596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4E23-7D0D-4205-B683-714D1489ADD2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81C3-7690-4D7D-8D3C-6FAF7F596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4E23-7D0D-4205-B683-714D1489ADD2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81C3-7690-4D7D-8D3C-6FAF7F596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4E23-7D0D-4205-B683-714D1489ADD2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81C3-7690-4D7D-8D3C-6FAF7F596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4E23-7D0D-4205-B683-714D1489ADD2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81C3-7690-4D7D-8D3C-6FAF7F596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4E23-7D0D-4205-B683-714D1489ADD2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81C3-7690-4D7D-8D3C-6FAF7F596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4E23-7D0D-4205-B683-714D1489ADD2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81C3-7690-4D7D-8D3C-6FAF7F596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4E23-7D0D-4205-B683-714D1489ADD2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81C3-7690-4D7D-8D3C-6FAF7F596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4E23-7D0D-4205-B683-714D1489ADD2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81C3-7690-4D7D-8D3C-6FAF7F596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04E23-7D0D-4205-B683-714D1489ADD2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81C3-7690-4D7D-8D3C-6FAF7F596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%D0%A1%D1%83%D0%B2%D0%BE%D1%80%D0%BE%D0%B2&amp;source=images&amp;cd=&amp;cad=rja&amp;docid=k-OvRaL4BoeZ2M&amp;tbnid=ZhiS11_suggQKM:&amp;ved=0CAUQjRw&amp;url=http://rufact.org/wiki/%D0%A1%D1%83%D0%B2%D0%BE%D1%80%D0%BE%D0%B2%20%D0%90%D0%BB%D0%B5%D0%BA%D1%81%D0%B0%D0%BD%D0%B4%D1%80%20%D0%92%D0%B0%D1%81%D0%B8%D0%BB%D1%8C%D0%B5%D0%B2%D0%B8%D1%87&amp;ei=m6FzUZv1DsqH4AT1-YHIDg&amp;bvm=bv.45512109,d.bGE&amp;psig=AFQjCNGS-OfRLeXB4BuC1nEjqUFJiWO5Cw&amp;ust=136661887206280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%D0%B4%D0%B8%D1%81%D0%BF%D1%83%D1%82&amp;source=images&amp;cd=&amp;cad=rja&amp;docid=LjC5iMknbk4x0M&amp;tbnid=dMYOS7_om6lfzM:&amp;ved=0CAUQjRw&amp;url=http://www.uchportal.ru/publ/23-1-0-1919&amp;ei=fqJzUf-mFYbg4QTazYGQDQ&amp;bvm=bv.45512109,d.bGE&amp;psig=AFQjCNHRntghJlhKan_tkyiKy8YQ3-JRvQ&amp;ust=136661908492318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%D0%98%D0%BD%D1%82%D0%B5%D1%80%D0%B5%D1%81%D0%BD%D1%8B%D0%B5+%D1%84%D0%B0%D0%BA%D1%82%D1%8B+%D0%BE+%D1%81%D0%BB%D1%83%D0%B6%D0%B1%D0%B5+%D0%B2+%D0%B0%D1%80%D0%BC%D0%B8%D0%B8&amp;source=images&amp;cd=&amp;cad=rja&amp;docid=9eNYl9NRzc-y6M&amp;tbnid=RSkLZnd3jCG0GM:&amp;ved=0CAUQjRw&amp;url=http://www.pro-goroda.ru/news/tri-istorii-tom-prizyvniki-uklonyayutsya-ot-voennoy-sluzhby&amp;ei=qrNzUeLIBMHi4QSEqYGYAQ&amp;bvm=bv.45512109,d.bGE&amp;psig=AFQjCNG03SMRTWauqE2RDYrUQm96_L5-NQ&amp;ust=136662344363938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%D0%BA%D0%BE%D0%BD%D1%81%D1%82%D0%B8%D1%82%D1%83%D1%86%D0%B8%D1%8F&amp;source=images&amp;cd=&amp;cad=rja&amp;docid=VxdZQ9GccJWuXM&amp;tbnid=xzao-Z5wubZJCM:&amp;ved=0CAUQjRw&amp;url=http://nstarikov.ru/blog/21259&amp;ei=VZ1zUalYgv_hBJ7EgbAB&amp;bvm=bv.45512109,d.bGE&amp;psig=AFQjCNFHL37dn9ghNeiVbGMw3f__v_NIwg&amp;ust=1366617805117546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google.ru/url?sa=i&amp;rct=j&amp;q=%D0%A1%D0%BB%D1%83%D0%B6%D0%B1%D0%B0+%D0%B2+%D0%B0%D1%80%D0%BC%D0%B8%D0%B8&amp;source=images&amp;cd=&amp;cad=rja&amp;docid=XqnlQugdTt8cKM&amp;tbnid=IkVM9wO-aMgExM:&amp;ved=0CAUQjRw&amp;url=http://topwar.ru/15510-urozhencev-kavkaza-snova-osvobodili-ot-sluzhby-v-armii.html&amp;ei=GZ1zUfmeOun04QTxt4GwDg&amp;bvm=bv.45512109,d.bGE&amp;psig=AFQjCNEFa9Lgwh1NeA2SNONYeQ9PIVu0xQ&amp;ust=1366617333876679" TargetMode="Externa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3/34/Red_star.svg" TargetMode="External"/><Relationship Id="rId3" Type="http://schemas.openxmlformats.org/officeDocument/2006/relationships/hyperlink" Target="http://www.google.ru/imgres?q=%D0%B6%D0%B5%D0%BB%D1%82%D1%8B%D0%B9+%D1%86%D0%B2%D0%B5%D1%82%D0%BE%D0%BA&amp;hl=ru&amp;newwindow=1&amp;biw=1276&amp;bih=849&amp;gbv=2&amp;tbs=isch:1&amp;tbnid=m9EwKzhSUQTDrM:&amp;imgrefurl=http://www.lenagold.ru/fon/clipart/tc/tcvet/gelt4.html&amp;imgurl=http://i060.radikal.ru/0902/1f/85057a051d9c.png&amp;ei=js5oTe3sBcqCOubW9MYL&amp;zoom=1&amp;w=1305&amp;h=1300&amp;iact=hc&amp;vpx=405&amp;vpy=468&amp;dur=889&amp;hovh=224&amp;hovw=225&amp;tx=74&amp;ty=91&amp;oei=dM5oTYS4CI7LswaFu-TyDA&amp;page=5&amp;tbnh=162&amp;tbnw=163&amp;start=87&amp;ndsp=22&amp;ved=1t:429,r:1,s:87" TargetMode="External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ru/url?sa=i&amp;rct=j&amp;q=%D0%B6%D0%B5%D0%BB%D1%82%D0%B0%D1%8F+%D0%B7%D0%B2%D0%B5%D0%B7%D0%B4%D0%B0&amp;source=images&amp;cd=&amp;cad=rja&amp;docid=QEnLuEOS6REgcM&amp;tbnid=RE_za-8TpM79-M:&amp;ved=0CAUQjRw&amp;url=http://albatrosik.blogspot.com/2011/11/blog-post_20.html&amp;ei=XZVzUZiMMeqM4ATqpoFA&amp;bvm=bv.45512109,d.bGE&amp;psig=AFQjCNEHcPLwlDXA3t2iIChsFymcScaLPA&amp;ust=1366615759794314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://www.google.ru/url?sa=i&amp;rct=j&amp;q=%D0%B7%D0%B5%D0%BB%D0%B5%D0%BD%D0%B0%D1%8F+%D0%B7%D0%B2%D0%B5%D0%B7%D0%B4%D0%B0&amp;source=images&amp;cd=&amp;cad=rja&amp;docid=4o8tA9cGzFPV2M&amp;tbnid=QjI2PsPgjVU7uM:&amp;ved=0CAUQjRw&amp;url=http://ru.wikipedia.org/wiki/%D0%A1%D0%B8%D0%BC%D0%B2%D0%BE%D0%BB%D1%8B_%D1%8D%D1%81%D0%BF%D0%B5%D1%80%D0%B0%D0%BD%D1%82%D0%BE&amp;ei=J5VzUfiHFaeE4ATz1IGgBw&amp;bvm=bv.45512109,d.bGE&amp;psig=AFQjCNFzIls6814-YqgXne3u_z6Zzj9q0w&amp;ust=1366615715174917" TargetMode="External"/><Relationship Id="rId9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%D0%A1%D0%BB%D1%83%D0%B6%D0%B1%D0%B0+%D0%B2+%D0%B0%D1%80%D0%BC%D0%B8%D0%B8&amp;source=images&amp;cd=&amp;cad=rja&amp;docid=6lQe5D_-QJGK3M&amp;tbnid=3ElIZXbkYsaBDM:&amp;ved=0CAUQjRw&amp;url=http://slugbavarmie.ru/uvelichat_srok_sludgbi/&amp;ei=iJtzUe72E8WA4gTI2YHACQ&amp;bvm=bv.45512109,d.bGE&amp;psig=AFQjCNEFa9Lgwh1NeA2SNONYeQ9PIVu0xQ&amp;ust=136661733387667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www.google.ru/url?sa=i&amp;rct=j&amp;q=%D0%A1%D0%BB%D1%83%D0%B6%D0%B1%D0%B0+%D0%B2+%D0%B0%D1%80%D0%BC%D0%B8%D0%B8&amp;source=images&amp;cd=&amp;cad=rja&amp;docid=uiaEU96vXGS9vM&amp;tbnid=T1uacv_GfMJXLM:&amp;ved=0CAUQjRw&amp;url=http://www.tsogu.ru/news/university/sluzhba-v-armii-stanet-pervoj-stupenju-k-polucheniju-vysshego-obrazovanija/&amp;ei=uZtzUa-MIo7U4QS44oCwCg&amp;bvm=bv.45512109,d.bGE&amp;psig=AFQjCNEFa9Lgwh1NeA2SNONYeQ9PIVu0xQ&amp;ust=1366617333876679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%D0%B3%D1%80%D1%83%D0%BF%D0%BF%D0%BE%D0%B2%D0%B0%D1%8F+%D0%A0%D0%B0%D0%B1%D0%BE%D1%82%D0%B0+&amp;source=images&amp;cd=&amp;cad=rja&amp;docid=g7bn6fhH1jRLLM&amp;tbnid=myXxrDCX2HSDaM:&amp;ved=0CAUQjRw&amp;url=http://psyfeo.ru/group_work.html&amp;ei=7KBzUeywD6On4AT1nYDQBg&amp;bvm=bv.45512109,d.bGE&amp;psig=AFQjCNFH44AbdHqWD04cLWRFu7XC_6aDMA&amp;ust=136661872799035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125_nabor_fonov_12\nabor_fonov_12\4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650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 r="6965"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125_nabor_fonov_12\nabor_fonov_12\4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65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55576" y="4365104"/>
            <a:ext cx="799288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i="1" dirty="0">
                <a:solidFill>
                  <a:srgbClr val="003300"/>
                </a:solidFill>
                <a:latin typeface="Monotype Corsiva" pitchFamily="66" charset="0"/>
              </a:rPr>
              <a:t>Сам погибай - товарища выручай.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i="1" dirty="0">
                <a:solidFill>
                  <a:srgbClr val="006666"/>
                </a:solidFill>
                <a:latin typeface="Monotype Corsiva" pitchFamily="66" charset="0"/>
              </a:rPr>
              <a:t>Дисциплина - мать победы.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i="1" dirty="0">
                <a:solidFill>
                  <a:srgbClr val="003300"/>
                </a:solidFill>
                <a:latin typeface="Monotype Corsiva" pitchFamily="66" charset="0"/>
              </a:rPr>
              <a:t>Кто напуган - наполовину побит. </a:t>
            </a:r>
          </a:p>
        </p:txBody>
      </p:sp>
      <p:pic>
        <p:nvPicPr>
          <p:cNvPr id="7172" name="Picture 4" descr="http://rufact.org/media/attachments/wakawaka_wikipage/4/Суворов%20Александр%20Васильевич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30185">
            <a:off x="610807" y="640821"/>
            <a:ext cx="4762500" cy="34861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8104" y="980728"/>
            <a:ext cx="31683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err="1">
                <a:solidFill>
                  <a:srgbClr val="006666"/>
                </a:solidFill>
                <a:latin typeface="Monotype Corsiva" pitchFamily="66" charset="0"/>
              </a:rPr>
              <a:t>Алекса́ндр</a:t>
            </a:r>
            <a:r>
              <a:rPr lang="ru-RU" sz="4400" b="1" i="1" dirty="0">
                <a:solidFill>
                  <a:srgbClr val="006666"/>
                </a:solidFill>
                <a:latin typeface="Monotype Corsiva" pitchFamily="66" charset="0"/>
              </a:rPr>
              <a:t> </a:t>
            </a:r>
            <a:r>
              <a:rPr lang="ru-RU" sz="4400" b="1" i="1" dirty="0" err="1">
                <a:solidFill>
                  <a:srgbClr val="006666"/>
                </a:solidFill>
                <a:latin typeface="Monotype Corsiva" pitchFamily="66" charset="0"/>
              </a:rPr>
              <a:t>Васи́льевич</a:t>
            </a:r>
            <a:r>
              <a:rPr lang="ru-RU" sz="4400" b="1" i="1" dirty="0">
                <a:solidFill>
                  <a:srgbClr val="006666"/>
                </a:solidFill>
                <a:latin typeface="Monotype Corsiva" pitchFamily="66" charset="0"/>
              </a:rPr>
              <a:t> </a:t>
            </a:r>
            <a:r>
              <a:rPr lang="ru-RU" sz="4400" b="1" i="1" dirty="0" err="1">
                <a:solidFill>
                  <a:srgbClr val="006666"/>
                </a:solidFill>
                <a:latin typeface="Monotype Corsiva" pitchFamily="66" charset="0"/>
              </a:rPr>
              <a:t>Суво́ров</a:t>
            </a:r>
            <a:r>
              <a:rPr lang="ru-RU" sz="3600" b="1" i="1" dirty="0">
                <a:solidFill>
                  <a:srgbClr val="006666"/>
                </a:solidFill>
                <a:latin typeface="Monotype Corsiva" pitchFamily="66" charset="0"/>
              </a:rPr>
              <a:t> </a:t>
            </a:r>
            <a:r>
              <a:rPr lang="ru-RU" sz="3600" b="1" i="1" dirty="0" smtClean="0">
                <a:solidFill>
                  <a:srgbClr val="006666"/>
                </a:solidFill>
                <a:latin typeface="Monotype Corsiva" pitchFamily="66" charset="0"/>
              </a:rPr>
              <a:t>- </a:t>
            </a:r>
            <a:r>
              <a:rPr lang="ru-RU" sz="3600" b="1" i="1" dirty="0">
                <a:solidFill>
                  <a:srgbClr val="006666"/>
                </a:solidFill>
                <a:latin typeface="Monotype Corsiva" pitchFamily="66" charset="0"/>
              </a:rPr>
              <a:t>великий русский полководец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125_nabor_fonov_12\nabor_fonov_12\4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650"/>
          </a:xfrm>
          <a:prstGeom prst="rect">
            <a:avLst/>
          </a:prstGeom>
          <a:noFill/>
        </p:spPr>
      </p:pic>
      <p:pic>
        <p:nvPicPr>
          <p:cNvPr id="10244" name="Picture 4" descr="http://www.uchportal.ru/_pu/19/8481792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4030" y="2852936"/>
            <a:ext cx="4555941" cy="37130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8199681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dirty="0" smtClean="0">
                <a:solidFill>
                  <a:srgbClr val="003300"/>
                </a:solidFill>
                <a:latin typeface="Monotype Corsiva" pitchFamily="66" charset="0"/>
              </a:rPr>
              <a:t>Служба </a:t>
            </a:r>
            <a:r>
              <a:rPr lang="ru-RU" sz="9600" dirty="0">
                <a:solidFill>
                  <a:srgbClr val="003300"/>
                </a:solidFill>
                <a:latin typeface="Monotype Corsiva" pitchFamily="66" charset="0"/>
              </a:rPr>
              <a:t>в армии: </a:t>
            </a:r>
            <a:endParaRPr lang="ru-RU" sz="9600" dirty="0" smtClean="0">
              <a:solidFill>
                <a:srgbClr val="003300"/>
              </a:solidFill>
              <a:latin typeface="Monotype Corsiva" pitchFamily="66" charset="0"/>
            </a:endParaRPr>
          </a:p>
          <a:p>
            <a:pPr algn="ctr"/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ЗА</a:t>
            </a:r>
            <a:r>
              <a:rPr lang="ru-RU" sz="8000" dirty="0" smtClean="0">
                <a:latin typeface="Monotype Corsiva" pitchFamily="66" charset="0"/>
              </a:rPr>
              <a:t> </a:t>
            </a:r>
            <a:r>
              <a:rPr lang="ru-RU" sz="8000" dirty="0">
                <a:solidFill>
                  <a:srgbClr val="003300"/>
                </a:solidFill>
                <a:latin typeface="Monotype Corsiva" pitchFamily="66" charset="0"/>
              </a:rPr>
              <a:t>или </a:t>
            </a: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ПРОТИВ</a:t>
            </a:r>
            <a:r>
              <a:rPr lang="ru-RU" sz="8000" dirty="0" smtClean="0">
                <a:solidFill>
                  <a:srgbClr val="003300"/>
                </a:solidFill>
                <a:latin typeface="Monotype Corsiva" pitchFamily="66" charset="0"/>
              </a:rPr>
              <a:t>?</a:t>
            </a:r>
            <a:endParaRPr lang="ru-RU" sz="8000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6" name="Управляющая кнопка: фильм 5">
            <a:hlinkClick r:id="" action="ppaction://noaction" highlightClick="1"/>
          </p:cNvPr>
          <p:cNvSpPr/>
          <p:nvPr/>
        </p:nvSpPr>
        <p:spPr>
          <a:xfrm>
            <a:off x="8423920" y="6497960"/>
            <a:ext cx="720080" cy="360040"/>
          </a:xfrm>
          <a:prstGeom prst="actionButtonMovi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125_nabor_fonov_12\nabor_fonov_12\4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650"/>
          </a:xfrm>
          <a:prstGeom prst="rect">
            <a:avLst/>
          </a:prstGeom>
          <a:noFill/>
        </p:spPr>
      </p:pic>
      <p:pic>
        <p:nvPicPr>
          <p:cNvPr id="1027" name="Picture 3" descr="D:\Женя\классный час\Армия\1287598222_18223323_2----1287598222.jpg"/>
          <p:cNvPicPr>
            <a:picLocks noChangeAspect="1" noChangeArrowheads="1"/>
          </p:cNvPicPr>
          <p:nvPr/>
        </p:nvPicPr>
        <p:blipFill>
          <a:blip r:embed="rId3" cstate="print"/>
          <a:srcRect l="4036" t="7252" r="57258" b="15554"/>
          <a:stretch>
            <a:fillRect/>
          </a:stretch>
        </p:blipFill>
        <p:spPr bwMode="auto">
          <a:xfrm rot="21322300">
            <a:off x="435863" y="991106"/>
            <a:ext cx="2158046" cy="2871533"/>
          </a:xfrm>
          <a:prstGeom prst="rect">
            <a:avLst/>
          </a:prstGeom>
          <a:noFill/>
        </p:spPr>
      </p:pic>
      <p:pic>
        <p:nvPicPr>
          <p:cNvPr id="4" name="Picture 3" descr="D:\Женя\классный час\Армия\1287598222_18223323_2----1287598222.jpg"/>
          <p:cNvPicPr>
            <a:picLocks noChangeAspect="1" noChangeArrowheads="1"/>
          </p:cNvPicPr>
          <p:nvPr/>
        </p:nvPicPr>
        <p:blipFill>
          <a:blip r:embed="rId3" cstate="print"/>
          <a:srcRect l="54838" t="10116" r="6455" b="10116"/>
          <a:stretch>
            <a:fillRect/>
          </a:stretch>
        </p:blipFill>
        <p:spPr bwMode="auto">
          <a:xfrm rot="420907">
            <a:off x="7008197" y="3985919"/>
            <a:ext cx="1819675" cy="25427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764704"/>
            <a:ext cx="619268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По своему опыту скажу, что в </a:t>
            </a:r>
            <a:r>
              <a:rPr lang="ru-RU" sz="2000" b="1" i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армейке</a:t>
            </a:r>
            <a:r>
              <a:rPr lang="ru-RU" sz="2000" b="1" i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можно переосмыслить жизнь. Сначала учишься выживать в мужском коллективе, а потом понимаешь что такое настоящая дружба. Родителей начинаешь ценить и любить еще больше.</a:t>
            </a:r>
          </a:p>
          <a:p>
            <a:r>
              <a:rPr lang="ru-RU" sz="1000" dirty="0"/>
              <a:t> </a:t>
            </a:r>
          </a:p>
          <a:p>
            <a:r>
              <a:rPr lang="ru-RU" sz="2000" b="1" i="1" dirty="0">
                <a:solidFill>
                  <a:srgbClr val="003300"/>
                </a:solidFill>
              </a:rPr>
              <a:t>Я до армии был </a:t>
            </a:r>
            <a:r>
              <a:rPr lang="ru-RU" sz="2000" b="1" i="1" dirty="0" smtClean="0">
                <a:solidFill>
                  <a:srgbClr val="003300"/>
                </a:solidFill>
              </a:rPr>
              <a:t>ленивый</a:t>
            </a:r>
            <a:r>
              <a:rPr lang="ru-RU" sz="2000" b="1" i="1" dirty="0">
                <a:solidFill>
                  <a:srgbClr val="003300"/>
                </a:solidFill>
              </a:rPr>
              <a:t>, </a:t>
            </a:r>
            <a:r>
              <a:rPr lang="ru-RU" sz="2000" b="1" i="1" dirty="0" smtClean="0">
                <a:solidFill>
                  <a:srgbClr val="003300"/>
                </a:solidFill>
              </a:rPr>
              <a:t>падший духом </a:t>
            </a:r>
            <a:r>
              <a:rPr lang="ru-RU" sz="2000" b="1" i="1" dirty="0">
                <a:solidFill>
                  <a:srgbClr val="003300"/>
                </a:solidFill>
              </a:rPr>
              <a:t>человек, без физической подготовки. После службы в  армии имею: Крепость </a:t>
            </a:r>
            <a:r>
              <a:rPr lang="ru-RU" sz="2000" b="1" i="1" dirty="0" smtClean="0">
                <a:solidFill>
                  <a:srgbClr val="003300"/>
                </a:solidFill>
              </a:rPr>
              <a:t>духа и воли</a:t>
            </a:r>
            <a:r>
              <a:rPr lang="ru-RU" sz="2000" b="1" i="1" dirty="0">
                <a:solidFill>
                  <a:srgbClr val="003300"/>
                </a:solidFill>
              </a:rPr>
              <a:t>, стальное терпение, физическую подготовку, веру в себя и не боюсь трудностей</a:t>
            </a:r>
            <a:r>
              <a:rPr lang="ru-RU" sz="2000" b="1" i="1" dirty="0" smtClean="0">
                <a:solidFill>
                  <a:srgbClr val="003300"/>
                </a:solidFill>
              </a:rPr>
              <a:t>.</a:t>
            </a:r>
            <a:endParaRPr lang="ru-RU" sz="2000" b="1" i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005064"/>
            <a:ext cx="6696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Советовать идти или не идти я не буду, но я после университета решил сходить. Многие говорят идти - потерять год, я так не считаю.</a:t>
            </a:r>
            <a:br>
              <a:rPr lang="ru-RU" sz="2000" b="1" i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Я приобрел </a:t>
            </a:r>
            <a:r>
              <a:rPr lang="ru-RU" sz="20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достаточно опыта </a:t>
            </a:r>
            <a:r>
              <a:rPr lang="ru-RU" sz="2000" b="1" i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в различных сферах, появилось много </a:t>
            </a:r>
            <a:r>
              <a:rPr lang="ru-RU" sz="20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друзей. </a:t>
            </a:r>
            <a:r>
              <a:rPr lang="ru-RU" sz="2000" b="1" i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Все же это отличная школа жизни, </a:t>
            </a:r>
            <a:r>
              <a:rPr lang="ru-RU" sz="20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я отслужил </a:t>
            </a:r>
            <a:r>
              <a:rPr lang="ru-RU" sz="2000" b="1" i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и не жалею! Почти у всех моих знакомых и друзей за этот год ровным счетом ничего не изменилось, так что кто теряет год это еще вопрос…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8864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3300"/>
                </a:solidFill>
                <a:latin typeface="Monotype Corsiva" pitchFamily="66" charset="0"/>
              </a:rPr>
              <a:t>Высказывания юношей после службы в армии</a:t>
            </a:r>
            <a:endParaRPr lang="ru-RU" sz="3600" i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125_nabor_fonov_12\nabor_fonov_12\4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6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340768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Служение в армии иллюстрируют ли проявление патриотизма?</a:t>
            </a:r>
          </a:p>
        </p:txBody>
      </p:sp>
      <p:sp>
        <p:nvSpPr>
          <p:cNvPr id="4" name="Управляющая кнопка: фильм 3">
            <a:hlinkClick r:id="" action="ppaction://noaction" highlightClick="1"/>
          </p:cNvPr>
          <p:cNvSpPr/>
          <p:nvPr/>
        </p:nvSpPr>
        <p:spPr>
          <a:xfrm>
            <a:off x="8423920" y="6497960"/>
            <a:ext cx="720080" cy="360040"/>
          </a:xfrm>
          <a:prstGeom prst="actionButtonMovi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125_nabor_fonov_12\nabor_fonov_12\4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6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404664"/>
            <a:ext cx="81355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003300"/>
                </a:solidFill>
                <a:latin typeface="Monotype Corsiva" pitchFamily="66" charset="0"/>
              </a:rPr>
              <a:t>Служба в армии: </a:t>
            </a: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ЗА</a:t>
            </a:r>
            <a:r>
              <a:rPr lang="ru-RU" sz="4400" b="1" i="1" dirty="0" smtClean="0">
                <a:solidFill>
                  <a:srgbClr val="003300"/>
                </a:solidFill>
                <a:latin typeface="Monotype Corsiva" pitchFamily="66" charset="0"/>
              </a:rPr>
              <a:t> или </a:t>
            </a: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ПРОТИВ</a:t>
            </a:r>
            <a:r>
              <a:rPr lang="ru-RU" sz="4400" b="1" i="1" dirty="0" smtClean="0">
                <a:solidFill>
                  <a:srgbClr val="003300"/>
                </a:solidFill>
                <a:latin typeface="Monotype Corsiva" pitchFamily="66" charset="0"/>
              </a:rPr>
              <a:t>? </a:t>
            </a:r>
            <a:endParaRPr lang="ru-RU" sz="4400" b="1" i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3356992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против службы в армии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7728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 службу в армии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5229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воздержался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412776"/>
            <a:ext cx="1152128" cy="14401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068960"/>
            <a:ext cx="1152128" cy="1440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4797152"/>
            <a:ext cx="1152128" cy="14401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125_nabor_fonov_12\nabor_fonov_12\4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6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003300"/>
                </a:solidFill>
                <a:latin typeface="Monotype Corsiva" pitchFamily="66" charset="0"/>
              </a:rPr>
              <a:t>Интересные факты: </a:t>
            </a:r>
          </a:p>
          <a:p>
            <a:pPr algn="ctr"/>
            <a:r>
              <a:rPr lang="ru-RU" sz="8000" dirty="0" smtClean="0">
                <a:solidFill>
                  <a:srgbClr val="003300"/>
                </a:solidFill>
                <a:latin typeface="Monotype Corsiva" pitchFamily="66" charset="0"/>
              </a:rPr>
              <a:t>знаменитые люди России и Армия</a:t>
            </a:r>
          </a:p>
        </p:txBody>
      </p:sp>
      <p:pic>
        <p:nvPicPr>
          <p:cNvPr id="27650" name="Picture 2" descr="http://www.pro-goroda.ru/sites/default/files/field/image/armiya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1472">
            <a:off x="4925056" y="3801014"/>
            <a:ext cx="3670097" cy="2606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125_nabor_fonov_12\nabor_fonov_12\4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6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24128" y="1628800"/>
            <a:ext cx="3024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В армии </a:t>
            </a:r>
            <a:endParaRPr lang="ru-RU" sz="2800" b="1" i="1" dirty="0" smtClean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В.В</a:t>
            </a:r>
            <a:r>
              <a:rPr lang="ru-RU" sz="2800" b="1" i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. Путин не служил. В связи с учебой в ЛГУ, а там была военная кафедра, далее служба в КГБ СССР. </a:t>
            </a:r>
          </a:p>
        </p:txBody>
      </p:sp>
      <p:pic>
        <p:nvPicPr>
          <p:cNvPr id="5" name="Рисунок 4" descr="Путин.jpg"/>
          <p:cNvPicPr>
            <a:picLocks noChangeAspect="1"/>
          </p:cNvPicPr>
          <p:nvPr/>
        </p:nvPicPr>
        <p:blipFill>
          <a:blip r:embed="rId3" cstate="print"/>
          <a:srcRect l="13155"/>
          <a:stretch>
            <a:fillRect/>
          </a:stretch>
        </p:blipFill>
        <p:spPr>
          <a:xfrm rot="21411991">
            <a:off x="509737" y="1335012"/>
            <a:ext cx="5176843" cy="432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332656"/>
            <a:ext cx="79383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 algn="ctr"/>
            <a:r>
              <a:rPr lang="ru-RU" sz="4800" dirty="0" smtClean="0">
                <a:solidFill>
                  <a:srgbClr val="003300"/>
                </a:solidFill>
                <a:latin typeface="Monotype Corsiva" pitchFamily="66" charset="0"/>
              </a:rPr>
              <a:t>Владимир Владимирович Путин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125_nabor_fonov_12\nabor_fonov_12\4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6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1772816"/>
            <a:ext cx="32477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Д.А. Медведев не </a:t>
            </a:r>
            <a:r>
              <a:rPr lang="ru-RU" sz="2800" b="1" i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служил, по причине своего обучения в Ленинградском государственном университете, он прошел только полуторамесячные сборы в Карелии</a:t>
            </a:r>
            <a:r>
              <a:rPr lang="ru-RU" sz="28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Медведе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94106">
            <a:off x="3573618" y="1767215"/>
            <a:ext cx="5088565" cy="38164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404664"/>
            <a:ext cx="80473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>
                <a:solidFill>
                  <a:srgbClr val="003300"/>
                </a:solidFill>
                <a:latin typeface="Monotype Corsiva" pitchFamily="66" charset="0"/>
              </a:rPr>
              <a:t>Дмитрий Анатольевич Медведев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125_nabor_fonov_12\nabor_fonov_12\4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56176" y="2564904"/>
            <a:ext cx="2448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В.И. </a:t>
            </a:r>
            <a:r>
              <a:rPr lang="ru-RU" sz="2800" b="1" i="1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Ишаев</a:t>
            </a:r>
            <a:r>
              <a:rPr lang="ru-RU" sz="28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i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1971-1973 годах служил в армии</a:t>
            </a:r>
            <a:r>
              <a:rPr lang="ru-RU" sz="28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шаев.jpg"/>
          <p:cNvPicPr>
            <a:picLocks noChangeAspect="1"/>
          </p:cNvPicPr>
          <p:nvPr/>
        </p:nvPicPr>
        <p:blipFill>
          <a:blip r:embed="rId3" cstate="print"/>
          <a:srcRect l="10080" r="6761"/>
          <a:stretch>
            <a:fillRect/>
          </a:stretch>
        </p:blipFill>
        <p:spPr>
          <a:xfrm rot="21338025">
            <a:off x="768185" y="1539625"/>
            <a:ext cx="5388696" cy="43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404664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3300"/>
                </a:solidFill>
                <a:latin typeface="Monotype Corsiva" pitchFamily="66" charset="0"/>
              </a:rPr>
              <a:t>Виктор Иванович </a:t>
            </a:r>
            <a:r>
              <a:rPr lang="ru-RU" sz="4800" dirty="0" err="1" smtClean="0">
                <a:solidFill>
                  <a:srgbClr val="003300"/>
                </a:solidFill>
                <a:latin typeface="Monotype Corsiva" pitchFamily="66" charset="0"/>
              </a:rPr>
              <a:t>Ишаев</a:t>
            </a:r>
            <a:endParaRPr lang="ru-RU" sz="4800" dirty="0" smtClean="0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125_nabor_fonov_12\nabor_fonov_12\4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2348880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В.И. </a:t>
            </a:r>
            <a:r>
              <a:rPr lang="ru-RU" sz="2800" b="1" i="1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Шпорт</a:t>
            </a:r>
            <a:r>
              <a:rPr lang="ru-RU" sz="28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i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1973 по 1975 год служил в ракетных войсках и артиллерии на Дальнем Востоке</a:t>
            </a:r>
            <a:r>
              <a:rPr lang="ru-RU" sz="28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Шпор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4873">
            <a:off x="4235003" y="1581395"/>
            <a:ext cx="4387802" cy="432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404664"/>
            <a:ext cx="65229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>
                <a:solidFill>
                  <a:srgbClr val="003300"/>
                </a:solidFill>
                <a:latin typeface="Monotype Corsiva" pitchFamily="66" charset="0"/>
              </a:rPr>
              <a:t>Вячеслав Иванович </a:t>
            </a:r>
            <a:r>
              <a:rPr lang="ru-RU" sz="4800" dirty="0" err="1" smtClean="0">
                <a:solidFill>
                  <a:srgbClr val="003300"/>
                </a:solidFill>
                <a:latin typeface="Monotype Corsiva" pitchFamily="66" charset="0"/>
              </a:rPr>
              <a:t>Шпорт</a:t>
            </a:r>
            <a:endParaRPr lang="ru-RU" sz="4800" dirty="0" smtClean="0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125_nabor_fonov_12\nabor_fonov_12\4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125_nabor_fonov_12\nabor_fonov_12\4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340768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Футболисты </a:t>
            </a:r>
            <a:r>
              <a:rPr lang="ru-RU" sz="2800" b="1" i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Василий и Алексей в 18 лет были призваны </a:t>
            </a:r>
            <a:r>
              <a:rPr lang="ru-RU" sz="28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i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спортроту</a:t>
            </a:r>
            <a:r>
              <a:rPr lang="ru-RU" sz="2800" b="1" i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ЦСКА</a:t>
            </a:r>
            <a:r>
              <a:rPr lang="ru-RU" sz="28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ратья Березуцк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492896"/>
            <a:ext cx="7056784" cy="3969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548" y="40466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3300"/>
                </a:solidFill>
                <a:latin typeface="Monotype Corsiva" pitchFamily="66" charset="0"/>
              </a:rPr>
              <a:t>Братья </a:t>
            </a:r>
            <a:r>
              <a:rPr lang="ru-RU" sz="4800" dirty="0" err="1" smtClean="0">
                <a:solidFill>
                  <a:srgbClr val="003300"/>
                </a:solidFill>
                <a:latin typeface="Monotype Corsiva" pitchFamily="66" charset="0"/>
              </a:rPr>
              <a:t>Березуцкие</a:t>
            </a:r>
            <a:endParaRPr lang="ru-RU" sz="4800" dirty="0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125_nabor_fonov_12\nabor_fonov_12\4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650"/>
            <a:ext cx="9144000" cy="6891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6056" y="1628800"/>
            <a:ext cx="367240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В. В. Жириновский</a:t>
            </a:r>
            <a:r>
              <a:rPr lang="ru-RU" sz="2800" b="1" i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. Два года «кантовался» офицером </a:t>
            </a:r>
            <a:r>
              <a:rPr lang="ru-RU" sz="2800" b="1" i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спецпропаганды</a:t>
            </a:r>
            <a:r>
              <a:rPr lang="ru-RU" sz="2800" b="1" i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в штабе Закавказского военного округа, уже тогда оттачивая ораторское мастерство.</a:t>
            </a:r>
          </a:p>
          <a:p>
            <a:endParaRPr lang="ru-RU" dirty="0"/>
          </a:p>
        </p:txBody>
      </p:sp>
      <p:pic>
        <p:nvPicPr>
          <p:cNvPr id="4" name="Рисунок 3" descr="Жириновский.jpg"/>
          <p:cNvPicPr>
            <a:picLocks noChangeAspect="1"/>
          </p:cNvPicPr>
          <p:nvPr/>
        </p:nvPicPr>
        <p:blipFill>
          <a:blip r:embed="rId3" cstate="print"/>
          <a:srcRect r="19397"/>
          <a:stretch>
            <a:fillRect/>
          </a:stretch>
        </p:blipFill>
        <p:spPr>
          <a:xfrm rot="21271313">
            <a:off x="537821" y="1544280"/>
            <a:ext cx="4416315" cy="31921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84818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>
                <a:solidFill>
                  <a:srgbClr val="003300"/>
                </a:solidFill>
                <a:latin typeface="Monotype Corsiva" pitchFamily="66" charset="0"/>
              </a:rPr>
              <a:t>Владимир Вольфович Жириновский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125_nabor_fonov_12\nabor_fonov_12\4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556792"/>
            <a:ext cx="352839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i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1982 -1984 гг. служил в спецназе внутренних войск МВД. Армию вспоминает с гордостью и удовольствием, считает, что «именно там стал мужчиной».</a:t>
            </a:r>
          </a:p>
          <a:p>
            <a:endParaRPr lang="ru-RU" dirty="0"/>
          </a:p>
        </p:txBody>
      </p:sp>
      <p:pic>
        <p:nvPicPr>
          <p:cNvPr id="4" name="Рисунок 3" descr="Герман Гре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3877">
            <a:off x="4137092" y="1639213"/>
            <a:ext cx="4517707" cy="45177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81625" y="332656"/>
            <a:ext cx="57807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>
                <a:solidFill>
                  <a:srgbClr val="003300"/>
                </a:solidFill>
                <a:latin typeface="Monotype Corsiva" pitchFamily="66" charset="0"/>
              </a:rPr>
              <a:t>Герман </a:t>
            </a:r>
            <a:r>
              <a:rPr lang="ru-RU" sz="4800" dirty="0" err="1" smtClean="0">
                <a:solidFill>
                  <a:srgbClr val="003300"/>
                </a:solidFill>
                <a:latin typeface="Monotype Corsiva" pitchFamily="66" charset="0"/>
              </a:rPr>
              <a:t>Оскарович</a:t>
            </a:r>
            <a:r>
              <a:rPr lang="ru-RU" sz="4800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4800" dirty="0" err="1" smtClean="0">
                <a:solidFill>
                  <a:srgbClr val="003300"/>
                </a:solidFill>
                <a:latin typeface="Monotype Corsiva" pitchFamily="66" charset="0"/>
              </a:rPr>
              <a:t>Греф</a:t>
            </a:r>
            <a:endParaRPr lang="ru-RU" sz="4800" dirty="0" smtClean="0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125_nabor_fonov_12\nabor_fonov_12\4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268760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Честно </a:t>
            </a:r>
            <a:r>
              <a:rPr lang="ru-RU" sz="2800" b="1" i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отслужил в подразделении радиационной и химической разведки сначала в Белоруссии, потом в Германии</a:t>
            </a:r>
            <a:r>
              <a:rPr lang="ru-RU" sz="28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еннадий Зюган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780928"/>
            <a:ext cx="7056784" cy="37469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332656"/>
            <a:ext cx="69461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3300"/>
                </a:solidFill>
                <a:latin typeface="Monotype Corsiva" pitchFamily="66" charset="0"/>
              </a:rPr>
              <a:t>Геннадий Андреевич Зюганов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125_nabor_fonov_12\nabor_fonov_12\4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8064" y="1628800"/>
            <a:ext cx="36724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i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18 лет добровольно ушёл в армию, будучи учащимся техникума. Прошёл «настоящую мужскую службу» в 1971-1973 гг. в воздушно-десантных войсках</a:t>
            </a:r>
          </a:p>
          <a:p>
            <a:endParaRPr lang="ru-RU" dirty="0"/>
          </a:p>
        </p:txBody>
      </p:sp>
      <p:pic>
        <p:nvPicPr>
          <p:cNvPr id="4" name="Рисунок 3" descr="Сергей Миронов.jpg"/>
          <p:cNvPicPr>
            <a:picLocks noChangeAspect="1"/>
          </p:cNvPicPr>
          <p:nvPr/>
        </p:nvPicPr>
        <p:blipFill>
          <a:blip r:embed="rId3" cstate="print"/>
          <a:srcRect l="6264" r="7086"/>
          <a:stretch>
            <a:fillRect/>
          </a:stretch>
        </p:blipFill>
        <p:spPr>
          <a:xfrm rot="21254476">
            <a:off x="551413" y="1780148"/>
            <a:ext cx="4619964" cy="33393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03300"/>
                </a:solidFill>
                <a:latin typeface="Monotype Corsiva" pitchFamily="66" charset="0"/>
              </a:rPr>
              <a:t>Сергей Михайлович Миронов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125_nabor_fonov_12\nabor_fonov_12\4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3300"/>
                </a:solidFill>
                <a:latin typeface="Monotype Corsiva" pitchFamily="66" charset="0"/>
              </a:rPr>
              <a:t>Леонид Агутин</a:t>
            </a:r>
            <a:endParaRPr lang="ru-RU" sz="4800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Леонид Агут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87452">
            <a:off x="713035" y="1631094"/>
            <a:ext cx="4993423" cy="4048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144" y="1988840"/>
            <a:ext cx="2664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Служил </a:t>
            </a:r>
            <a:r>
              <a:rPr lang="ru-RU" sz="2800" b="1" i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в погранвойсках на карело-финской границе</a:t>
            </a:r>
            <a:r>
              <a:rPr lang="ru-RU" sz="28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125_nabor_fonov_12\nabor_fonov_12\4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3300"/>
                </a:solidFill>
                <a:latin typeface="Monotype Corsiva" pitchFamily="66" charset="0"/>
              </a:rPr>
              <a:t>Олег </a:t>
            </a:r>
            <a:r>
              <a:rPr lang="ru-RU" sz="4800" dirty="0" err="1" smtClean="0">
                <a:solidFill>
                  <a:srgbClr val="003300"/>
                </a:solidFill>
                <a:latin typeface="Monotype Corsiva" pitchFamily="66" charset="0"/>
              </a:rPr>
              <a:t>Газманов</a:t>
            </a:r>
            <a:endParaRPr lang="ru-RU" dirty="0"/>
          </a:p>
        </p:txBody>
      </p:sp>
      <p:pic>
        <p:nvPicPr>
          <p:cNvPr id="4" name="Рисунок 3" descr="Олег Газман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4367">
            <a:off x="4648484" y="1617651"/>
            <a:ext cx="3895082" cy="43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988840"/>
            <a:ext cx="41044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Получил </a:t>
            </a:r>
            <a:r>
              <a:rPr lang="ru-RU" sz="2800" b="1" i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профессию инженера-минёра </a:t>
            </a:r>
            <a:r>
              <a:rPr lang="ru-RU" sz="28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i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Калининградском высшем инженерно-морском училище, затем служил под Ригой на </a:t>
            </a:r>
            <a:r>
              <a:rPr lang="ru-RU" sz="28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минно-торпедных </a:t>
            </a:r>
            <a:r>
              <a:rPr lang="ru-RU" sz="2800" b="1" i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складах. Офицер запаса.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125_nabor_fonov_12\nabor_fonov_12\4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3300"/>
                </a:solidFill>
                <a:latin typeface="Monotype Corsiva" pitchFamily="66" charset="0"/>
              </a:rPr>
              <a:t>Лев </a:t>
            </a:r>
            <a:r>
              <a:rPr lang="ru-RU" sz="4800" dirty="0" err="1" smtClean="0">
                <a:solidFill>
                  <a:srgbClr val="003300"/>
                </a:solidFill>
                <a:latin typeface="Monotype Corsiva" pitchFamily="66" charset="0"/>
              </a:rPr>
              <a:t>Лещенко</a:t>
            </a:r>
            <a:endParaRPr lang="ru-RU" sz="4800" dirty="0">
              <a:solidFill>
                <a:srgbClr val="003300"/>
              </a:solidFill>
              <a:latin typeface="Monotype Corsiva" pitchFamily="66" charset="0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 descr="Лев Лещенк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5720" y="2708920"/>
            <a:ext cx="6112561" cy="37439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196752"/>
            <a:ext cx="83529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i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1961 г. под Тамбовом прошёл курс молодого бойца, затем его отправили служить в Германию, в 62-й танковый полк.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125_nabor_fonov_12\nabor_fonov_12\4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3300"/>
                </a:solidFill>
                <a:latin typeface="Monotype Corsiva" pitchFamily="66" charset="0"/>
              </a:rPr>
              <a:t>Сергей Зверев</a:t>
            </a:r>
            <a:endParaRPr lang="ru-RU" dirty="0"/>
          </a:p>
        </p:txBody>
      </p:sp>
      <p:pic>
        <p:nvPicPr>
          <p:cNvPr id="4" name="Рисунок 3" descr="СЕРГЕЙ ЗВЕРЕ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264">
            <a:off x="5372390" y="1288246"/>
            <a:ext cx="3302797" cy="4954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556792"/>
            <a:ext cx="50405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28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i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1980-х годах проходил службу в рядах Вооружённых сил СССР (</a:t>
            </a:r>
            <a:r>
              <a:rPr lang="ru-RU" sz="28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ПВО) </a:t>
            </a:r>
            <a:r>
              <a:rPr lang="ru-RU" sz="2800" b="1" i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в Польше, где был заместителем командира взвода, секретарём комсомольской организации и дослужился до звания старшего сержанта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125_nabor_fonov_12\nabor_fonov_12\4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476672"/>
            <a:ext cx="777686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3300"/>
                </a:solidFill>
                <a:latin typeface="Monotype Corsiva" pitchFamily="66" charset="0"/>
              </a:rPr>
              <a:t>Продолжи предложения</a:t>
            </a:r>
          </a:p>
          <a:p>
            <a:r>
              <a:rPr lang="ru-RU" dirty="0" smtClean="0"/>
              <a:t> </a:t>
            </a:r>
          </a:p>
          <a:p>
            <a:pPr>
              <a:lnSpc>
                <a:spcPct val="150000"/>
              </a:lnSpc>
            </a:pPr>
            <a:r>
              <a:rPr lang="ru-RU" sz="4400" b="1" i="1" dirty="0" smtClean="0">
                <a:solidFill>
                  <a:srgbClr val="006666"/>
                </a:solidFill>
                <a:latin typeface="Monotype Corsiva" pitchFamily="66" charset="0"/>
              </a:rPr>
              <a:t>Мне пришло в голову….</a:t>
            </a:r>
          </a:p>
          <a:p>
            <a:pPr algn="r">
              <a:lnSpc>
                <a:spcPct val="150000"/>
              </a:lnSpc>
            </a:pPr>
            <a:r>
              <a:rPr lang="ru-RU" sz="4400" b="1" i="1" dirty="0" smtClean="0">
                <a:solidFill>
                  <a:srgbClr val="006666"/>
                </a:solidFill>
                <a:latin typeface="Monotype Corsiva" pitchFamily="66" charset="0"/>
              </a:rPr>
              <a:t>Я поймал себя на мысли…</a:t>
            </a:r>
          </a:p>
          <a:p>
            <a:pPr>
              <a:lnSpc>
                <a:spcPct val="150000"/>
              </a:lnSpc>
            </a:pPr>
            <a:r>
              <a:rPr lang="ru-RU" sz="4400" b="1" i="1" dirty="0" smtClean="0">
                <a:solidFill>
                  <a:srgbClr val="006666"/>
                </a:solidFill>
                <a:latin typeface="Monotype Corsiva" pitchFamily="66" charset="0"/>
              </a:rPr>
              <a:t>Я ещё раз убедился….</a:t>
            </a:r>
          </a:p>
          <a:p>
            <a:pPr algn="r">
              <a:lnSpc>
                <a:spcPct val="150000"/>
              </a:lnSpc>
            </a:pPr>
            <a:r>
              <a:rPr lang="ru-RU" sz="4400" b="1" i="1" dirty="0" smtClean="0">
                <a:solidFill>
                  <a:srgbClr val="006666"/>
                </a:solidFill>
                <a:latin typeface="Monotype Corsiva" pitchFamily="66" charset="0"/>
              </a:rPr>
              <a:t>Если, честно, то…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125_nabor_fonov_12\nabor_fonov_12\4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650"/>
          </a:xfrm>
          <a:prstGeom prst="rect">
            <a:avLst/>
          </a:prstGeom>
          <a:noFill/>
        </p:spPr>
      </p:pic>
      <p:pic>
        <p:nvPicPr>
          <p:cNvPr id="4102" name="Picture 6" descr="http://nstarikov.ru/new/wp-content/uploads/2012/10/oblozka_kons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8280920" cy="3915692"/>
          </a:xfrm>
          <a:prstGeom prst="rect">
            <a:avLst/>
          </a:prstGeom>
          <a:noFill/>
        </p:spPr>
      </p:pic>
      <p:pic>
        <p:nvPicPr>
          <p:cNvPr id="4100" name="Picture 4" descr="http://topwar.ru/uploads/posts/2012-06/1340090993_v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4" t="5652" r="14116" b="5325"/>
          <a:stretch>
            <a:fillRect/>
          </a:stretch>
        </p:blipFill>
        <p:spPr bwMode="auto">
          <a:xfrm rot="19913648">
            <a:off x="5280668" y="3510221"/>
            <a:ext cx="3617067" cy="3302540"/>
          </a:xfrm>
          <a:prstGeom prst="rect">
            <a:avLst/>
          </a:prstGeom>
          <a:noFill/>
        </p:spPr>
      </p:pic>
      <p:pic>
        <p:nvPicPr>
          <p:cNvPr id="9" name="Рисунок 8" descr="imagesCAOUZB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217386">
            <a:off x="678552" y="2186818"/>
            <a:ext cx="2880320" cy="43638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240000">
            <a:off x="824037" y="3421498"/>
            <a:ext cx="2745113" cy="3139321"/>
          </a:xfrm>
          <a:prstGeom prst="rect">
            <a:avLst/>
          </a:prstGeom>
          <a:solidFill>
            <a:srgbClr val="D0CAAC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Еще же отрок да будет во всех своих службах прилежен и да служит с охотою и радением, ибо как кто служит, так ему и платят, по тому и </a:t>
            </a:r>
            <a:r>
              <a:rPr lang="ru-RU" sz="2000" dirty="0" err="1" smtClean="0">
                <a:latin typeface="Georgia" pitchFamily="18" charset="0"/>
              </a:rPr>
              <a:t>счастие</a:t>
            </a:r>
            <a:r>
              <a:rPr lang="ru-RU" sz="2000" dirty="0" smtClean="0">
                <a:latin typeface="Georgia" pitchFamily="18" charset="0"/>
              </a:rPr>
              <a:t> себе получает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125_nabor_fonov_12\nabor_fonov_12\4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65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87675" y="620713"/>
            <a:ext cx="56880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– разговор был интересен и полезен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71775" y="2492375"/>
            <a:ext cx="60483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tabLst>
                <a:tab pos="457200" algn="l"/>
              </a:tabLst>
              <a:defRPr/>
            </a:pP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– обязательно следует продолжить разговор на эту тему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39975" y="4960938"/>
            <a:ext cx="6553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tabLst>
                <a:tab pos="457200" algn="l"/>
              </a:tabLst>
              <a:defRPr/>
            </a:pP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–  разговор был непродуктивным и неинтересным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Rectangle 6">
            <a:hlinkClick r:id="rId3"/>
          </p:cNvPr>
          <p:cNvSpPr>
            <a:spLocks noChangeArrowheads="1"/>
          </p:cNvSpPr>
          <p:nvPr/>
        </p:nvSpPr>
        <p:spPr bwMode="auto">
          <a:xfrm>
            <a:off x="0" y="2609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9218" name="Picture 2" descr="http://upload.wikimedia.org/wikipedia/commons/thumb/e/e9/Esperanto_star.svg/150px-Esperanto_star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4664"/>
            <a:ext cx="2160240" cy="2059429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</p:pic>
      <p:pic>
        <p:nvPicPr>
          <p:cNvPr id="9220" name="Picture 4" descr="http://3.bp.blogspot.com/-j35BS4-d3zg/Tsn44OhvZsI/AAAAAAAABX4/-tmZT7EWHEk/s320/%25D0%25BF%25D1%2580%25D0%25B5%25D0%25B4%25D0%25B5%25D0%25BB%2B%25D0%25BC%25D0%25B5%25D1%2587%25D1%2582%25D0%25B0%25D0%25BD%25D0%25B8%25D0%25B9%2B%25D0%25BD%25D0%25BE%25D0%25B2%25D0%25B8%25D1%2587%25D0%25BA%25D0%25BE%25D0%25B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348880"/>
            <a:ext cx="2232248" cy="2232248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</p:pic>
      <p:pic>
        <p:nvPicPr>
          <p:cNvPr id="9226" name="Picture 10" descr="Файл:Red star.sv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4365104"/>
            <a:ext cx="2160240" cy="2053943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125_nabor_fonov_12\nabor_fonov_12\4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650"/>
          </a:xfrm>
          <a:prstGeom prst="rect">
            <a:avLst/>
          </a:prstGeom>
          <a:noFill/>
        </p:spPr>
      </p:pic>
      <p:pic>
        <p:nvPicPr>
          <p:cNvPr id="1028" name="Picture 4" descr="D:\Женя\классный час\23f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46" y="260648"/>
            <a:ext cx="8805708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125_nabor_fonov_12\nabor_fonov_12\4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6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3300"/>
                </a:solidFill>
                <a:latin typeface="Monotype Corsiva" pitchFamily="66" charset="0"/>
              </a:rPr>
              <a:t>"Пойдешь ли ты служить в армию?»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Ответы учащихся 9-11 классов нашей школы. 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83568" y="1556792"/>
          <a:ext cx="8064896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125_nabor_fonov_12\nabor_fonov_12\4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6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3300"/>
                </a:solidFill>
                <a:latin typeface="Monotype Corsiva" pitchFamily="66" charset="0"/>
              </a:rPr>
              <a:t>"Пойдешь ли ты служить в армию?»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Ответы учащихся </a:t>
            </a:r>
            <a:r>
              <a:rPr lang="ru-RU" sz="28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нашего класса. </a:t>
            </a:r>
            <a:endParaRPr lang="ru-RU" sz="2800" b="1" i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95536" y="2060848"/>
            <a:ext cx="828092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1. Отслужу срочную военную службу -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7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человек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2. Буду поступать в военное учебное заведение - </a:t>
            </a:r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человек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3.Не хочу идти - </a:t>
            </a:r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человек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4. Выберу альтернативную службу - </a:t>
            </a:r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человек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125_nabor_fonov_12\nabor_fonov_12\4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6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199681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dirty="0" smtClean="0">
                <a:solidFill>
                  <a:srgbClr val="003300"/>
                </a:solidFill>
                <a:latin typeface="Monotype Corsiva" pitchFamily="66" charset="0"/>
              </a:rPr>
              <a:t>Служба </a:t>
            </a:r>
            <a:r>
              <a:rPr lang="ru-RU" sz="9600" dirty="0">
                <a:solidFill>
                  <a:srgbClr val="003300"/>
                </a:solidFill>
                <a:latin typeface="Monotype Corsiva" pitchFamily="66" charset="0"/>
              </a:rPr>
              <a:t>в армии: </a:t>
            </a:r>
            <a:endParaRPr lang="ru-RU" sz="9600" dirty="0" smtClean="0">
              <a:solidFill>
                <a:srgbClr val="003300"/>
              </a:solidFill>
              <a:latin typeface="Monotype Corsiva" pitchFamily="66" charset="0"/>
            </a:endParaRPr>
          </a:p>
          <a:p>
            <a:pPr algn="ctr"/>
            <a:endParaRPr lang="ru-RU" sz="8000" dirty="0" smtClean="0">
              <a:latin typeface="Monotype Corsiva" pitchFamily="66" charset="0"/>
            </a:endParaRPr>
          </a:p>
          <a:p>
            <a:pPr algn="ctr"/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ЗА</a:t>
            </a:r>
            <a:r>
              <a:rPr lang="ru-RU" sz="8000" dirty="0" smtClean="0">
                <a:latin typeface="Monotype Corsiva" pitchFamily="66" charset="0"/>
              </a:rPr>
              <a:t> </a:t>
            </a:r>
            <a:r>
              <a:rPr lang="ru-RU" sz="8000" dirty="0">
                <a:solidFill>
                  <a:srgbClr val="003300"/>
                </a:solidFill>
                <a:latin typeface="Monotype Corsiva" pitchFamily="66" charset="0"/>
              </a:rPr>
              <a:t>или </a:t>
            </a: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ПРОТИВ</a:t>
            </a:r>
            <a:r>
              <a:rPr lang="ru-RU" sz="8000" dirty="0" smtClean="0">
                <a:solidFill>
                  <a:srgbClr val="003300"/>
                </a:solidFill>
                <a:latin typeface="Monotype Corsiva" pitchFamily="66" charset="0"/>
              </a:rPr>
              <a:t>?</a:t>
            </a:r>
            <a:endParaRPr lang="ru-RU" sz="8000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http://slugbavarmie.ru/wp-content/uploads/2012/11/uzn_135356917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1675">
            <a:off x="5428258" y="4280042"/>
            <a:ext cx="3057764" cy="2034135"/>
          </a:xfrm>
          <a:prstGeom prst="rect">
            <a:avLst/>
          </a:prstGeom>
          <a:noFill/>
        </p:spPr>
      </p:pic>
      <p:pic>
        <p:nvPicPr>
          <p:cNvPr id="3076" name="Picture 4" descr="http://www.tsogu.ru/media/photos/2012/08_02/sluzhba-v-armii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17189">
            <a:off x="622944" y="4247889"/>
            <a:ext cx="2492621" cy="2132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125_nabor_fonov_12\nabor_fonov_12\4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6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404664"/>
            <a:ext cx="81355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003300"/>
                </a:solidFill>
                <a:latin typeface="Monotype Corsiva" pitchFamily="66" charset="0"/>
              </a:rPr>
              <a:t>Служба в армии: </a:t>
            </a: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ЗА</a:t>
            </a:r>
            <a:r>
              <a:rPr lang="ru-RU" sz="4400" b="1" i="1" dirty="0" smtClean="0">
                <a:solidFill>
                  <a:srgbClr val="003300"/>
                </a:solidFill>
                <a:latin typeface="Monotype Corsiva" pitchFamily="66" charset="0"/>
              </a:rPr>
              <a:t> или </a:t>
            </a: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ПРОТИВ</a:t>
            </a:r>
            <a:r>
              <a:rPr lang="ru-RU" sz="4400" b="1" i="1" dirty="0" smtClean="0">
                <a:solidFill>
                  <a:srgbClr val="003300"/>
                </a:solidFill>
                <a:latin typeface="Monotype Corsiva" pitchFamily="66" charset="0"/>
              </a:rPr>
              <a:t>? </a:t>
            </a:r>
            <a:endParaRPr lang="ru-RU" sz="4400" b="1" i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3356992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против службы в армии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7728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 службу в армии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5229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воздержался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412776"/>
            <a:ext cx="1152128" cy="14401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068960"/>
            <a:ext cx="1152128" cy="1440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4797152"/>
            <a:ext cx="1152128" cy="14401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125_nabor_fonov_12\nabor_fonov_12\4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6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35292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rgbClr val="003300"/>
                </a:solidFill>
                <a:latin typeface="Monotype Corsiva" pitchFamily="66" charset="0"/>
              </a:rPr>
              <a:t>"служение Родине»</a:t>
            </a:r>
          </a:p>
          <a:p>
            <a:r>
              <a:rPr lang="ru-RU" dirty="0"/>
              <a:t> </a:t>
            </a:r>
          </a:p>
          <a:p>
            <a:pPr indent="1431925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карьерист</a:t>
            </a:r>
          </a:p>
          <a:p>
            <a:pPr indent="1431925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честь </a:t>
            </a:r>
          </a:p>
          <a:p>
            <a:pPr indent="1431925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диктат </a:t>
            </a:r>
          </a:p>
          <a:p>
            <a:pPr indent="1431925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доблесть </a:t>
            </a:r>
          </a:p>
          <a:p>
            <a:pPr indent="1431925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мужество </a:t>
            </a:r>
          </a:p>
          <a:p>
            <a:pPr indent="1431925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власть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0A43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0A43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0A43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125_nabor_fonov_12\nabor_fonov_12\4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650"/>
          </a:xfrm>
          <a:prstGeom prst="rect">
            <a:avLst/>
          </a:prstGeom>
          <a:noFill/>
        </p:spPr>
      </p:pic>
      <p:pic>
        <p:nvPicPr>
          <p:cNvPr id="6146" name="Picture 2" descr="http://psyfeo.ru/mod_textEditor/files/group_session_400_wht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764704"/>
            <a:ext cx="7965503" cy="591155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00963" y="332656"/>
            <a:ext cx="73420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rgbClr val="003300"/>
                </a:solidFill>
                <a:latin typeface="Monotype Corsiva" pitchFamily="66" charset="0"/>
              </a:rPr>
              <a:t>Работа с понятиями по группам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530</Words>
  <Application>Microsoft Office PowerPoint</Application>
  <PresentationFormat>Экран (4:3)</PresentationFormat>
  <Paragraphs>84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</dc:creator>
  <cp:lastModifiedBy>Win 7</cp:lastModifiedBy>
  <cp:revision>27</cp:revision>
  <dcterms:created xsi:type="dcterms:W3CDTF">2013-04-21T06:50:37Z</dcterms:created>
  <dcterms:modified xsi:type="dcterms:W3CDTF">2014-03-14T08:14:36Z</dcterms:modified>
</cp:coreProperties>
</file>