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7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666633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42DD19C-39B3-454A-82EB-A2DD5C9CF402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618253-FBC2-4841-AF9C-C84B11650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fire1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B_Fly26"/>
          <p:cNvPicPr>
            <a:picLocks noChangeAspect="1" noChangeArrowheads="1" noCrop="1"/>
          </p:cNvPicPr>
          <p:nvPr/>
        </p:nvPicPr>
        <p:blipFill>
          <a:blip r:embed="rId7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B_Fly2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bupestrid beetl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9DEAC9-3B9B-4CCD-ADFA-B8014C5F3D67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5D0389-29A6-4147-94AE-16D613CF4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" name="Rectangle 4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9BC684B-77E7-4A4B-94B8-ACAC10637A3B}" type="datetimeFigureOut">
              <a:rPr lang="ru-RU"/>
              <a:pPr>
                <a:defRPr/>
              </a:pPr>
              <a:t>13.11.2013</a:t>
            </a:fld>
            <a:endParaRPr lang="ru-RU"/>
          </a:p>
        </p:txBody>
      </p:sp>
      <p:sp>
        <p:nvSpPr>
          <p:cNvPr id="24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EB9B79-CA07-4E3D-B977-367FDDB2D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188913"/>
            <a:ext cx="7772400" cy="1470025"/>
          </a:xfrm>
        </p:spPr>
        <p:txBody>
          <a:bodyPr/>
          <a:lstStyle/>
          <a:p>
            <a:r>
              <a:rPr lang="ru-RU" b="1" u="sng" smtClean="0">
                <a:solidFill>
                  <a:srgbClr val="008000"/>
                </a:solidFill>
                <a:latin typeface="Arial" charset="0"/>
              </a:rPr>
              <a:t>«Какое счастье – дружба!»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727700" y="6016625"/>
            <a:ext cx="3416300" cy="8413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mtClean="0">
                <a:solidFill>
                  <a:srgbClr val="008000"/>
                </a:solidFill>
                <a:latin typeface="Arial" charset="0"/>
              </a:rPr>
              <a:t>Никитенко О.Д.</a:t>
            </a:r>
          </a:p>
        </p:txBody>
      </p:sp>
      <p:pic>
        <p:nvPicPr>
          <p:cNvPr id="14342" name="Picture 6" descr="getImage (83)"/>
          <p:cNvPicPr>
            <a:picLocks noChangeAspect="1" noChangeArrowheads="1"/>
          </p:cNvPicPr>
          <p:nvPr/>
        </p:nvPicPr>
        <p:blipFill>
          <a:blip r:embed="rId2"/>
          <a:srcRect l="-4587" r="-6918" b="27974"/>
          <a:stretch>
            <a:fillRect/>
          </a:stretch>
        </p:blipFill>
        <p:spPr bwMode="auto">
          <a:xfrm>
            <a:off x="250825" y="1412875"/>
            <a:ext cx="8893175" cy="430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3300"/>
                </a:solidFill>
                <a:latin typeface="Monotype Corsiva" pitchFamily="66" charset="0"/>
              </a:rPr>
              <a:t>Ситуация вторая: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smtClean="0">
                <a:latin typeface="Monotype Corsiva" pitchFamily="66" charset="0"/>
              </a:rPr>
              <a:t>Вместе с моим другом мы шли из магазина. У меня был полный пакет с продуктами, а у Николая только пакет с коробкой какао. Он случайно зацепил мой пакет коробкой и порвал его. Всё содержимое моего пакета рассыпалось по всей улице. Колька стал смеяться в полный голос, а я – собирать всё с асфальта. Мне было очень обидно и грустно, что мой друг не только не помог мне, но и сам послужил причиной моего несчастья… А как бы вы поступили на моём месте и на месте Николая?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3200" b="1" u="sng" smtClean="0">
                <a:solidFill>
                  <a:srgbClr val="003300"/>
                </a:solidFill>
                <a:latin typeface="Monotype Corsiva" pitchFamily="66" charset="0"/>
              </a:rPr>
              <a:t>Настоящий друг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81075"/>
            <a:ext cx="8229600" cy="51736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Делится новостями о своих успехах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Оказывает эмоциональную поддержку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Добровольно помогает в случае нужды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Стремится, чтобы другу было приятно в его обществе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Не завидует другу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Защищает друга в его отсутствие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Толерантен к остальным друзьям своего друга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Хранит доверенные ему тайны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Не критикует друга публично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 Не ревнует друга к остальным людям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 Стремится не быть назойливым, не надоедает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 Не поучает, как нужно жить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 Уважает внутренний мир друга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 Не использует доверенную тайну в своих целях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 Не стремится переделать друга по своему образцу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 u="sng" smtClean="0">
                <a:solidFill>
                  <a:srgbClr val="800000"/>
                </a:solidFill>
                <a:latin typeface="Monotype Corsiva" pitchFamily="66" charset="0"/>
              </a:rPr>
              <a:t>Настоящий друг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 startAt="16"/>
            </a:pPr>
            <a:r>
              <a:rPr lang="ru-RU" sz="2800" b="1" smtClean="0">
                <a:solidFill>
                  <a:srgbClr val="003300"/>
                </a:solidFill>
                <a:latin typeface="Monotype Corsiva" pitchFamily="66" charset="0"/>
              </a:rPr>
              <a:t>Не предает в трудную минуту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16"/>
            </a:pPr>
            <a:r>
              <a:rPr lang="ru-RU" sz="2800" b="1" smtClean="0">
                <a:solidFill>
                  <a:srgbClr val="003300"/>
                </a:solidFill>
                <a:latin typeface="Monotype Corsiva" pitchFamily="66" charset="0"/>
              </a:rPr>
              <a:t>Доверяет свои самые сокровенные мысли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16"/>
            </a:pPr>
            <a:r>
              <a:rPr lang="ru-RU" sz="2800" b="1" smtClean="0">
                <a:solidFill>
                  <a:srgbClr val="003300"/>
                </a:solidFill>
                <a:latin typeface="Monotype Corsiva" pitchFamily="66" charset="0"/>
              </a:rPr>
              <a:t> Понимает состояние и настроение друга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16"/>
            </a:pPr>
            <a:r>
              <a:rPr lang="ru-RU" sz="2800" b="1" smtClean="0">
                <a:solidFill>
                  <a:srgbClr val="003300"/>
                </a:solidFill>
                <a:latin typeface="Monotype Corsiva" pitchFamily="66" charset="0"/>
              </a:rPr>
              <a:t> Уверен в своем друге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16"/>
            </a:pPr>
            <a:r>
              <a:rPr lang="ru-RU" sz="2800" b="1" smtClean="0">
                <a:solidFill>
                  <a:srgbClr val="003300"/>
                </a:solidFill>
                <a:latin typeface="Monotype Corsiva" pitchFamily="66" charset="0"/>
              </a:rPr>
              <a:t> Искренен в общении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16"/>
            </a:pPr>
            <a:r>
              <a:rPr lang="ru-RU" sz="2800" b="1" smtClean="0">
                <a:solidFill>
                  <a:srgbClr val="003300"/>
                </a:solidFill>
                <a:latin typeface="Monotype Corsiva" pitchFamily="66" charset="0"/>
              </a:rPr>
              <a:t> Первым прощает ошибки друга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16"/>
            </a:pPr>
            <a:r>
              <a:rPr lang="ru-RU" sz="2800" b="1" smtClean="0">
                <a:solidFill>
                  <a:srgbClr val="003300"/>
                </a:solidFill>
                <a:latin typeface="Monotype Corsiva" pitchFamily="66" charset="0"/>
              </a:rPr>
              <a:t> Радуется успехам и достижениям друга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16"/>
            </a:pPr>
            <a:r>
              <a:rPr lang="ru-RU" sz="2800" b="1" smtClean="0">
                <a:solidFill>
                  <a:srgbClr val="003300"/>
                </a:solidFill>
                <a:latin typeface="Monotype Corsiva" pitchFamily="66" charset="0"/>
              </a:rPr>
              <a:t> Не забывает поздравить друга 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16"/>
            </a:pPr>
            <a:r>
              <a:rPr lang="ru-RU" sz="2800" b="1" smtClean="0">
                <a:solidFill>
                  <a:srgbClr val="003300"/>
                </a:solidFill>
                <a:latin typeface="Monotype Corsiva" pitchFamily="66" charset="0"/>
              </a:rPr>
              <a:t> Помнит о друге, когда того нет рядом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16"/>
            </a:pPr>
            <a:r>
              <a:rPr lang="ru-RU" sz="2800" b="1" smtClean="0">
                <a:solidFill>
                  <a:srgbClr val="003300"/>
                </a:solidFill>
                <a:latin typeface="Monotype Corsiva" pitchFamily="66" charset="0"/>
              </a:rPr>
              <a:t> Может сказать другу то, что думает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800000"/>
                </a:solidFill>
                <a:latin typeface="Monotype Corsiva" pitchFamily="66" charset="0"/>
              </a:rPr>
              <a:t>В словаре В.Даля </a:t>
            </a:r>
            <a:br>
              <a:rPr lang="ru-RU" sz="4000" b="1" smtClean="0">
                <a:solidFill>
                  <a:srgbClr val="800000"/>
                </a:solidFill>
                <a:latin typeface="Monotype Corsiva" pitchFamily="66" charset="0"/>
              </a:rPr>
            </a:br>
            <a:r>
              <a:rPr lang="ru-RU" sz="4000" b="1" smtClean="0">
                <a:solidFill>
                  <a:srgbClr val="800000"/>
                </a:solidFill>
                <a:latin typeface="Monotype Corsiva" pitchFamily="66" charset="0"/>
              </a:rPr>
              <a:t>дружба определяется так:</a:t>
            </a:r>
            <a:r>
              <a:rPr lang="ru-RU" sz="4000" smtClean="0">
                <a:latin typeface="Arial" charset="0"/>
              </a:rPr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800000"/>
                </a:solidFill>
                <a:latin typeface="Monotype Corsiva" pitchFamily="66" charset="0"/>
              </a:rPr>
              <a:t>«Взаимная привязанность двух или более людей, тесная связь их; в добром смысле – бескорыстная, стойкая приязнь, основанная на любви и уважении; в дурном – тесная связь, основанная на взаимных выгодах.»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r"/>
            <a:r>
              <a:rPr lang="ru-RU" sz="4800" b="1" smtClean="0">
                <a:solidFill>
                  <a:srgbClr val="800000"/>
                </a:solidFill>
                <a:latin typeface="Monotype Corsiva" pitchFamily="66" charset="0"/>
              </a:rPr>
              <a:t>Если хочешь иметь хорошего друга, старайся сам стать лучше.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</p:txBody>
      </p:sp>
      <p:pic>
        <p:nvPicPr>
          <p:cNvPr id="50181" name="Picture 5" descr="0b26acafa796b08e4e750c345191d83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0638"/>
            <a:ext cx="8351837" cy="686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60350"/>
            <a:ext cx="8229600" cy="4525963"/>
          </a:xfrm>
        </p:spPr>
        <p:txBody>
          <a:bodyPr/>
          <a:lstStyle/>
          <a:p>
            <a:pPr algn="r"/>
            <a:r>
              <a:rPr lang="ru-RU" b="1" smtClean="0">
                <a:solidFill>
                  <a:srgbClr val="003300"/>
                </a:solidFill>
                <a:latin typeface="Monotype Corsiva" pitchFamily="66" charset="0"/>
              </a:rPr>
              <a:t>И с другом и с врагом ты должен быть хорош! </a:t>
            </a:r>
            <a:br>
              <a:rPr lang="ru-RU" b="1" smtClean="0">
                <a:solidFill>
                  <a:srgbClr val="00330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3300"/>
                </a:solidFill>
                <a:latin typeface="Monotype Corsiva" pitchFamily="66" charset="0"/>
              </a:rPr>
              <a:t>Кто по натуре добр, в том злобы не найдешь. </a:t>
            </a:r>
            <a:br>
              <a:rPr lang="ru-RU" b="1" smtClean="0">
                <a:solidFill>
                  <a:srgbClr val="00330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3300"/>
                </a:solidFill>
                <a:latin typeface="Monotype Corsiva" pitchFamily="66" charset="0"/>
              </a:rPr>
              <a:t>Обидишь друга — наживешь врага ты, </a:t>
            </a:r>
            <a:br>
              <a:rPr lang="ru-RU" b="1" smtClean="0">
                <a:solidFill>
                  <a:srgbClr val="00330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003300"/>
                </a:solidFill>
                <a:latin typeface="Monotype Corsiva" pitchFamily="66" charset="0"/>
              </a:rPr>
              <a:t>Врага обнимешь — друга обретешь. </a:t>
            </a:r>
            <a:br>
              <a:rPr lang="ru-RU" b="1" smtClean="0">
                <a:solidFill>
                  <a:srgbClr val="003300"/>
                </a:solidFill>
                <a:latin typeface="Monotype Corsiva" pitchFamily="66" charset="0"/>
              </a:rPr>
            </a:br>
            <a:r>
              <a:rPr lang="ru-RU" b="1" i="1" smtClean="0">
                <a:solidFill>
                  <a:srgbClr val="003300"/>
                </a:solidFill>
                <a:latin typeface="Monotype Corsiva" pitchFamily="66" charset="0"/>
              </a:rPr>
              <a:t>Омар Хайям</a:t>
            </a:r>
          </a:p>
        </p:txBody>
      </p:sp>
      <p:pic>
        <p:nvPicPr>
          <p:cNvPr id="4" name="Содержимое 8" descr="childr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7665" y="2226370"/>
            <a:ext cx="4742061" cy="462140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0"/>
            <a:ext cx="8229600" cy="4525963"/>
          </a:xfrm>
        </p:spPr>
        <p:txBody>
          <a:bodyPr/>
          <a:lstStyle/>
          <a:p>
            <a:pPr algn="r"/>
            <a:r>
              <a:rPr lang="ru-RU" b="1" i="1" smtClean="0">
                <a:solidFill>
                  <a:srgbClr val="003300"/>
                </a:solidFill>
                <a:latin typeface="Monotype Corsiva" pitchFamily="66" charset="0"/>
              </a:rPr>
              <a:t>Дружба – самое необходимое для жизни, так как никто не пожелает себе жизни без друзей, даже если б он имел все остальные блага.</a:t>
            </a:r>
            <a:endParaRPr lang="ru-RU" b="1" smtClean="0">
              <a:solidFill>
                <a:srgbClr val="003300"/>
              </a:solidFill>
              <a:latin typeface="Monotype Corsiva" pitchFamily="66" charset="0"/>
            </a:endParaRPr>
          </a:p>
          <a:p>
            <a:pPr algn="r">
              <a:buFontTx/>
              <a:buNone/>
            </a:pPr>
            <a:r>
              <a:rPr lang="ru-RU" b="1" smtClean="0">
                <a:solidFill>
                  <a:srgbClr val="003300"/>
                </a:solidFill>
                <a:latin typeface="Monotype Corsiva" pitchFamily="66" charset="0"/>
              </a:rPr>
              <a:t>Аристотель</a:t>
            </a:r>
          </a:p>
          <a:p>
            <a:pPr algn="r">
              <a:buFontTx/>
              <a:buNone/>
            </a:pPr>
            <a:r>
              <a:rPr lang="ru-RU" b="1" smtClean="0">
                <a:solidFill>
                  <a:srgbClr val="003300"/>
                </a:solidFill>
                <a:latin typeface="Monotype Corsiva" pitchFamily="66" charset="0"/>
              </a:rPr>
              <a:t>(древнегреческий </a:t>
            </a:r>
          </a:p>
          <a:p>
            <a:pPr algn="r">
              <a:buFontTx/>
              <a:buNone/>
            </a:pPr>
            <a:r>
              <a:rPr lang="ru-RU" b="1" smtClean="0">
                <a:solidFill>
                  <a:srgbClr val="003300"/>
                </a:solidFill>
                <a:latin typeface="Monotype Corsiva" pitchFamily="66" charset="0"/>
              </a:rPr>
              <a:t>философ)</a:t>
            </a:r>
          </a:p>
        </p:txBody>
      </p:sp>
      <p:pic>
        <p:nvPicPr>
          <p:cNvPr id="36873" name="Picture 9" descr="getImage?photoId=497190480733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44675"/>
            <a:ext cx="6337300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r"/>
            <a:r>
              <a:rPr lang="ru-RU" sz="4000" b="1" i="1" smtClean="0">
                <a:solidFill>
                  <a:srgbClr val="003300"/>
                </a:solidFill>
                <a:latin typeface="Monotype Corsiva" pitchFamily="66" charset="0"/>
              </a:rPr>
              <a:t>Все почести мира не стоят одного хорошего друга.</a:t>
            </a:r>
            <a:endParaRPr lang="ru-RU" sz="4000" b="1" smtClean="0">
              <a:solidFill>
                <a:srgbClr val="003300"/>
              </a:solidFill>
              <a:latin typeface="Monotype Corsiva" pitchFamily="66" charset="0"/>
            </a:endParaRPr>
          </a:p>
          <a:p>
            <a:pPr algn="r">
              <a:buFontTx/>
              <a:buNone/>
            </a:pPr>
            <a:r>
              <a:rPr lang="ru-RU" sz="2800" b="1" smtClean="0">
                <a:solidFill>
                  <a:srgbClr val="003300"/>
                </a:solidFill>
                <a:latin typeface="Monotype Corsiva" pitchFamily="66" charset="0"/>
              </a:rPr>
              <a:t>Вольтер (французский писатель)</a:t>
            </a:r>
          </a:p>
        </p:txBody>
      </p:sp>
      <p:pic>
        <p:nvPicPr>
          <p:cNvPr id="37895" name="Picture 7" descr="92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276475"/>
            <a:ext cx="3079750" cy="410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0"/>
            <a:ext cx="8229600" cy="4525963"/>
          </a:xfrm>
        </p:spPr>
        <p:txBody>
          <a:bodyPr/>
          <a:lstStyle/>
          <a:p>
            <a:pPr algn="r"/>
            <a:r>
              <a:rPr lang="ru-RU" sz="4400" b="1" i="1" smtClean="0">
                <a:solidFill>
                  <a:srgbClr val="003300"/>
                </a:solidFill>
                <a:latin typeface="Monotype Corsiva" pitchFamily="66" charset="0"/>
              </a:rPr>
              <a:t>Истинная дружба должна быть откровенна и свободна от притворства и поддакивания.</a:t>
            </a:r>
            <a:endParaRPr lang="ru-RU" sz="4400" b="1" smtClean="0">
              <a:solidFill>
                <a:srgbClr val="003300"/>
              </a:solidFill>
              <a:latin typeface="Monotype Corsiva" pitchFamily="66" charset="0"/>
            </a:endParaRPr>
          </a:p>
          <a:p>
            <a:pPr algn="r">
              <a:buFontTx/>
              <a:buNone/>
            </a:pPr>
            <a:r>
              <a:rPr lang="ru-RU" b="1" smtClean="0">
                <a:solidFill>
                  <a:srgbClr val="003300"/>
                </a:solidFill>
                <a:latin typeface="Monotype Corsiva" pitchFamily="66" charset="0"/>
              </a:rPr>
              <a:t>Цицерон</a:t>
            </a:r>
          </a:p>
          <a:p>
            <a:pPr algn="r">
              <a:buFontTx/>
              <a:buNone/>
            </a:pPr>
            <a:r>
              <a:rPr lang="ru-RU" b="1" smtClean="0">
                <a:solidFill>
                  <a:srgbClr val="003300"/>
                </a:solidFill>
                <a:latin typeface="Monotype Corsiva" pitchFamily="66" charset="0"/>
              </a:rPr>
              <a:t>(древнеримский </a:t>
            </a:r>
          </a:p>
          <a:p>
            <a:pPr algn="r">
              <a:buFontTx/>
              <a:buNone/>
            </a:pPr>
            <a:r>
              <a:rPr lang="ru-RU" b="1" smtClean="0">
                <a:solidFill>
                  <a:srgbClr val="003300"/>
                </a:solidFill>
                <a:latin typeface="Monotype Corsiva" pitchFamily="66" charset="0"/>
              </a:rPr>
              <a:t>философ и </a:t>
            </a:r>
          </a:p>
          <a:p>
            <a:pPr algn="r">
              <a:buFontTx/>
              <a:buNone/>
            </a:pPr>
            <a:r>
              <a:rPr lang="ru-RU" b="1" smtClean="0">
                <a:solidFill>
                  <a:srgbClr val="003300"/>
                </a:solidFill>
                <a:latin typeface="Monotype Corsiva" pitchFamily="66" charset="0"/>
              </a:rPr>
              <a:t>политик, оратор)</a:t>
            </a:r>
          </a:p>
        </p:txBody>
      </p:sp>
      <p:pic>
        <p:nvPicPr>
          <p:cNvPr id="38917" name="Picture 5" descr="getImage?photoId=497190128733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286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r"/>
            <a:r>
              <a:rPr lang="ru-RU" sz="3600" b="1" i="1" smtClean="0">
                <a:solidFill>
                  <a:srgbClr val="003300"/>
                </a:solidFill>
                <a:latin typeface="Monotype Corsiva" pitchFamily="66" charset="0"/>
              </a:rPr>
              <a:t>Предлагаю обсудить следующие вопросы: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ru-RU" sz="2800" b="1" smtClean="0">
                <a:solidFill>
                  <a:srgbClr val="003300"/>
                </a:solidFill>
                <a:latin typeface="Monotype Corsiva" pitchFamily="66" charset="0"/>
              </a:rPr>
              <a:t>Нужна ли дружба вообще?</a:t>
            </a:r>
          </a:p>
          <a:p>
            <a:r>
              <a:rPr lang="ru-RU" sz="2800" b="1" smtClean="0">
                <a:solidFill>
                  <a:srgbClr val="003300"/>
                </a:solidFill>
                <a:latin typeface="Monotype Corsiva" pitchFamily="66" charset="0"/>
              </a:rPr>
              <a:t>Почему люди дружат?</a:t>
            </a:r>
          </a:p>
          <a:p>
            <a:r>
              <a:rPr lang="ru-RU" sz="2800" b="1" smtClean="0">
                <a:solidFill>
                  <a:srgbClr val="003300"/>
                </a:solidFill>
                <a:latin typeface="Monotype Corsiva" pitchFamily="66" charset="0"/>
              </a:rPr>
              <a:t>Почему люди ценят дружбу?</a:t>
            </a:r>
          </a:p>
          <a:p>
            <a:r>
              <a:rPr lang="ru-RU" sz="2800" b="1" smtClean="0">
                <a:solidFill>
                  <a:srgbClr val="003300"/>
                </a:solidFill>
                <a:latin typeface="Monotype Corsiva" pitchFamily="66" charset="0"/>
              </a:rPr>
              <a:t>От чего зависит дружба?</a:t>
            </a:r>
          </a:p>
          <a:p>
            <a:r>
              <a:rPr lang="ru-RU" sz="2800" b="1" smtClean="0">
                <a:solidFill>
                  <a:srgbClr val="003300"/>
                </a:solidFill>
                <a:latin typeface="Monotype Corsiva" pitchFamily="66" charset="0"/>
              </a:rPr>
              <a:t> Какими качествами должен обладать человек, чтобы вы захотели с ним дружить?</a:t>
            </a:r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 sz="2800" smtClean="0">
              <a:latin typeface="Arial" charset="0"/>
            </a:endParaRPr>
          </a:p>
        </p:txBody>
      </p:sp>
      <p:pic>
        <p:nvPicPr>
          <p:cNvPr id="39943" name="Picture 7" descr="kopiya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1388" y="1844675"/>
            <a:ext cx="4392612" cy="3294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r"/>
            <a:r>
              <a:rPr lang="ru-RU" sz="3200" b="1" smtClean="0">
                <a:solidFill>
                  <a:srgbClr val="003300"/>
                </a:solidFill>
                <a:latin typeface="Monotype Corsiva" pitchFamily="66" charset="0"/>
              </a:rPr>
              <a:t>«Готов ли он встретить друга?»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196975"/>
            <a:ext cx="4038600" cy="4525963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Дружба – это тёплый ветер, </a:t>
            </a:r>
            <a:b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</a:b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Дружба – это светлый мир, </a:t>
            </a:r>
            <a:b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</a:b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Дружба – солнце на рассвете, </a:t>
            </a:r>
            <a:b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</a:b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Для души весёлый пир. </a:t>
            </a:r>
            <a:b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</a:b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Дружба – это только счастье, </a:t>
            </a:r>
            <a:b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</a:b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Дружба – у людей одна. </a:t>
            </a:r>
            <a:b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</a:b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С дружбой не страшны ненастья, </a:t>
            </a:r>
            <a:b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</a:b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С дружбой – жизнь весной полна. </a:t>
            </a:r>
            <a:b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</a:b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Друг разделит боль и радость, </a:t>
            </a:r>
            <a:b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</a:b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Друг поддержит и спасёт. </a:t>
            </a:r>
            <a:b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</a:b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С другом – даже злая слабость </a:t>
            </a:r>
            <a:b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</a:br>
            <a:r>
              <a:rPr lang="ru-RU" sz="2400" b="1" smtClean="0">
                <a:solidFill>
                  <a:srgbClr val="003300"/>
                </a:solidFill>
                <a:latin typeface="Monotype Corsiva" pitchFamily="66" charset="0"/>
              </a:rPr>
              <a:t>В миг растает и уйдет.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 sz="2800" smtClean="0">
              <a:latin typeface="Arial" charset="0"/>
            </a:endParaRPr>
          </a:p>
        </p:txBody>
      </p:sp>
      <p:pic>
        <p:nvPicPr>
          <p:cNvPr id="40965" name="Picture 5" descr="84421033_70881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628775"/>
            <a:ext cx="3995737" cy="2992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Р.Гамзатов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mtClean="0">
                <a:latin typeface="Arial" charset="0"/>
              </a:rPr>
              <a:t>«Вот человек, что скажешь ты о нём?»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>
                <a:latin typeface="Arial" charset="0"/>
              </a:rPr>
              <a:t>Ответил друг, плечами пожимая: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>
                <a:latin typeface="Arial" charset="0"/>
              </a:rPr>
              <a:t>«Я с этим человеком не знаком,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>
                <a:latin typeface="Arial" charset="0"/>
              </a:rPr>
              <a:t>Что про него хорошего я знаю?»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>
                <a:latin typeface="Arial" charset="0"/>
              </a:rPr>
              <a:t>«Вот человек, что скажешь ты о нём?»-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>
                <a:latin typeface="Arial" charset="0"/>
              </a:rPr>
              <a:t>Спросил я у товарища другого.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>
                <a:latin typeface="Arial" charset="0"/>
              </a:rPr>
              <a:t>«Я с этим человеком не знаком,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>
                <a:latin typeface="Arial" charset="0"/>
              </a:rPr>
              <a:t>Что я могу сказать о нём плохого?»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3300"/>
                </a:solidFill>
                <a:latin typeface="Monotype Corsiva" pitchFamily="66" charset="0"/>
              </a:rPr>
              <a:t>Ситуация первая: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smtClean="0">
                <a:solidFill>
                  <a:srgbClr val="003300"/>
                </a:solidFill>
                <a:latin typeface="Monotype Corsiva" pitchFamily="66" charset="0"/>
              </a:rPr>
              <a:t>В воскресенье вечером, когда показывали матч команды «Зенит», мне звонит Олег и просит помочь ему разобраться с заданием по геометрии. Представляете, я ждал этого матча целую неделю! Но я не мог поступить иначе, ведь Олег мой друг! Вместо просмотра телевизора, я просидел с другом за книгой, объясняя решение задачи. Я видел, насколько Олегу это было важно. Думаю, что если бы мы поменялись местами, то есть не ему, а мне была нужна его помощь, то он тоже не задумываясь, помог бы мне. А как бы вы поступили на моём месте?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эколог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экологи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</Template>
  <TotalTime>197</TotalTime>
  <Words>576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Monotype Corsiva</vt:lpstr>
      <vt:lpstr>экология</vt:lpstr>
      <vt:lpstr>«Какое счастье – дружба!»</vt:lpstr>
      <vt:lpstr>Слайд 2</vt:lpstr>
      <vt:lpstr>Слайд 3</vt:lpstr>
      <vt:lpstr>Слайд 4</vt:lpstr>
      <vt:lpstr>Слайд 5</vt:lpstr>
      <vt:lpstr>Предлагаю обсудить следующие вопросы:</vt:lpstr>
      <vt:lpstr>«Готов ли он встретить друга?»</vt:lpstr>
      <vt:lpstr>Р.Гамзатов </vt:lpstr>
      <vt:lpstr>Ситуация первая:</vt:lpstr>
      <vt:lpstr>Ситуация вторая:</vt:lpstr>
      <vt:lpstr>Настоящий друг</vt:lpstr>
      <vt:lpstr>Настоящий друг</vt:lpstr>
      <vt:lpstr>В словаре В.Даля  дружба определяется так: 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Популяция как форма существования вида</dc:title>
  <dc:creator>светлана</dc:creator>
  <cp:lastModifiedBy>СеРгЕй</cp:lastModifiedBy>
  <cp:revision>37</cp:revision>
  <dcterms:created xsi:type="dcterms:W3CDTF">2010-03-07T06:13:33Z</dcterms:created>
  <dcterms:modified xsi:type="dcterms:W3CDTF">2013-11-13T16:53:35Z</dcterms:modified>
</cp:coreProperties>
</file>