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2163B99-58B2-47FB-B653-5E25FA32C734}" type="datetimeFigureOut">
              <a:rPr lang="ru-RU" smtClean="0"/>
              <a:t>08.02.2015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F62830-3B10-4403-B648-3E5972C584FA}" type="slidenum">
              <a:rPr lang="ru-RU" smtClean="0"/>
              <a:t>‹#›</a:t>
            </a:fld>
            <a:endParaRPr lang="ru-RU"/>
          </a:p>
        </p:txBody>
      </p:sp>
    </p:spTree>
    <p:extLst>
      <p:ext uri="{BB962C8B-B14F-4D97-AF65-F5344CB8AC3E}">
        <p14:creationId xmlns:p14="http://schemas.microsoft.com/office/powerpoint/2010/main" val="4205484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2163B99-58B2-47FB-B653-5E25FA32C734}" type="datetimeFigureOut">
              <a:rPr lang="ru-RU" smtClean="0"/>
              <a:t>08.02.2015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F62830-3B10-4403-B648-3E5972C584FA}" type="slidenum">
              <a:rPr lang="ru-RU" smtClean="0"/>
              <a:t>‹#›</a:t>
            </a:fld>
            <a:endParaRPr lang="ru-RU"/>
          </a:p>
        </p:txBody>
      </p:sp>
    </p:spTree>
    <p:extLst>
      <p:ext uri="{BB962C8B-B14F-4D97-AF65-F5344CB8AC3E}">
        <p14:creationId xmlns:p14="http://schemas.microsoft.com/office/powerpoint/2010/main" val="2989966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2163B99-58B2-47FB-B653-5E25FA32C734}" type="datetimeFigureOut">
              <a:rPr lang="ru-RU" smtClean="0"/>
              <a:t>08.02.2015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F62830-3B10-4403-B648-3E5972C584FA}" type="slidenum">
              <a:rPr lang="ru-RU" smtClean="0"/>
              <a:t>‹#›</a:t>
            </a:fld>
            <a:endParaRPr lang="ru-RU"/>
          </a:p>
        </p:txBody>
      </p:sp>
    </p:spTree>
    <p:extLst>
      <p:ext uri="{BB962C8B-B14F-4D97-AF65-F5344CB8AC3E}">
        <p14:creationId xmlns:p14="http://schemas.microsoft.com/office/powerpoint/2010/main" val="1581772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2163B99-58B2-47FB-B653-5E25FA32C734}" type="datetimeFigureOut">
              <a:rPr lang="ru-RU" smtClean="0"/>
              <a:t>08.02.2015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F62830-3B10-4403-B648-3E5972C584FA}" type="slidenum">
              <a:rPr lang="ru-RU" smtClean="0"/>
              <a:t>‹#›</a:t>
            </a:fld>
            <a:endParaRPr lang="ru-RU"/>
          </a:p>
        </p:txBody>
      </p:sp>
    </p:spTree>
    <p:extLst>
      <p:ext uri="{BB962C8B-B14F-4D97-AF65-F5344CB8AC3E}">
        <p14:creationId xmlns:p14="http://schemas.microsoft.com/office/powerpoint/2010/main" val="3353338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2163B99-58B2-47FB-B653-5E25FA32C734}" type="datetimeFigureOut">
              <a:rPr lang="ru-RU" smtClean="0"/>
              <a:t>08.02.2015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F62830-3B10-4403-B648-3E5972C584FA}" type="slidenum">
              <a:rPr lang="ru-RU" smtClean="0"/>
              <a:t>‹#›</a:t>
            </a:fld>
            <a:endParaRPr lang="ru-RU"/>
          </a:p>
        </p:txBody>
      </p:sp>
    </p:spTree>
    <p:extLst>
      <p:ext uri="{BB962C8B-B14F-4D97-AF65-F5344CB8AC3E}">
        <p14:creationId xmlns:p14="http://schemas.microsoft.com/office/powerpoint/2010/main" val="3128600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2163B99-58B2-47FB-B653-5E25FA32C734}" type="datetimeFigureOut">
              <a:rPr lang="ru-RU" smtClean="0"/>
              <a:t>08.02.2015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9F62830-3B10-4403-B648-3E5972C584FA}" type="slidenum">
              <a:rPr lang="ru-RU" smtClean="0"/>
              <a:t>‹#›</a:t>
            </a:fld>
            <a:endParaRPr lang="ru-RU"/>
          </a:p>
        </p:txBody>
      </p:sp>
    </p:spTree>
    <p:extLst>
      <p:ext uri="{BB962C8B-B14F-4D97-AF65-F5344CB8AC3E}">
        <p14:creationId xmlns:p14="http://schemas.microsoft.com/office/powerpoint/2010/main" val="1158576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2163B99-58B2-47FB-B653-5E25FA32C734}" type="datetimeFigureOut">
              <a:rPr lang="ru-RU" smtClean="0"/>
              <a:t>08.02.2015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9F62830-3B10-4403-B648-3E5972C584FA}" type="slidenum">
              <a:rPr lang="ru-RU" smtClean="0"/>
              <a:t>‹#›</a:t>
            </a:fld>
            <a:endParaRPr lang="ru-RU"/>
          </a:p>
        </p:txBody>
      </p:sp>
    </p:spTree>
    <p:extLst>
      <p:ext uri="{BB962C8B-B14F-4D97-AF65-F5344CB8AC3E}">
        <p14:creationId xmlns:p14="http://schemas.microsoft.com/office/powerpoint/2010/main" val="377804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2163B99-58B2-47FB-B653-5E25FA32C734}" type="datetimeFigureOut">
              <a:rPr lang="ru-RU" smtClean="0"/>
              <a:t>08.02.2015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9F62830-3B10-4403-B648-3E5972C584FA}" type="slidenum">
              <a:rPr lang="ru-RU" smtClean="0"/>
              <a:t>‹#›</a:t>
            </a:fld>
            <a:endParaRPr lang="ru-RU"/>
          </a:p>
        </p:txBody>
      </p:sp>
    </p:spTree>
    <p:extLst>
      <p:ext uri="{BB962C8B-B14F-4D97-AF65-F5344CB8AC3E}">
        <p14:creationId xmlns:p14="http://schemas.microsoft.com/office/powerpoint/2010/main" val="1352427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2163B99-58B2-47FB-B653-5E25FA32C734}" type="datetimeFigureOut">
              <a:rPr lang="ru-RU" smtClean="0"/>
              <a:t>08.02.2015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9F62830-3B10-4403-B648-3E5972C584FA}" type="slidenum">
              <a:rPr lang="ru-RU" smtClean="0"/>
              <a:t>‹#›</a:t>
            </a:fld>
            <a:endParaRPr lang="ru-RU"/>
          </a:p>
        </p:txBody>
      </p:sp>
    </p:spTree>
    <p:extLst>
      <p:ext uri="{BB962C8B-B14F-4D97-AF65-F5344CB8AC3E}">
        <p14:creationId xmlns:p14="http://schemas.microsoft.com/office/powerpoint/2010/main" val="1260360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2163B99-58B2-47FB-B653-5E25FA32C734}" type="datetimeFigureOut">
              <a:rPr lang="ru-RU" smtClean="0"/>
              <a:t>08.02.2015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9F62830-3B10-4403-B648-3E5972C584FA}" type="slidenum">
              <a:rPr lang="ru-RU" smtClean="0"/>
              <a:t>‹#›</a:t>
            </a:fld>
            <a:endParaRPr lang="ru-RU"/>
          </a:p>
        </p:txBody>
      </p:sp>
    </p:spTree>
    <p:extLst>
      <p:ext uri="{BB962C8B-B14F-4D97-AF65-F5344CB8AC3E}">
        <p14:creationId xmlns:p14="http://schemas.microsoft.com/office/powerpoint/2010/main" val="2136054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2163B99-58B2-47FB-B653-5E25FA32C734}" type="datetimeFigureOut">
              <a:rPr lang="ru-RU" smtClean="0"/>
              <a:t>08.02.2015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9F62830-3B10-4403-B648-3E5972C584FA}" type="slidenum">
              <a:rPr lang="ru-RU" smtClean="0"/>
              <a:t>‹#›</a:t>
            </a:fld>
            <a:endParaRPr lang="ru-RU"/>
          </a:p>
        </p:txBody>
      </p:sp>
    </p:spTree>
    <p:extLst>
      <p:ext uri="{BB962C8B-B14F-4D97-AF65-F5344CB8AC3E}">
        <p14:creationId xmlns:p14="http://schemas.microsoft.com/office/powerpoint/2010/main" val="3385779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163B99-58B2-47FB-B653-5E25FA32C734}" type="datetimeFigureOut">
              <a:rPr lang="ru-RU" smtClean="0"/>
              <a:t>08.02.2015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F62830-3B10-4403-B648-3E5972C584FA}" type="slidenum">
              <a:rPr lang="ru-RU" smtClean="0"/>
              <a:t>‹#›</a:t>
            </a:fld>
            <a:endParaRPr lang="ru-RU"/>
          </a:p>
        </p:txBody>
      </p:sp>
    </p:spTree>
    <p:extLst>
      <p:ext uri="{BB962C8B-B14F-4D97-AF65-F5344CB8AC3E}">
        <p14:creationId xmlns:p14="http://schemas.microsoft.com/office/powerpoint/2010/main" val="50036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76673"/>
            <a:ext cx="7772400" cy="2016223"/>
          </a:xfrm>
        </p:spPr>
        <p:txBody>
          <a:bodyPr/>
          <a:lstStyle/>
          <a:p>
            <a:r>
              <a:rPr lang="ru-RU" dirty="0" smtClean="0">
                <a:solidFill>
                  <a:srgbClr val="C00000"/>
                </a:solidFill>
                <a:latin typeface="Times New Roman" pitchFamily="18" charset="0"/>
                <a:cs typeface="Times New Roman" pitchFamily="18" charset="0"/>
              </a:rPr>
              <a:t>ГЕРОИ ВЕЛИКОЙ ОТЕЧЕСТВЕННОЙ ВОЙНЫ</a:t>
            </a:r>
            <a:endParaRPr lang="ru-RU" dirty="0">
              <a:solidFill>
                <a:srgbClr val="C0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403648" y="3861048"/>
            <a:ext cx="6368752" cy="1777752"/>
          </a:xfrm>
        </p:spPr>
        <p:txBody>
          <a:bodyPr/>
          <a:lstStyle/>
          <a:p>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5750" y="2078185"/>
            <a:ext cx="6354602" cy="4231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7231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a:solidFill>
            <a:schemeClr val="accent2">
              <a:lumMod val="40000"/>
              <a:lumOff val="60000"/>
            </a:schemeClr>
          </a:solidFill>
        </p:spPr>
        <p:txBody>
          <a:bodyPr>
            <a:noAutofit/>
          </a:bodyPr>
          <a:lstStyle/>
          <a:p>
            <a:r>
              <a:rPr lang="ru-RU" dirty="0" smtClean="0"/>
              <a:t>МАРИОНЕЛЛА ВЛАДИМИРОВНА КОРОЛЁВА</a:t>
            </a:r>
            <a:endParaRPr lang="ru-RU" dirty="0"/>
          </a:p>
        </p:txBody>
      </p:sp>
      <p:sp>
        <p:nvSpPr>
          <p:cNvPr id="3" name="Объект 2"/>
          <p:cNvSpPr>
            <a:spLocks noGrp="1"/>
          </p:cNvSpPr>
          <p:nvPr>
            <p:ph sz="half" idx="1"/>
          </p:nvPr>
        </p:nvSpPr>
        <p:spPr>
          <a:xfrm>
            <a:off x="0" y="1412776"/>
            <a:ext cx="4644008" cy="5445224"/>
          </a:xfrm>
        </p:spPr>
        <p:txBody>
          <a:bodyPr>
            <a:noAutofit/>
          </a:bodyPr>
          <a:lstStyle/>
          <a:p>
            <a:r>
              <a:rPr lang="ru-RU" sz="1100" dirty="0">
                <a:latin typeface="Times New Roman" pitchFamily="18" charset="0"/>
                <a:cs typeface="Times New Roman" pitchFamily="18" charset="0"/>
              </a:rPr>
              <a:t>Гуля Королёва родилась 9 сентября 1922 года в </a:t>
            </a:r>
            <a:r>
              <a:rPr lang="ru-RU" sz="1100" dirty="0" smtClean="0">
                <a:latin typeface="Times New Roman" pitchFamily="18" charset="0"/>
                <a:cs typeface="Times New Roman" pitchFamily="18" charset="0"/>
              </a:rPr>
              <a:t>Москве. </a:t>
            </a:r>
            <a:r>
              <a:rPr lang="ru-RU" sz="1100" dirty="0">
                <a:latin typeface="Times New Roman" pitchFamily="18" charset="0"/>
                <a:cs typeface="Times New Roman" pitchFamily="18" charset="0"/>
              </a:rPr>
              <a:t>Отцом её был режиссёр и сценограф Владимир Данилович Королёв, а мать — Зоя Михайловна Козицкая (Королёва</a:t>
            </a:r>
            <a:r>
              <a:rPr lang="ru-RU" sz="1100" dirty="0" smtClean="0">
                <a:latin typeface="Times New Roman" pitchFamily="18" charset="0"/>
                <a:cs typeface="Times New Roman" pitchFamily="18" charset="0"/>
              </a:rPr>
              <a:t>).</a:t>
            </a:r>
            <a:r>
              <a:rPr lang="ru-RU" sz="1100" dirty="0">
                <a:latin typeface="Times New Roman" pitchFamily="18" charset="0"/>
                <a:cs typeface="Times New Roman" pitchFamily="18" charset="0"/>
              </a:rPr>
              <a:t> Ещё в раннем детстве снялась в эпизодической роли в фильме «Каштанка», затем — в картине «Бабы рязанские». В возрасте 12 лет снялась в главной роли </a:t>
            </a:r>
            <a:r>
              <a:rPr lang="ru-RU" sz="1100" dirty="0" err="1">
                <a:latin typeface="Times New Roman" pitchFamily="18" charset="0"/>
                <a:cs typeface="Times New Roman" pitchFamily="18" charset="0"/>
              </a:rPr>
              <a:t>Василинки</a:t>
            </a:r>
            <a:r>
              <a:rPr lang="ru-RU" sz="1100" dirty="0">
                <a:latin typeface="Times New Roman" pitchFamily="18" charset="0"/>
                <a:cs typeface="Times New Roman" pitchFamily="18" charset="0"/>
              </a:rPr>
              <a:t> в фильме «Дочь партизана». За роль в фильме получила путёвку в пионерский лагерь </a:t>
            </a:r>
            <a:r>
              <a:rPr lang="ru-RU" sz="1100" dirty="0" smtClean="0">
                <a:latin typeface="Times New Roman" pitchFamily="18" charset="0"/>
                <a:cs typeface="Times New Roman" pitchFamily="18" charset="0"/>
              </a:rPr>
              <a:t>«Артек». </a:t>
            </a:r>
            <a:r>
              <a:rPr lang="ru-RU" sz="1100" dirty="0">
                <a:latin typeface="Times New Roman" pitchFamily="18" charset="0"/>
                <a:cs typeface="Times New Roman" pitchFamily="18" charset="0"/>
              </a:rPr>
              <a:t>Впоследствии снялась ещё в нескольких фильмах: «Я люблю» и «Солнечный маскарад». С 1932 года мать вместе с Гулей переехала в Украину, которая стала для них второй родиной. </a:t>
            </a:r>
            <a:r>
              <a:rPr lang="ru-RU" sz="1100" dirty="0" smtClean="0">
                <a:latin typeface="Times New Roman" pitchFamily="18" charset="0"/>
                <a:cs typeface="Times New Roman" pitchFamily="18" charset="0"/>
              </a:rPr>
              <a:t>В</a:t>
            </a:r>
            <a:r>
              <a:rPr lang="ru-RU" sz="1100" dirty="0">
                <a:latin typeface="Times New Roman" pitchFamily="18" charset="0"/>
                <a:cs typeface="Times New Roman" pitchFamily="18" charset="0"/>
              </a:rPr>
              <a:t> </a:t>
            </a:r>
            <a:r>
              <a:rPr lang="ru-RU" sz="1100" dirty="0" smtClean="0">
                <a:latin typeface="Times New Roman" pitchFamily="18" charset="0"/>
                <a:cs typeface="Times New Roman" pitchFamily="18" charset="0"/>
              </a:rPr>
              <a:t>1940</a:t>
            </a:r>
            <a:r>
              <a:rPr lang="ru-RU" sz="1100" dirty="0">
                <a:latin typeface="Times New Roman" pitchFamily="18" charset="0"/>
                <a:cs typeface="Times New Roman" pitchFamily="18" charset="0"/>
              </a:rPr>
              <a:t> Гуля поступила в Киевский гидромелиоративный институт</a:t>
            </a:r>
            <a:r>
              <a:rPr lang="ru-RU" sz="1100" dirty="0" smtClean="0">
                <a:latin typeface="Times New Roman" pitchFamily="18" charset="0"/>
                <a:cs typeface="Times New Roman" pitchFamily="18" charset="0"/>
              </a:rPr>
              <a:t>. В </a:t>
            </a:r>
            <a:r>
              <a:rPr lang="ru-RU" sz="1100" dirty="0">
                <a:latin typeface="Times New Roman" pitchFamily="18" charset="0"/>
                <a:cs typeface="Times New Roman" pitchFamily="18" charset="0"/>
              </a:rPr>
              <a:t>октябре 1940 года вышла замуж за студента того же института А. Н. Казанского, погибшего вскоре на </a:t>
            </a:r>
            <a:r>
              <a:rPr lang="ru-RU" sz="1100" dirty="0" smtClean="0">
                <a:latin typeface="Times New Roman" pitchFamily="18" charset="0"/>
                <a:cs typeface="Times New Roman" pitchFamily="18" charset="0"/>
              </a:rPr>
              <a:t>фронте. </a:t>
            </a:r>
          </a:p>
          <a:p>
            <a:r>
              <a:rPr lang="ru-RU" sz="1100" dirty="0" smtClean="0">
                <a:latin typeface="Times New Roman" pitchFamily="18" charset="0"/>
                <a:cs typeface="Times New Roman" pitchFamily="18" charset="0"/>
              </a:rPr>
              <a:t>В </a:t>
            </a:r>
            <a:r>
              <a:rPr lang="ru-RU" sz="1100" dirty="0">
                <a:latin typeface="Times New Roman" pitchFamily="18" charset="0"/>
                <a:cs typeface="Times New Roman" pitchFamily="18" charset="0"/>
              </a:rPr>
              <a:t>1941 году Гуля Королёва с матерью и отчимом эвакуировалась в </a:t>
            </a:r>
            <a:r>
              <a:rPr lang="ru-RU" sz="1100" dirty="0" smtClean="0">
                <a:latin typeface="Times New Roman" pitchFamily="18" charset="0"/>
                <a:cs typeface="Times New Roman" pitchFamily="18" charset="0"/>
              </a:rPr>
              <a:t>Уфу. </a:t>
            </a:r>
            <a:r>
              <a:rPr lang="ru-RU" sz="1100" dirty="0">
                <a:latin typeface="Times New Roman" pitchFamily="18" charset="0"/>
                <a:cs typeface="Times New Roman" pitchFamily="18" charset="0"/>
              </a:rPr>
              <a:t>В Уфе родила сына Сашу и, оставив его на попечение своей матери, записалась добровольцем на фронт в медико-санитарный батальон 280-го стрелкового полка. </a:t>
            </a:r>
            <a:r>
              <a:rPr lang="ru-RU" sz="1100" dirty="0" smtClean="0">
                <a:latin typeface="Times New Roman" pitchFamily="18" charset="0"/>
                <a:cs typeface="Times New Roman" pitchFamily="18" charset="0"/>
              </a:rPr>
              <a:t>Весной 1942</a:t>
            </a:r>
            <a:r>
              <a:rPr lang="ru-RU" sz="1100" dirty="0">
                <a:latin typeface="Times New Roman" pitchFamily="18" charset="0"/>
                <a:cs typeface="Times New Roman" pitchFamily="18" charset="0"/>
              </a:rPr>
              <a:t> дивизия отправилась на фронт в район </a:t>
            </a:r>
            <a:r>
              <a:rPr lang="ru-RU" sz="1100" dirty="0" smtClean="0">
                <a:latin typeface="Times New Roman" pitchFamily="18" charset="0"/>
                <a:cs typeface="Times New Roman" pitchFamily="18" charset="0"/>
              </a:rPr>
              <a:t>Сталинграда.</a:t>
            </a:r>
            <a:endParaRPr lang="ru-RU" sz="1100" dirty="0">
              <a:latin typeface="Times New Roman" pitchFamily="18" charset="0"/>
              <a:cs typeface="Times New Roman" pitchFamily="18" charset="0"/>
            </a:endParaRPr>
          </a:p>
          <a:p>
            <a:r>
              <a:rPr lang="ru-RU" sz="1100" dirty="0" smtClean="0">
                <a:latin typeface="Times New Roman" pitchFamily="18" charset="0"/>
                <a:cs typeface="Times New Roman" pitchFamily="18" charset="0"/>
              </a:rPr>
              <a:t>23 ноября</a:t>
            </a:r>
            <a:r>
              <a:rPr lang="ru-RU" sz="1100" dirty="0">
                <a:latin typeface="Times New Roman" pitchFamily="18" charset="0"/>
                <a:cs typeface="Times New Roman" pitchFamily="18" charset="0"/>
              </a:rPr>
              <a:t> 1942 года во время боя за высоту 56,8 она вынесла с поля боя 50 раненых бойцов, а когда был убит командир, подняла бойцов в атаку, первая ворвалась во вражеский окоп, несколькими бросками гранат убила 15 немецких солдат и офицеров. Была смертельно ранена, но продолжала вести бой, пока не подоспело подкрепление.</a:t>
            </a:r>
          </a:p>
          <a:p>
            <a:r>
              <a:rPr lang="ru-RU" sz="1100" dirty="0" smtClean="0">
                <a:solidFill>
                  <a:schemeClr val="tx1">
                    <a:lumMod val="95000"/>
                    <a:lumOff val="5000"/>
                  </a:schemeClr>
                </a:solidFill>
                <a:latin typeface="Times New Roman" pitchFamily="18" charset="0"/>
                <a:cs typeface="Times New Roman" pitchFamily="18" charset="0"/>
              </a:rPr>
              <a:t>9 января 1943</a:t>
            </a:r>
            <a:r>
              <a:rPr lang="ru-RU" sz="1100" dirty="0">
                <a:solidFill>
                  <a:schemeClr val="tx1">
                    <a:lumMod val="95000"/>
                    <a:lumOff val="5000"/>
                  </a:schemeClr>
                </a:solidFill>
                <a:latin typeface="Times New Roman" pitchFamily="18" charset="0"/>
                <a:cs typeface="Times New Roman" pitchFamily="18" charset="0"/>
              </a:rPr>
              <a:t> командованием </a:t>
            </a:r>
            <a:r>
              <a:rPr lang="ru-RU" sz="1100" dirty="0" smtClean="0">
                <a:solidFill>
                  <a:schemeClr val="tx1">
                    <a:lumMod val="95000"/>
                    <a:lumOff val="5000"/>
                  </a:schemeClr>
                </a:solidFill>
                <a:latin typeface="Times New Roman" pitchFamily="18" charset="0"/>
                <a:cs typeface="Times New Roman" pitchFamily="18" charset="0"/>
              </a:rPr>
              <a:t>Донского фронта</a:t>
            </a:r>
            <a:r>
              <a:rPr lang="ru-RU" sz="1100" dirty="0">
                <a:solidFill>
                  <a:schemeClr val="tx1">
                    <a:lumMod val="95000"/>
                    <a:lumOff val="5000"/>
                  </a:schemeClr>
                </a:solidFill>
                <a:latin typeface="Times New Roman" pitchFamily="18" charset="0"/>
                <a:cs typeface="Times New Roman" pitchFamily="18" charset="0"/>
              </a:rPr>
              <a:t> была награждена </a:t>
            </a:r>
            <a:r>
              <a:rPr lang="ru-RU" sz="1100" dirty="0" smtClean="0">
                <a:solidFill>
                  <a:schemeClr val="tx1">
                    <a:lumMod val="95000"/>
                    <a:lumOff val="5000"/>
                  </a:schemeClr>
                </a:solidFill>
                <a:latin typeface="Times New Roman" pitchFamily="18" charset="0"/>
                <a:cs typeface="Times New Roman" pitchFamily="18" charset="0"/>
              </a:rPr>
              <a:t>орденом Красного знамени</a:t>
            </a:r>
            <a:r>
              <a:rPr lang="ru-RU" sz="1100" dirty="0">
                <a:solidFill>
                  <a:schemeClr val="tx1">
                    <a:lumMod val="95000"/>
                    <a:lumOff val="5000"/>
                  </a:schemeClr>
                </a:solidFill>
                <a:latin typeface="Times New Roman" pitchFamily="18" charset="0"/>
                <a:cs typeface="Times New Roman" pitchFamily="18" charset="0"/>
              </a:rPr>
              <a:t> (посмертно).</a:t>
            </a:r>
          </a:p>
          <a:p>
            <a:endParaRPr lang="ru-RU" sz="1100" dirty="0">
              <a:latin typeface="Times New Roman" pitchFamily="18" charset="0"/>
              <a:cs typeface="Times New Roman" pitchFamily="18" charset="0"/>
            </a:endParaRPr>
          </a:p>
        </p:txBody>
      </p:sp>
      <p:sp>
        <p:nvSpPr>
          <p:cNvPr id="4" name="Объект 3"/>
          <p:cNvSpPr>
            <a:spLocks noGrp="1"/>
          </p:cNvSpPr>
          <p:nvPr>
            <p:ph sz="half" idx="2"/>
          </p:nvPr>
        </p:nvSpPr>
        <p:spPr/>
        <p:txBody>
          <a:bodyPr>
            <a:normAutofit fontScale="92500" lnSpcReduction="20000"/>
          </a:bodyPr>
          <a:lstStyle/>
          <a:p>
            <a:endParaRPr lang="ru-RU"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1412776"/>
            <a:ext cx="4499992" cy="5445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5040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628412"/>
          </a:xfrm>
          <a:solidFill>
            <a:schemeClr val="bg2">
              <a:lumMod val="50000"/>
            </a:schemeClr>
          </a:solidFill>
        </p:spPr>
        <p:txBody>
          <a:bodyPr>
            <a:normAutofit/>
          </a:bodyPr>
          <a:lstStyle/>
          <a:p>
            <a:r>
              <a:rPr lang="ru-RU" b="1" dirty="0" smtClean="0"/>
              <a:t>Виктор </a:t>
            </a:r>
            <a:r>
              <a:rPr lang="ru-RU" b="1" dirty="0"/>
              <a:t>Васильевич Талалихин</a:t>
            </a:r>
            <a:br>
              <a:rPr lang="ru-RU" b="1" dirty="0"/>
            </a:br>
            <a:endParaRPr lang="ru-RU" dirty="0"/>
          </a:p>
        </p:txBody>
      </p:sp>
      <p:sp>
        <p:nvSpPr>
          <p:cNvPr id="3" name="Объект 2"/>
          <p:cNvSpPr>
            <a:spLocks noGrp="1"/>
          </p:cNvSpPr>
          <p:nvPr>
            <p:ph sz="half" idx="1"/>
          </p:nvPr>
        </p:nvSpPr>
        <p:spPr>
          <a:xfrm>
            <a:off x="0" y="980728"/>
            <a:ext cx="4716016" cy="5877272"/>
          </a:xfrm>
          <a:solidFill>
            <a:schemeClr val="bg2">
              <a:lumMod val="75000"/>
            </a:schemeClr>
          </a:solidFill>
        </p:spPr>
        <p:txBody>
          <a:bodyPr>
            <a:noAutofit/>
          </a:bodyPr>
          <a:lstStyle/>
          <a:p>
            <a:r>
              <a:rPr lang="ru-RU" sz="1200" dirty="0">
                <a:latin typeface="Times New Roman" pitchFamily="18" charset="0"/>
                <a:cs typeface="Times New Roman" pitchFamily="18" charset="0"/>
              </a:rPr>
              <a:t>Родился 18 сентября 1918 года в с. Тепловке </a:t>
            </a:r>
            <a:r>
              <a:rPr lang="ru-RU" sz="1200" dirty="0" err="1">
                <a:latin typeface="Times New Roman" pitchFamily="18" charset="0"/>
                <a:cs typeface="Times New Roman" pitchFamily="18" charset="0"/>
              </a:rPr>
              <a:t>Вольского</a:t>
            </a:r>
            <a:r>
              <a:rPr lang="ru-RU" sz="1200" dirty="0">
                <a:latin typeface="Times New Roman" pitchFamily="18" charset="0"/>
                <a:cs typeface="Times New Roman" pitchFamily="18" charset="0"/>
              </a:rPr>
              <a:t> района Саратовской области. </a:t>
            </a:r>
            <a:r>
              <a:rPr lang="ru-RU" sz="1200" dirty="0" smtClean="0">
                <a:latin typeface="Times New Roman" pitchFamily="18" charset="0"/>
                <a:cs typeface="Times New Roman" pitchFamily="18" charset="0"/>
              </a:rPr>
              <a:t>После </a:t>
            </a:r>
            <a:r>
              <a:rPr lang="ru-RU" sz="1200" dirty="0">
                <a:latin typeface="Times New Roman" pitchFamily="18" charset="0"/>
                <a:cs typeface="Times New Roman" pitchFamily="18" charset="0"/>
              </a:rPr>
              <a:t>окончания фабрично-заводского училища работал на Московском мясокомбинате, одновременно учился в аэроклубе. Окончил </a:t>
            </a:r>
            <a:r>
              <a:rPr lang="ru-RU" sz="1200" dirty="0" err="1">
                <a:latin typeface="Times New Roman" pitchFamily="18" charset="0"/>
                <a:cs typeface="Times New Roman" pitchFamily="18" charset="0"/>
              </a:rPr>
              <a:t>Борисоглебокое</a:t>
            </a:r>
            <a:r>
              <a:rPr lang="ru-RU" sz="1200" dirty="0">
                <a:latin typeface="Times New Roman" pitchFamily="18" charset="0"/>
                <a:cs typeface="Times New Roman" pitchFamily="18" charset="0"/>
              </a:rPr>
              <a:t> военное </a:t>
            </a:r>
            <a:r>
              <a:rPr lang="ru-RU" sz="1200" dirty="0" smtClean="0">
                <a:latin typeface="Times New Roman" pitchFamily="18" charset="0"/>
                <a:cs typeface="Times New Roman" pitchFamily="18" charset="0"/>
              </a:rPr>
              <a:t>авиационное </a:t>
            </a:r>
            <a:r>
              <a:rPr lang="ru-RU" sz="1200" dirty="0">
                <a:latin typeface="Times New Roman" pitchFamily="18" charset="0"/>
                <a:cs typeface="Times New Roman" pitchFamily="18" charset="0"/>
              </a:rPr>
              <a:t>училище летчиков. В боях Великой Отечественной войны с июня 1941 года. Произвёл более 60-и боевых вылетов. Летом и осенью 1941 года, сражался </a:t>
            </a:r>
            <a:r>
              <a:rPr lang="ru-RU" sz="1200" dirty="0" smtClean="0">
                <a:latin typeface="Times New Roman" pitchFamily="18" charset="0"/>
                <a:cs typeface="Times New Roman" pitchFamily="18" charset="0"/>
              </a:rPr>
              <a:t>под Москвой. </a:t>
            </a:r>
            <a:r>
              <a:rPr lang="ru-RU" sz="1200" dirty="0">
                <a:latin typeface="Times New Roman" pitchFamily="18" charset="0"/>
                <a:cs typeface="Times New Roman" pitchFamily="18" charset="0"/>
              </a:rPr>
              <a:t>За боевые отличия был награждён орденами Красного Знамени (1941) и орденом Ленина.</a:t>
            </a:r>
            <a:r>
              <a:rPr lang="ru-RU" sz="1200" dirty="0" smtClean="0">
                <a:latin typeface="Times New Roman" pitchFamily="18" charset="0"/>
                <a:cs typeface="Times New Roman" pitchFamily="18" charset="0"/>
              </a:rPr>
              <a:t> </a:t>
            </a:r>
            <a:r>
              <a:rPr lang="ru-RU" sz="1200" dirty="0">
                <a:latin typeface="Times New Roman" pitchFamily="18" charset="0"/>
                <a:cs typeface="Times New Roman" pitchFamily="18" charset="0"/>
              </a:rPr>
              <a:t>Звание Героя Советского Союза с вручением ордена Ленина и медали "Золотая Звезда" Виктору Васильевичу Талалихину присвоено Указом Президиума Верховного Совета СССР от 8 августа 1941 года за ночной таран вражеского бомбардировщика. Надо заметить, что Талалихин не был первым летчиком, применившим ночной таран. Вскоре Талалихин был назначен командиром эскадрильи, ему было присвоено звание лейтенанта. Славный летчик участвовал во многих воздушных боях под Москвой, сбил еще пять вражеских самолетов лично и один в группе. Погиб смертью храбрых в неравной схватке с фашистскими истребителями 27 октября 1941 года. 27 октября Виктор Талалихин отправился во главе звена из шести истребителей на прикрытие наземных войск в район Подольска. Над деревней Каменка звено было атаковано шестеркой «Мессершмитов-109». Талалихин принял бой и сбил один вражеский самолет. На него тут же «насели» сразу три «</a:t>
            </a:r>
            <a:r>
              <a:rPr lang="ru-RU" sz="1200" dirty="0" err="1">
                <a:latin typeface="Times New Roman" pitchFamily="18" charset="0"/>
                <a:cs typeface="Times New Roman" pitchFamily="18" charset="0"/>
              </a:rPr>
              <a:t>мессера</a:t>
            </a:r>
            <a:r>
              <a:rPr lang="ru-RU" sz="1200" dirty="0">
                <a:latin typeface="Times New Roman" pitchFamily="18" charset="0"/>
                <a:cs typeface="Times New Roman" pitchFamily="18" charset="0"/>
              </a:rPr>
              <a:t>». В неравном бою Виктору удалось зажечь еще одного противника. Но тут рядом с его самолетом разорвался снаряд...</a:t>
            </a:r>
          </a:p>
        </p:txBody>
      </p:sp>
      <p:sp>
        <p:nvSpPr>
          <p:cNvPr id="4" name="Объект 3"/>
          <p:cNvSpPr>
            <a:spLocks noGrp="1"/>
          </p:cNvSpPr>
          <p:nvPr>
            <p:ph sz="half" idx="2"/>
          </p:nvPr>
        </p:nvSpPr>
        <p:spPr/>
        <p:txBody>
          <a:bodyPr>
            <a:normAutofit fontScale="70000" lnSpcReduction="20000"/>
          </a:bodyPr>
          <a:lstStyle/>
          <a:p>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5" y="1628800"/>
            <a:ext cx="4427985" cy="52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2523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a:solidFill>
            <a:schemeClr val="tx2">
              <a:lumMod val="40000"/>
              <a:lumOff val="60000"/>
            </a:schemeClr>
          </a:solidFill>
        </p:spPr>
        <p:txBody>
          <a:bodyPr>
            <a:noAutofit/>
          </a:bodyPr>
          <a:lstStyle/>
          <a:p>
            <a:r>
              <a:rPr lang="ru-RU" b="1" dirty="0" smtClean="0"/>
              <a:t/>
            </a:r>
            <a:br>
              <a:rPr lang="ru-RU" b="1" dirty="0" smtClean="0"/>
            </a:br>
            <a:r>
              <a:rPr lang="ru-RU" b="1" dirty="0" smtClean="0"/>
              <a:t>Иван </a:t>
            </a:r>
            <a:r>
              <a:rPr lang="ru-RU" b="1" dirty="0"/>
              <a:t>Никитович </a:t>
            </a:r>
            <a:r>
              <a:rPr lang="ru-RU" b="1" dirty="0" err="1"/>
              <a:t>Кожедуб</a:t>
            </a:r>
            <a:r>
              <a:rPr lang="ru-RU" b="1" dirty="0"/>
              <a:t/>
            </a:r>
            <a:br>
              <a:rPr lang="ru-RU" b="1" dirty="0"/>
            </a:br>
            <a:endParaRPr lang="ru-RU" dirty="0"/>
          </a:p>
        </p:txBody>
      </p:sp>
      <p:sp>
        <p:nvSpPr>
          <p:cNvPr id="3" name="Объект 2"/>
          <p:cNvSpPr>
            <a:spLocks noGrp="1"/>
          </p:cNvSpPr>
          <p:nvPr>
            <p:ph sz="half" idx="1"/>
          </p:nvPr>
        </p:nvSpPr>
        <p:spPr>
          <a:xfrm>
            <a:off x="0" y="1124744"/>
            <a:ext cx="4644008" cy="5733255"/>
          </a:xfrm>
          <a:solidFill>
            <a:schemeClr val="bg1">
              <a:lumMod val="85000"/>
            </a:schemeClr>
          </a:solidFill>
        </p:spPr>
        <p:txBody>
          <a:bodyPr>
            <a:noAutofit/>
          </a:bodyPr>
          <a:lstStyle/>
          <a:p>
            <a:r>
              <a:rPr lang="ru-RU" sz="1400" dirty="0">
                <a:latin typeface="Times New Roman" pitchFamily="18" charset="0"/>
                <a:cs typeface="Times New Roman" pitchFamily="18" charset="0"/>
              </a:rPr>
              <a:t>(1920– 1991), маршал авиации (1985), Герой Советского Союза (1944 – дважды; 1945). В Великую Отечественную войну в истребительной авиации, командир эскадрильи, заместитель командира полка, провёл 120 воздушных боёв; сбил 62 самолёта.</a:t>
            </a:r>
          </a:p>
          <a:p>
            <a:r>
              <a:rPr lang="ru-RU" sz="1400" dirty="0">
                <a:latin typeface="Times New Roman" pitchFamily="18" charset="0"/>
                <a:cs typeface="Times New Roman" pitchFamily="18" charset="0"/>
              </a:rPr>
              <a:t>Трижды Герой Советского Союза Иван Никитович </a:t>
            </a:r>
            <a:r>
              <a:rPr lang="ru-RU" sz="1400" dirty="0" err="1">
                <a:latin typeface="Times New Roman" pitchFamily="18" charset="0"/>
                <a:cs typeface="Times New Roman" pitchFamily="18" charset="0"/>
              </a:rPr>
              <a:t>Кожедуб</a:t>
            </a:r>
            <a:r>
              <a:rPr lang="ru-RU" sz="1400" dirty="0">
                <a:latin typeface="Times New Roman" pitchFamily="18" charset="0"/>
                <a:cs typeface="Times New Roman" pitchFamily="18" charset="0"/>
              </a:rPr>
              <a:t> на Ла-7 сбил 17 самолетов </a:t>
            </a:r>
            <a:r>
              <a:rPr lang="ru-RU" sz="1400" dirty="0" smtClean="0">
                <a:latin typeface="Times New Roman" pitchFamily="18" charset="0"/>
                <a:cs typeface="Times New Roman" pitchFamily="18" charset="0"/>
              </a:rPr>
              <a:t>противника. Один </a:t>
            </a:r>
            <a:r>
              <a:rPr lang="ru-RU" sz="1400" dirty="0">
                <a:latin typeface="Times New Roman" pitchFamily="18" charset="0"/>
                <a:cs typeface="Times New Roman" pitchFamily="18" charset="0"/>
              </a:rPr>
              <a:t>из самых памятных боев </a:t>
            </a:r>
            <a:r>
              <a:rPr lang="ru-RU" sz="1400" dirty="0" err="1">
                <a:latin typeface="Times New Roman" pitchFamily="18" charset="0"/>
                <a:cs typeface="Times New Roman" pitchFamily="18" charset="0"/>
              </a:rPr>
              <a:t>Кожедуб</a:t>
            </a:r>
            <a:r>
              <a:rPr lang="ru-RU" sz="1400" dirty="0">
                <a:latin typeface="Times New Roman" pitchFamily="18" charset="0"/>
                <a:cs typeface="Times New Roman" pitchFamily="18" charset="0"/>
              </a:rPr>
              <a:t> провел 19 февраля 1945 г. (иногда указывается дата 24 февраля</a:t>
            </a:r>
            <a:r>
              <a:rPr lang="ru-RU" sz="1400" dirty="0" smtClean="0">
                <a:latin typeface="Times New Roman" pitchFamily="18" charset="0"/>
                <a:cs typeface="Times New Roman" pitchFamily="18" charset="0"/>
              </a:rPr>
              <a:t>). В </a:t>
            </a:r>
            <a:r>
              <a:rPr lang="ru-RU" sz="1400" dirty="0">
                <a:latin typeface="Times New Roman" pitchFamily="18" charset="0"/>
                <a:cs typeface="Times New Roman" pitchFamily="18" charset="0"/>
              </a:rPr>
              <a:t>этот день он вылетел на свободную охоту в паре с Дмитрием Титаренко. На траверсе Одера летчики заметили самолет, быстро приближавшийся со стороны </a:t>
            </a:r>
            <a:r>
              <a:rPr lang="ru-RU" sz="1400" dirty="0" err="1">
                <a:latin typeface="Times New Roman" pitchFamily="18" charset="0"/>
                <a:cs typeface="Times New Roman" pitchFamily="18" charset="0"/>
              </a:rPr>
              <a:t>Франкфупта</a:t>
            </a:r>
            <a:r>
              <a:rPr lang="ru-RU" sz="1400" dirty="0">
                <a:latin typeface="Times New Roman" pitchFamily="18" charset="0"/>
                <a:cs typeface="Times New Roman" pitchFamily="18" charset="0"/>
              </a:rPr>
              <a:t>-на-Одере. Самолет шел вдоль русла реки на высоте 3500 м со скоростью, гораздо большей, чем могли развить Ла-7. Это был Ме-262. </a:t>
            </a:r>
            <a:r>
              <a:rPr lang="ru-RU" sz="1400" dirty="0" err="1" smtClean="0">
                <a:latin typeface="Times New Roman" pitchFamily="18" charset="0"/>
                <a:cs typeface="Times New Roman" pitchFamily="18" charset="0"/>
              </a:rPr>
              <a:t>Кожедуб</a:t>
            </a:r>
            <a:r>
              <a:rPr lang="ru-RU" sz="1400" dirty="0" smtClean="0">
                <a:latin typeface="Times New Roman" pitchFamily="18" charset="0"/>
                <a:cs typeface="Times New Roman" pitchFamily="18" charset="0"/>
              </a:rPr>
              <a:t> </a:t>
            </a:r>
            <a:r>
              <a:rPr lang="ru-RU" sz="1400" dirty="0">
                <a:latin typeface="Times New Roman" pitchFamily="18" charset="0"/>
                <a:cs typeface="Times New Roman" pitchFamily="18" charset="0"/>
              </a:rPr>
              <a:t>атаковал снизу на встречно-</a:t>
            </a:r>
            <a:r>
              <a:rPr lang="ru-RU" sz="1400" dirty="0" err="1">
                <a:latin typeface="Times New Roman" pitchFamily="18" charset="0"/>
                <a:cs typeface="Times New Roman" pitchFamily="18" charset="0"/>
              </a:rPr>
              <a:t>перескающемся</a:t>
            </a:r>
            <a:r>
              <a:rPr lang="ru-RU" sz="1400" dirty="0">
                <a:latin typeface="Times New Roman" pitchFamily="18" charset="0"/>
                <a:cs typeface="Times New Roman" pitchFamily="18" charset="0"/>
              </a:rPr>
              <a:t> курсе, надеясь поразить реактивный самолет в брюхо. Однако раньше </a:t>
            </a:r>
            <a:r>
              <a:rPr lang="ru-RU" sz="1400" dirty="0" err="1">
                <a:latin typeface="Times New Roman" pitchFamily="18" charset="0"/>
                <a:cs typeface="Times New Roman" pitchFamily="18" charset="0"/>
              </a:rPr>
              <a:t>Кожедуба</a:t>
            </a:r>
            <a:r>
              <a:rPr lang="ru-RU" sz="1400" dirty="0">
                <a:latin typeface="Times New Roman" pitchFamily="18" charset="0"/>
                <a:cs typeface="Times New Roman" pitchFamily="18" charset="0"/>
              </a:rPr>
              <a:t> огонь открыл Титаренко. К немалому удивлению </a:t>
            </a:r>
            <a:r>
              <a:rPr lang="ru-RU" sz="1400" dirty="0" err="1">
                <a:latin typeface="Times New Roman" pitchFamily="18" charset="0"/>
                <a:cs typeface="Times New Roman" pitchFamily="18" charset="0"/>
              </a:rPr>
              <a:t>Кожедуба</a:t>
            </a:r>
            <a:r>
              <a:rPr lang="ru-RU" sz="1400" dirty="0">
                <a:latin typeface="Times New Roman" pitchFamily="18" charset="0"/>
                <a:cs typeface="Times New Roman" pitchFamily="18" charset="0"/>
              </a:rPr>
              <a:t> преждевременная стрельба ведомого пошла на пользу</a:t>
            </a:r>
            <a:r>
              <a:rPr lang="ru-RU" sz="1400" dirty="0" smtClean="0">
                <a:latin typeface="Times New Roman" pitchFamily="18" charset="0"/>
                <a:cs typeface="Times New Roman" pitchFamily="18" charset="0"/>
              </a:rPr>
              <a:t>. Немец </a:t>
            </a:r>
            <a:r>
              <a:rPr lang="ru-RU" sz="1400" dirty="0">
                <a:latin typeface="Times New Roman" pitchFamily="18" charset="0"/>
                <a:cs typeface="Times New Roman" pitchFamily="18" charset="0"/>
              </a:rPr>
              <a:t>развернулся влево, навстречу </a:t>
            </a:r>
            <a:r>
              <a:rPr lang="ru-RU" sz="1400" dirty="0" err="1">
                <a:latin typeface="Times New Roman" pitchFamily="18" charset="0"/>
                <a:cs typeface="Times New Roman" pitchFamily="18" charset="0"/>
              </a:rPr>
              <a:t>Кожедубу</a:t>
            </a:r>
            <a:r>
              <a:rPr lang="ru-RU" sz="1400" dirty="0">
                <a:latin typeface="Times New Roman" pitchFamily="18" charset="0"/>
                <a:cs typeface="Times New Roman" pitchFamily="18" charset="0"/>
              </a:rPr>
              <a:t>, последнему оставалось лишь поймать </a:t>
            </a:r>
            <a:r>
              <a:rPr lang="ru-RU" sz="1400" dirty="0" err="1">
                <a:latin typeface="Times New Roman" pitchFamily="18" charset="0"/>
                <a:cs typeface="Times New Roman" pitchFamily="18" charset="0"/>
              </a:rPr>
              <a:t>мессершмитт</a:t>
            </a:r>
            <a:r>
              <a:rPr lang="ru-RU" sz="1400" dirty="0">
                <a:latin typeface="Times New Roman" pitchFamily="18" charset="0"/>
                <a:cs typeface="Times New Roman" pitchFamily="18" charset="0"/>
              </a:rPr>
              <a:t> в прицел и нажать на гашетку. Ме-262 превратился в огненный шар</a:t>
            </a:r>
            <a:r>
              <a:rPr lang="ru-RU" sz="140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
        <p:nvSpPr>
          <p:cNvPr id="4" name="Объект 3"/>
          <p:cNvSpPr>
            <a:spLocks noGrp="1"/>
          </p:cNvSpPr>
          <p:nvPr>
            <p:ph sz="half" idx="2"/>
          </p:nvPr>
        </p:nvSpPr>
        <p:spPr/>
        <p:txBody>
          <a:bodyPr>
            <a:normAutofit fontScale="25000" lnSpcReduction="20000"/>
          </a:bodyPr>
          <a:lstStyle/>
          <a:p>
            <a:endParaRPr lang="ru-R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1556792"/>
            <a:ext cx="4499992" cy="5301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8494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a:solidFill>
            <a:schemeClr val="accent4"/>
          </a:solidFill>
        </p:spPr>
        <p:txBody>
          <a:bodyPr>
            <a:normAutofit fontScale="90000"/>
          </a:bodyPr>
          <a:lstStyle/>
          <a:p>
            <a:r>
              <a:rPr lang="ru-RU" sz="4900" b="1" dirty="0"/>
              <a:t>Алексей Петрович </a:t>
            </a:r>
            <a:r>
              <a:rPr lang="ru-RU" sz="4900" b="1" dirty="0" err="1"/>
              <a:t>Маресьев</a:t>
            </a:r>
            <a:r>
              <a:rPr lang="ru-RU" b="1" dirty="0"/>
              <a:t/>
            </a:r>
            <a:br>
              <a:rPr lang="ru-RU" b="1" dirty="0"/>
            </a:br>
            <a:endParaRPr lang="ru-RU" dirty="0"/>
          </a:p>
        </p:txBody>
      </p:sp>
      <p:sp>
        <p:nvSpPr>
          <p:cNvPr id="3" name="Объект 2"/>
          <p:cNvSpPr>
            <a:spLocks noGrp="1"/>
          </p:cNvSpPr>
          <p:nvPr>
            <p:ph sz="half" idx="1"/>
          </p:nvPr>
        </p:nvSpPr>
        <p:spPr>
          <a:xfrm>
            <a:off x="0" y="692696"/>
            <a:ext cx="4495800" cy="6165304"/>
          </a:xfrm>
          <a:solidFill>
            <a:schemeClr val="bg1">
              <a:lumMod val="75000"/>
            </a:schemeClr>
          </a:solidFill>
        </p:spPr>
        <p:txBody>
          <a:bodyPr>
            <a:noAutofit/>
          </a:bodyPr>
          <a:lstStyle/>
          <a:p>
            <a:r>
              <a:rPr lang="ru-RU" sz="1200" dirty="0" err="1">
                <a:latin typeface="Times New Roman" pitchFamily="18" charset="0"/>
                <a:cs typeface="Times New Roman" pitchFamily="18" charset="0"/>
              </a:rPr>
              <a:t>Маресьев</a:t>
            </a:r>
            <a:r>
              <a:rPr lang="ru-RU" sz="1200" dirty="0">
                <a:latin typeface="Times New Roman" pitchFamily="18" charset="0"/>
                <a:cs typeface="Times New Roman" pitchFamily="18" charset="0"/>
              </a:rPr>
              <a:t> Алексей Петрович летчик-истребитель, заместитель командира эскадрильи 63-го гвардейского истребительного авиационного полка, гвардии старший лейтенант</a:t>
            </a:r>
            <a:r>
              <a:rPr lang="ru-RU" sz="1200" dirty="0" smtClean="0">
                <a:latin typeface="Times New Roman" pitchFamily="18" charset="0"/>
                <a:cs typeface="Times New Roman" pitchFamily="18" charset="0"/>
              </a:rPr>
              <a:t>. Родился </a:t>
            </a:r>
            <a:r>
              <a:rPr lang="ru-RU" sz="1200" dirty="0">
                <a:latin typeface="Times New Roman" pitchFamily="18" charset="0"/>
                <a:cs typeface="Times New Roman" pitchFamily="18" charset="0"/>
              </a:rPr>
              <a:t>20 мая 1916 года в городе Камышине Волгоградской области в семье рабочего.</a:t>
            </a:r>
          </a:p>
          <a:p>
            <a:r>
              <a:rPr lang="ru-RU" sz="1200" dirty="0">
                <a:latin typeface="Times New Roman" pitchFamily="18" charset="0"/>
                <a:cs typeface="Times New Roman" pitchFamily="18" charset="0"/>
              </a:rPr>
              <a:t>После окончания 8 классов средней школы Алексей поступил в ФЗУ, где получил специальность слесаря. Затем подал заявление в Московский авиационный институт, но вместо института по комсомольской путевке отправился строить Комсомольск-на-Амуре. Там он пилил лес в тайге, строил бараки, а потом и первые жилые кварталы. Одновременно учился в аэроклубе. Свой первый боевой вылет он совершил 23 августа 1941 года в районе Кривого Рога. Боевой счёт лейтенант </a:t>
            </a:r>
            <a:r>
              <a:rPr lang="ru-RU" sz="1200" dirty="0" err="1">
                <a:latin typeface="Times New Roman" pitchFamily="18" charset="0"/>
                <a:cs typeface="Times New Roman" pitchFamily="18" charset="0"/>
              </a:rPr>
              <a:t>Маресьев</a:t>
            </a:r>
            <a:r>
              <a:rPr lang="ru-RU" sz="1200" dirty="0">
                <a:latin typeface="Times New Roman" pitchFamily="18" charset="0"/>
                <a:cs typeface="Times New Roman" pitchFamily="18" charset="0"/>
              </a:rPr>
              <a:t> открыл в начале 1942 года – сбил Ju-52. К концу марта 1942 года довёл счёт сбитых фашистских самолетов до четырех. 4 апреля в воздушном бою над </a:t>
            </a:r>
            <a:r>
              <a:rPr lang="ru-RU" sz="1200" dirty="0" err="1">
                <a:latin typeface="Times New Roman" pitchFamily="18" charset="0"/>
                <a:cs typeface="Times New Roman" pitchFamily="18" charset="0"/>
              </a:rPr>
              <a:t>Демянским</a:t>
            </a:r>
            <a:r>
              <a:rPr lang="ru-RU" sz="1200" dirty="0">
                <a:latin typeface="Times New Roman" pitchFamily="18" charset="0"/>
                <a:cs typeface="Times New Roman" pitchFamily="18" charset="0"/>
              </a:rPr>
              <a:t> плацдармом (Новгородская обл.) истребитель Маресьева был подбит. Он попытался совершить посадку на лёд замёрзшего озера, но рано выпустил шасси. Самолёт стал быстро терять высоту и упал на лес.</a:t>
            </a:r>
          </a:p>
          <a:p>
            <a:r>
              <a:rPr lang="ru-RU" sz="1200" dirty="0" err="1">
                <a:latin typeface="Times New Roman" pitchFamily="18" charset="0"/>
                <a:cs typeface="Times New Roman" pitchFamily="18" charset="0"/>
              </a:rPr>
              <a:t>Маресьев</a:t>
            </a:r>
            <a:r>
              <a:rPr lang="ru-RU" sz="1200" dirty="0">
                <a:latin typeface="Times New Roman" pitchFamily="18" charset="0"/>
                <a:cs typeface="Times New Roman" pitchFamily="18" charset="0"/>
              </a:rPr>
              <a:t> добирался ползком до своих. Он обморозил ступни ног и их пришлось ампутировать. Однако летчик решил не сдаваться. Когда ему сделали протезы, он долго и упорно тренировался и добился разрешения вернуться в строй. Заново учился летать в 11 запасной авиабригаде в г. Иваново.</a:t>
            </a:r>
          </a:p>
          <a:p>
            <a:r>
              <a:rPr lang="ru-RU" sz="1200" dirty="0">
                <a:latin typeface="Times New Roman" pitchFamily="18" charset="0"/>
                <a:cs typeface="Times New Roman" pitchFamily="18" charset="0"/>
              </a:rPr>
              <a:t>В июне 1943 года </a:t>
            </a:r>
            <a:r>
              <a:rPr lang="ru-RU" sz="1200" dirty="0" err="1">
                <a:latin typeface="Times New Roman" pitchFamily="18" charset="0"/>
                <a:cs typeface="Times New Roman" pitchFamily="18" charset="0"/>
              </a:rPr>
              <a:t>Маресьев</a:t>
            </a:r>
            <a:r>
              <a:rPr lang="ru-RU" sz="1200" dirty="0">
                <a:latin typeface="Times New Roman" pitchFamily="18" charset="0"/>
                <a:cs typeface="Times New Roman" pitchFamily="18" charset="0"/>
              </a:rPr>
              <a:t> вернулся в строй. Воевал на Курской дуге в составе 63-го гвардейского истребительного авиационного полка, был заместителем командира эскадрильи. В августе 1943 года Алексей </a:t>
            </a:r>
            <a:r>
              <a:rPr lang="ru-RU" sz="1200" dirty="0" err="1">
                <a:latin typeface="Times New Roman" pitchFamily="18" charset="0"/>
                <a:cs typeface="Times New Roman" pitchFamily="18" charset="0"/>
              </a:rPr>
              <a:t>Маресьев</a:t>
            </a:r>
            <a:r>
              <a:rPr lang="ru-RU" sz="1200" dirty="0">
                <a:latin typeface="Times New Roman" pitchFamily="18" charset="0"/>
                <a:cs typeface="Times New Roman" pitchFamily="18" charset="0"/>
              </a:rPr>
              <a:t> во время одного боя сбил сразу три вражеских истребителя FW-190.</a:t>
            </a:r>
          </a:p>
          <a:p>
            <a:endParaRPr lang="ru-RU" sz="1200" dirty="0">
              <a:latin typeface="Times New Roman" pitchFamily="18" charset="0"/>
              <a:cs typeface="Times New Roman" pitchFamily="18" charset="0"/>
            </a:endParaRPr>
          </a:p>
        </p:txBody>
      </p:sp>
      <p:sp>
        <p:nvSpPr>
          <p:cNvPr id="4" name="Объект 3"/>
          <p:cNvSpPr>
            <a:spLocks noGrp="1"/>
          </p:cNvSpPr>
          <p:nvPr>
            <p:ph sz="half" idx="2"/>
          </p:nvPr>
        </p:nvSpPr>
        <p:spPr/>
        <p:txBody>
          <a:bodyPr>
            <a:normAutofit fontScale="92500" lnSpcReduction="10000"/>
          </a:bodyPr>
          <a:lstStyle/>
          <a:p>
            <a:endParaRPr lang="ru-RU"/>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980728"/>
            <a:ext cx="4644008" cy="5877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6246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84784"/>
          </a:xfrm>
          <a:solidFill>
            <a:schemeClr val="tx2">
              <a:lumMod val="60000"/>
              <a:lumOff val="40000"/>
            </a:schemeClr>
          </a:solidFill>
        </p:spPr>
        <p:txBody>
          <a:bodyPr>
            <a:noAutofit/>
          </a:bodyPr>
          <a:lstStyle/>
          <a:p>
            <a:r>
              <a:rPr lang="ru-RU" b="1" dirty="0"/>
              <a:t>Матросов Александр Матвеевич</a:t>
            </a:r>
            <a:br>
              <a:rPr lang="ru-RU" b="1" dirty="0"/>
            </a:br>
            <a:endParaRPr lang="ru-RU" dirty="0"/>
          </a:p>
        </p:txBody>
      </p:sp>
      <p:sp>
        <p:nvSpPr>
          <p:cNvPr id="3" name="Объект 2"/>
          <p:cNvSpPr>
            <a:spLocks noGrp="1"/>
          </p:cNvSpPr>
          <p:nvPr>
            <p:ph sz="half" idx="1"/>
          </p:nvPr>
        </p:nvSpPr>
        <p:spPr>
          <a:xfrm>
            <a:off x="0" y="1484784"/>
            <a:ext cx="4644008" cy="5373216"/>
          </a:xfrm>
          <a:solidFill>
            <a:schemeClr val="accent5">
              <a:lumMod val="20000"/>
              <a:lumOff val="80000"/>
            </a:schemeClr>
          </a:solidFill>
        </p:spPr>
        <p:txBody>
          <a:bodyPr>
            <a:normAutofit lnSpcReduction="10000"/>
          </a:bodyPr>
          <a:lstStyle/>
          <a:p>
            <a:r>
              <a:rPr lang="ru-RU" sz="1200" dirty="0">
                <a:latin typeface="Times New Roman" pitchFamily="18" charset="0"/>
                <a:cs typeface="Times New Roman" pitchFamily="18" charset="0"/>
              </a:rPr>
              <a:t>Матросов Александр Матвеевич – стрелок 2-го батальона 91-й отдельной стрелковой бригады (22-я армия, Калининский фронт) рядовой. Родился 5 февраля 1924 года в городе </a:t>
            </a:r>
            <a:r>
              <a:rPr lang="ru-RU" sz="1200" dirty="0" err="1">
                <a:latin typeface="Times New Roman" pitchFamily="18" charset="0"/>
                <a:cs typeface="Times New Roman" pitchFamily="18" charset="0"/>
              </a:rPr>
              <a:t>Екатеринославе</a:t>
            </a:r>
            <a:r>
              <a:rPr lang="ru-RU" sz="1200" dirty="0">
                <a:latin typeface="Times New Roman" pitchFamily="18" charset="0"/>
                <a:cs typeface="Times New Roman" pitchFamily="18" charset="0"/>
              </a:rPr>
              <a:t> (ныне Днепропетровск</a:t>
            </a:r>
            <a:r>
              <a:rPr lang="ru-RU" sz="1200" dirty="0" smtClean="0">
                <a:latin typeface="Times New Roman" pitchFamily="18" charset="0"/>
                <a:cs typeface="Times New Roman" pitchFamily="18" charset="0"/>
              </a:rPr>
              <a:t>). </a:t>
            </a:r>
            <a:r>
              <a:rPr lang="ru-RU" sz="1200" dirty="0">
                <a:latin typeface="Times New Roman" pitchFamily="18" charset="0"/>
                <a:cs typeface="Times New Roman" pitchFamily="18" charset="0"/>
              </a:rPr>
              <a:t>Рано лишился родителей. В действующей армии с ноября 1942 года. Служил в составе 2-го батальона 91-й отдельной Сибирской добровольческой бригады имени </a:t>
            </a:r>
            <a:r>
              <a:rPr lang="ru-RU" sz="1200" dirty="0" smtClean="0">
                <a:latin typeface="Times New Roman" pitchFamily="18" charset="0"/>
                <a:cs typeface="Times New Roman" pitchFamily="18" charset="0"/>
              </a:rPr>
              <a:t>Сталина. Некоторое </a:t>
            </a:r>
            <a:r>
              <a:rPr lang="ru-RU" sz="1200" dirty="0">
                <a:latin typeface="Times New Roman" pitchFamily="18" charset="0"/>
                <a:cs typeface="Times New Roman" pitchFamily="18" charset="0"/>
              </a:rPr>
              <a:t>время бригада находилась в резерве. Затем её перебросили под Псков в район Большого </a:t>
            </a:r>
            <a:r>
              <a:rPr lang="ru-RU" sz="1200" dirty="0" err="1">
                <a:latin typeface="Times New Roman" pitchFamily="18" charset="0"/>
                <a:cs typeface="Times New Roman" pitchFamily="18" charset="0"/>
              </a:rPr>
              <a:t>Ломоватого</a:t>
            </a:r>
            <a:r>
              <a:rPr lang="ru-RU" sz="1200" dirty="0">
                <a:latin typeface="Times New Roman" pitchFamily="18" charset="0"/>
                <a:cs typeface="Times New Roman" pitchFamily="18" charset="0"/>
              </a:rPr>
              <a:t> бора. Прямо с марша бригада вступила в бой</a:t>
            </a:r>
            <a:r>
              <a:rPr lang="ru-RU" sz="1200" dirty="0" smtClean="0">
                <a:latin typeface="Times New Roman" pitchFamily="18" charset="0"/>
                <a:cs typeface="Times New Roman" pitchFamily="18" charset="0"/>
              </a:rPr>
              <a:t>.</a:t>
            </a:r>
            <a:r>
              <a:rPr lang="ru-RU" sz="1200" dirty="0"/>
              <a:t> </a:t>
            </a:r>
            <a:r>
              <a:rPr lang="ru-RU" sz="1200" dirty="0">
                <a:latin typeface="Times New Roman" pitchFamily="18" charset="0"/>
                <a:cs typeface="Times New Roman" pitchFamily="18" charset="0"/>
              </a:rPr>
              <a:t>Двадцать седьмого февраля 1943 года 2-й батальон получил задачу атаковать опорный пункт в районе деревни Чернушки (</a:t>
            </a:r>
            <a:r>
              <a:rPr lang="ru-RU" sz="1200" dirty="0" err="1">
                <a:latin typeface="Times New Roman" pitchFamily="18" charset="0"/>
                <a:cs typeface="Times New Roman" pitchFamily="18" charset="0"/>
              </a:rPr>
              <a:t>Локнянский</a:t>
            </a:r>
            <a:r>
              <a:rPr lang="ru-RU" sz="1200" dirty="0">
                <a:latin typeface="Times New Roman" pitchFamily="18" charset="0"/>
                <a:cs typeface="Times New Roman" pitchFamily="18" charset="0"/>
              </a:rPr>
              <a:t> район Псковской области). Как только наши солдаты прошли лес и вышли на опушку, они попали под сильный пулемётный огонь противника – три вражеских пулемёта в дзотах прикрывали подступы к деревне. Один пулемёт подавила штурмовая группа автоматчиков и бронебойщиков. Второй дзот уничтожила другая группа бронебойщиков. Но пулемёт из третьего дзота продолжал обстреливать всю лощину перед деревней. Попытки заставить его замолчать не увенчались успехом. Тогда в сторону дзота пополз рядовой Матросов А.М. Он подобрался к амбразуре с фланга и бросил две гранаты. Пулемёт замолчал. Но как только бойцы поднялись в атаку, пулемёт снова ожил. Тогда Матросов поднялся, рывком бросился к дзоту и своим телом закрыл амбразуру. Ценою своей жизни он содействовал выполнению боевой задачи подразделением</a:t>
            </a:r>
            <a:r>
              <a:rPr lang="ru-RU" sz="1200" dirty="0" smtClean="0">
                <a:latin typeface="Times New Roman" pitchFamily="18" charset="0"/>
                <a:cs typeface="Times New Roman" pitchFamily="18" charset="0"/>
              </a:rPr>
              <a:t>. </a:t>
            </a:r>
            <a:r>
              <a:rPr lang="ru-RU" sz="1200" dirty="0">
                <a:latin typeface="Times New Roman" pitchFamily="18" charset="0"/>
                <a:cs typeface="Times New Roman" pitchFamily="18" charset="0"/>
              </a:rPr>
              <a:t>Через несколько дней имя Матросова стало известным всей стране. Подвиг Матросова был использован находившимся случайно при части журналистом для патриотической статьи. При этом командир полка узнал о подвиге из газет. Причем дата смерти героя перенесли на 23 февраля, приурочив подвиг ко дню Советской </a:t>
            </a:r>
            <a:r>
              <a:rPr lang="ru-RU" sz="1200" dirty="0" smtClean="0">
                <a:latin typeface="Times New Roman" pitchFamily="18" charset="0"/>
                <a:cs typeface="Times New Roman" pitchFamily="18" charset="0"/>
              </a:rPr>
              <a:t>Армии.</a:t>
            </a:r>
            <a:endParaRPr lang="ru-RU" sz="1200" dirty="0">
              <a:latin typeface="Times New Roman" pitchFamily="18" charset="0"/>
              <a:cs typeface="Times New Roman" pitchFamily="18" charset="0"/>
            </a:endParaRPr>
          </a:p>
        </p:txBody>
      </p:sp>
      <p:sp>
        <p:nvSpPr>
          <p:cNvPr id="4" name="Объект 3"/>
          <p:cNvSpPr>
            <a:spLocks noGrp="1"/>
          </p:cNvSpPr>
          <p:nvPr>
            <p:ph sz="half" idx="2"/>
          </p:nvPr>
        </p:nvSpPr>
        <p:spPr/>
        <p:txBody>
          <a:bodyPr>
            <a:normAutofit lnSpcReduction="10000"/>
          </a:bodyPr>
          <a:lstStyle/>
          <a:p>
            <a:endParaRPr lang="ru-RU"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1484784"/>
            <a:ext cx="4499992" cy="5373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5983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556792"/>
          </a:xfrm>
          <a:solidFill>
            <a:schemeClr val="accent3">
              <a:lumMod val="75000"/>
            </a:schemeClr>
          </a:solidFill>
        </p:spPr>
        <p:txBody>
          <a:bodyPr>
            <a:normAutofit/>
          </a:bodyPr>
          <a:lstStyle/>
          <a:p>
            <a:r>
              <a:rPr lang="ru-RU" sz="4900" b="1" dirty="0"/>
              <a:t>Иван Васильевич Панфилов</a:t>
            </a:r>
            <a:r>
              <a:rPr lang="ru-RU" b="1" dirty="0"/>
              <a:t/>
            </a:r>
            <a:br>
              <a:rPr lang="ru-RU" b="1" dirty="0"/>
            </a:br>
            <a:endParaRPr lang="ru-RU" dirty="0"/>
          </a:p>
        </p:txBody>
      </p:sp>
      <p:sp>
        <p:nvSpPr>
          <p:cNvPr id="3" name="Объект 2"/>
          <p:cNvSpPr>
            <a:spLocks noGrp="1"/>
          </p:cNvSpPr>
          <p:nvPr>
            <p:ph sz="half" idx="1"/>
          </p:nvPr>
        </p:nvSpPr>
        <p:spPr>
          <a:xfrm>
            <a:off x="0" y="908720"/>
            <a:ext cx="4495800" cy="5949280"/>
          </a:xfrm>
          <a:solidFill>
            <a:schemeClr val="accent4">
              <a:lumMod val="20000"/>
              <a:lumOff val="80000"/>
            </a:schemeClr>
          </a:solidFill>
        </p:spPr>
        <p:txBody>
          <a:bodyPr>
            <a:noAutofit/>
          </a:bodyPr>
          <a:lstStyle/>
          <a:p>
            <a:r>
              <a:rPr lang="ru-RU" sz="1100" dirty="0">
                <a:latin typeface="Times New Roman" pitchFamily="18" charset="0"/>
                <a:cs typeface="Times New Roman" pitchFamily="18" charset="0"/>
              </a:rPr>
              <a:t>В боях под Волоколамском особенно отличилась 316-я стрелковая дивизия генерала И.В. Панфилова. Отражая в течение 6-ти дней непрерывные атаки врага, они подбили 80 танков и уничтожили несколько сот солдат и офицеров. Попытки противника овладеть районом Волоколамска и открыть путь </a:t>
            </a:r>
            <a:r>
              <a:rPr lang="ru-RU" sz="1100" dirty="0" smtClean="0">
                <a:latin typeface="Times New Roman" pitchFamily="18" charset="0"/>
                <a:cs typeface="Times New Roman" pitchFamily="18" charset="0"/>
              </a:rPr>
              <a:t>к Москве с </a:t>
            </a:r>
            <a:r>
              <a:rPr lang="ru-RU" sz="1100" dirty="0">
                <a:latin typeface="Times New Roman" pitchFamily="18" charset="0"/>
                <a:cs typeface="Times New Roman" pitchFamily="18" charset="0"/>
              </a:rPr>
              <a:t>запада провалились. За героические действия это соединение было награждено орденом Красного Знамени и преобразовано в 8-ю гвардейскую, а ее командир генерал И.В. Панфилов удостоился звания Героя Советского Союза. Ему не посчастливилось быть свидетелем полного разгрома врага под Москвой: 18 ноября у деревни </a:t>
            </a:r>
            <a:r>
              <a:rPr lang="ru-RU" sz="1100" dirty="0" err="1">
                <a:latin typeface="Times New Roman" pitchFamily="18" charset="0"/>
                <a:cs typeface="Times New Roman" pitchFamily="18" charset="0"/>
              </a:rPr>
              <a:t>Гусенево</a:t>
            </a:r>
            <a:r>
              <a:rPr lang="ru-RU" sz="1100" dirty="0">
                <a:latin typeface="Times New Roman" pitchFamily="18" charset="0"/>
                <a:cs typeface="Times New Roman" pitchFamily="18" charset="0"/>
              </a:rPr>
              <a:t> он пал смертью </a:t>
            </a:r>
            <a:r>
              <a:rPr lang="ru-RU" sz="1100" dirty="0" smtClean="0">
                <a:latin typeface="Times New Roman" pitchFamily="18" charset="0"/>
                <a:cs typeface="Times New Roman" pitchFamily="18" charset="0"/>
              </a:rPr>
              <a:t>храбрых. Звание </a:t>
            </a:r>
            <a:r>
              <a:rPr lang="ru-RU" sz="1100" dirty="0">
                <a:latin typeface="Times New Roman" pitchFamily="18" charset="0"/>
                <a:cs typeface="Times New Roman" pitchFamily="18" charset="0"/>
              </a:rPr>
              <a:t>Героя Советского Союза Ивану Васильевичу Панфилову присвоено посмертно 12 апреля 1942 года за умелое руководство частями дивизии в боях на подступах к Москве и проявленные при этом личную храбрость и героизм</a:t>
            </a:r>
            <a:r>
              <a:rPr lang="ru-RU" sz="1100" dirty="0" smtClean="0">
                <a:latin typeface="Times New Roman" pitchFamily="18" charset="0"/>
                <a:cs typeface="Times New Roman" pitchFamily="18" charset="0"/>
              </a:rPr>
              <a:t>. </a:t>
            </a:r>
            <a:r>
              <a:rPr lang="ru-RU" sz="1100" dirty="0">
                <a:latin typeface="Times New Roman" pitchFamily="18" charset="0"/>
                <a:cs typeface="Times New Roman" pitchFamily="18" charset="0"/>
              </a:rPr>
              <a:t>В первой половине октября 1941 года 316-я Дивизия прибыла в состав 16-й армии и заняла оборону на широком фронте на подступах к Волоколамску. Генерал Панфилов впервые широко применил систему глубоко эшелонированной артиллерийской противотанковой обороны, создал и умело использовал в бою подвижные отряды заграждения. Стойкость наших войск благодаря этому значительно возросла, и все попытки 5-го немецкого армейского корпуса прорвать оборону не увенчались успехом. В течение семи дней дивизия вместе с курсантским полком С.И. </a:t>
            </a:r>
            <a:r>
              <a:rPr lang="ru-RU" sz="1100" dirty="0" err="1">
                <a:latin typeface="Times New Roman" pitchFamily="18" charset="0"/>
                <a:cs typeface="Times New Roman" pitchFamily="18" charset="0"/>
              </a:rPr>
              <a:t>Младенцева</a:t>
            </a:r>
            <a:r>
              <a:rPr lang="ru-RU" sz="1100" dirty="0">
                <a:latin typeface="Times New Roman" pitchFamily="18" charset="0"/>
                <a:cs typeface="Times New Roman" pitchFamily="18" charset="0"/>
              </a:rPr>
              <a:t> и преданными частями противотанковой артиллерии успешно отбивала атаки противника</a:t>
            </a:r>
            <a:r>
              <a:rPr lang="ru-RU" sz="1100" dirty="0" smtClean="0">
                <a:latin typeface="Times New Roman" pitchFamily="18" charset="0"/>
                <a:cs typeface="Times New Roman" pitchFamily="18" charset="0"/>
              </a:rPr>
              <a:t>. </a:t>
            </a:r>
            <a:r>
              <a:rPr lang="ru-RU" sz="1100" dirty="0">
                <a:latin typeface="Times New Roman" pitchFamily="18" charset="0"/>
                <a:cs typeface="Times New Roman" pitchFamily="18" charset="0"/>
              </a:rPr>
              <a:t>16 ноября фашистские войска предприняли второе "генеральное" наступление на Москву. </a:t>
            </a:r>
            <a:r>
              <a:rPr lang="ru-RU" sz="1100" dirty="0" smtClean="0">
                <a:latin typeface="Times New Roman" pitchFamily="18" charset="0"/>
                <a:cs typeface="Times New Roman" pitchFamily="18" charset="0"/>
              </a:rPr>
              <a:t>В </a:t>
            </a:r>
            <a:r>
              <a:rPr lang="ru-RU" sz="1100" dirty="0">
                <a:latin typeface="Times New Roman" pitchFamily="18" charset="0"/>
                <a:cs typeface="Times New Roman" pitchFamily="18" charset="0"/>
              </a:rPr>
              <a:t>этот день у разъезда </a:t>
            </a:r>
            <a:r>
              <a:rPr lang="ru-RU" sz="1100" dirty="0" err="1">
                <a:latin typeface="Times New Roman" pitchFamily="18" charset="0"/>
                <a:cs typeface="Times New Roman" pitchFamily="18" charset="0"/>
              </a:rPr>
              <a:t>Дубосеково</a:t>
            </a:r>
            <a:r>
              <a:rPr lang="ru-RU" sz="1100" dirty="0">
                <a:latin typeface="Times New Roman" pitchFamily="18" charset="0"/>
                <a:cs typeface="Times New Roman" pitchFamily="18" charset="0"/>
              </a:rPr>
              <a:t> 28 воинов-панфиловцев под командованием политрука В.Г. </a:t>
            </a:r>
            <a:r>
              <a:rPr lang="ru-RU" sz="1100" dirty="0" err="1">
                <a:latin typeface="Times New Roman" pitchFamily="18" charset="0"/>
                <a:cs typeface="Times New Roman" pitchFamily="18" charset="0"/>
              </a:rPr>
              <a:t>Клочкова</a:t>
            </a:r>
            <a:r>
              <a:rPr lang="ru-RU" sz="1100" dirty="0">
                <a:latin typeface="Times New Roman" pitchFamily="18" charset="0"/>
                <a:cs typeface="Times New Roman" pitchFamily="18" charset="0"/>
              </a:rPr>
              <a:t> отразили атаку вражеских танков, и удержали занимаемый рубеж. Не смогли пробиться танки противника также в направлении сел </a:t>
            </a:r>
            <a:r>
              <a:rPr lang="ru-RU" sz="1100" dirty="0" err="1">
                <a:latin typeface="Times New Roman" pitchFamily="18" charset="0"/>
                <a:cs typeface="Times New Roman" pitchFamily="18" charset="0"/>
              </a:rPr>
              <a:t>Мыканино</a:t>
            </a:r>
            <a:r>
              <a:rPr lang="ru-RU" sz="1100" dirty="0">
                <a:latin typeface="Times New Roman" pitchFamily="18" charset="0"/>
                <a:cs typeface="Times New Roman" pitchFamily="18" charset="0"/>
              </a:rPr>
              <a:t> и </a:t>
            </a:r>
            <a:r>
              <a:rPr lang="ru-RU" sz="1100" dirty="0" err="1">
                <a:latin typeface="Times New Roman" pitchFamily="18" charset="0"/>
                <a:cs typeface="Times New Roman" pitchFamily="18" charset="0"/>
              </a:rPr>
              <a:t>Строково</a:t>
            </a:r>
            <a:r>
              <a:rPr lang="ru-RU" sz="1100" dirty="0">
                <a:latin typeface="Times New Roman" pitchFamily="18" charset="0"/>
                <a:cs typeface="Times New Roman" pitchFamily="18" charset="0"/>
              </a:rPr>
              <a:t>. Дивизия генерала Панфилова прочно удерживала свои позиции, ее воины стояли насмерть.</a:t>
            </a:r>
          </a:p>
        </p:txBody>
      </p:sp>
      <p:sp>
        <p:nvSpPr>
          <p:cNvPr id="4" name="Объект 3"/>
          <p:cNvSpPr>
            <a:spLocks noGrp="1"/>
          </p:cNvSpPr>
          <p:nvPr>
            <p:ph sz="half" idx="2"/>
          </p:nvPr>
        </p:nvSpPr>
        <p:spPr>
          <a:xfrm>
            <a:off x="4648200" y="1628800"/>
            <a:ext cx="4495800" cy="4497363"/>
          </a:xfrm>
        </p:spPr>
        <p:txBody>
          <a:bodyPr>
            <a:normAutofit fontScale="92500" lnSpcReduction="20000"/>
          </a:bodyPr>
          <a:lstStyle/>
          <a:p>
            <a:endParaRPr lang="ru-RU"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1556792"/>
            <a:ext cx="4644008" cy="5301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0911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556792"/>
          </a:xfrm>
          <a:solidFill>
            <a:schemeClr val="accent6">
              <a:lumMod val="60000"/>
              <a:lumOff val="40000"/>
            </a:schemeClr>
          </a:solidFill>
        </p:spPr>
        <p:txBody>
          <a:bodyPr>
            <a:normAutofit fontScale="90000"/>
          </a:bodyPr>
          <a:lstStyle/>
          <a:p>
            <a:r>
              <a:rPr lang="ru-RU" b="1" dirty="0" smtClean="0"/>
              <a:t/>
            </a:r>
            <a:br>
              <a:rPr lang="ru-RU" b="1" dirty="0" smtClean="0"/>
            </a:br>
            <a:r>
              <a:rPr lang="ru-RU" sz="4900" b="1" dirty="0" smtClean="0"/>
              <a:t>Зоя </a:t>
            </a:r>
            <a:r>
              <a:rPr lang="ru-RU" sz="4900" b="1" dirty="0"/>
              <a:t>Анатольевна Космодемьянская («Таня»)</a:t>
            </a:r>
            <a:br>
              <a:rPr lang="ru-RU" sz="4900" b="1" dirty="0"/>
            </a:br>
            <a:endParaRPr lang="ru-RU" sz="4900" dirty="0"/>
          </a:p>
        </p:txBody>
      </p:sp>
      <p:sp>
        <p:nvSpPr>
          <p:cNvPr id="3" name="Объект 2"/>
          <p:cNvSpPr>
            <a:spLocks noGrp="1"/>
          </p:cNvSpPr>
          <p:nvPr>
            <p:ph sz="half" idx="1"/>
          </p:nvPr>
        </p:nvSpPr>
        <p:spPr>
          <a:xfrm>
            <a:off x="0" y="1556792"/>
            <a:ext cx="4495800" cy="5301207"/>
          </a:xfrm>
          <a:solidFill>
            <a:schemeClr val="accent2">
              <a:lumMod val="20000"/>
              <a:lumOff val="80000"/>
            </a:schemeClr>
          </a:solidFill>
        </p:spPr>
        <p:txBody>
          <a:bodyPr>
            <a:normAutofit fontScale="77500" lnSpcReduction="20000"/>
          </a:bodyPr>
          <a:lstStyle/>
          <a:p>
            <a:r>
              <a:rPr lang="ru-RU" sz="1200" dirty="0">
                <a:latin typeface="Times New Roman" pitchFamily="18" charset="0"/>
                <a:cs typeface="Times New Roman" pitchFamily="18" charset="0"/>
              </a:rPr>
              <a:t>31 октября 1941 г. Зоя Космодемьянская добровольно стала бойцом разведывательно-диверсионной части № 9903 штаба Западного фронта. Обучение было очень коротким – уже 4 ноября Зою перебросили под Волоколамск, где она успешно справилась с заданием по минированию дороги. 17 ноября 1941 г. появился приказ Ставки Верховного главнокомандования № 0428, предписывавший «разрушать и сжигать дотла все населенные пункты в тылу немецких войск на расстоянии 40-60 км в глубину от переднего края и на 20-30 км вправо и влево от дорог. Для уничтожения населенных пунктов в указанном радиусе действия бросить немедленно авиацию, широко использовать артиллерийский и минометный огонь, команды разведчиков, лыжников и партизанские диверсионные группы, снабженные бутылками с зажигательной смесью, гранатами и подрывными средствами</a:t>
            </a:r>
            <a:r>
              <a:rPr lang="ru-RU" sz="1200" dirty="0" smtClean="0">
                <a:latin typeface="Times New Roman" pitchFamily="18" charset="0"/>
                <a:cs typeface="Times New Roman" pitchFamily="18" charset="0"/>
              </a:rPr>
              <a:t>». </a:t>
            </a:r>
            <a:r>
              <a:rPr lang="ru-RU" sz="1200" dirty="0">
                <a:latin typeface="Times New Roman" pitchFamily="18" charset="0"/>
                <a:cs typeface="Times New Roman" pitchFamily="18" charset="0"/>
              </a:rPr>
              <a:t>А уже на другой день руководство части № 9903 получило боевое задание – уничтожить 10 населенных пунктов, в том числе и деревню Петрищево Рузского района Московской области. В составе одной из групп отправилась на задание и Зоя. Она была вооружена тремя бутылками с зажигательной смесью КС и наганом. У деревни </a:t>
            </a:r>
            <a:r>
              <a:rPr lang="ru-RU" sz="1200" dirty="0" err="1">
                <a:latin typeface="Times New Roman" pitchFamily="18" charset="0"/>
                <a:cs typeface="Times New Roman" pitchFamily="18" charset="0"/>
              </a:rPr>
              <a:t>Головково</a:t>
            </a:r>
            <a:r>
              <a:rPr lang="ru-RU" sz="1200" dirty="0">
                <a:latin typeface="Times New Roman" pitchFamily="18" charset="0"/>
                <a:cs typeface="Times New Roman" pitchFamily="18" charset="0"/>
              </a:rPr>
              <a:t> группа, с которой шла Зоя, попала под обстрел, понесла потери и распалась. Ночью 27 ноября Зоя Космодемьянская добралась до Петрищева и сумела поджечь там три дома. После этого она переночевала в лесу и снова вернулась в Петрищево с тем, чтобы до конца выполнить боевой приказ – уничтожить этот населенный пункт.</a:t>
            </a:r>
          </a:p>
          <a:p>
            <a:r>
              <a:rPr lang="ru-RU" sz="1200" dirty="0">
                <a:latin typeface="Times New Roman" pitchFamily="18" charset="0"/>
                <a:cs typeface="Times New Roman" pitchFamily="18" charset="0"/>
              </a:rPr>
              <a:t>Но за сутки обстановка в деревне изменилась. Оккупанты собрали местных жителей на сходку и велели им охранять дома. Именно местный житель по фамилии Свиридов и заметил Зою в тот момент, когда она пыталась поджечь его сарай с сеном. Свиридов побежал за немцами, и Космодемьянская была схвачена. Издевались над Зоей страшно. Пороли ремнями, подносили к губам горящую керосиновую лампу, водили босиком по снегу, вырвали ногти на </a:t>
            </a:r>
            <a:r>
              <a:rPr lang="ru-RU" sz="1200" dirty="0" smtClean="0">
                <a:latin typeface="Times New Roman" pitchFamily="18" charset="0"/>
                <a:cs typeface="Times New Roman" pitchFamily="18" charset="0"/>
              </a:rPr>
              <a:t>руках. Но </a:t>
            </a:r>
            <a:r>
              <a:rPr lang="ru-RU" sz="1200" dirty="0">
                <a:latin typeface="Times New Roman" pitchFamily="18" charset="0"/>
                <a:cs typeface="Times New Roman" pitchFamily="18" charset="0"/>
              </a:rPr>
              <a:t>Зоя держалась с поразительным мужеством. Настоящего имени на допросе она так и не назвала, сказала, что зовут ее Таней.</a:t>
            </a:r>
          </a:p>
          <a:p>
            <a:r>
              <a:rPr lang="ru-RU" sz="1200" dirty="0">
                <a:latin typeface="Times New Roman" pitchFamily="18" charset="0"/>
                <a:cs typeface="Times New Roman" pitchFamily="18" charset="0"/>
              </a:rPr>
              <a:t>29 ноября 1941 г. Зоя Космодемьянская была повешена оккупантами. Перед смертью она произнесла гордую фразу, затем ставшую знаменитой: «Нас 170 миллионов, всех не перевешаете!» 27 января 1942 г. о подвиге Зои Космодемьянской появилась первая публикация в прессе – статья П. </a:t>
            </a:r>
            <a:r>
              <a:rPr lang="ru-RU" sz="1200" dirty="0" err="1">
                <a:latin typeface="Times New Roman" pitchFamily="18" charset="0"/>
                <a:cs typeface="Times New Roman" pitchFamily="18" charset="0"/>
              </a:rPr>
              <a:t>Лидова</a:t>
            </a:r>
            <a:r>
              <a:rPr lang="ru-RU" sz="1200" dirty="0">
                <a:latin typeface="Times New Roman" pitchFamily="18" charset="0"/>
                <a:cs typeface="Times New Roman" pitchFamily="18" charset="0"/>
              </a:rPr>
              <a:t> «Таня» (ее напечатала «Правда».) Вскоре удалось установить личность героини, и 18 февраля появилась вторая статья – «Кто была Таня». За два дня до этого вышел указ о присвоении Космодемьянской звания Героя Советского Союза посмертно. Она стала первой женщиной, удостоенной этого звания в годы Великой Отечественной войны. Героиня была похоронена на Новодевичьем кладбище в Москве.</a:t>
            </a:r>
          </a:p>
          <a:p>
            <a:endParaRPr lang="ru-RU" sz="1200" dirty="0">
              <a:latin typeface="Times New Roman" pitchFamily="18" charset="0"/>
              <a:cs typeface="Times New Roman" pitchFamily="18" charset="0"/>
            </a:endParaRPr>
          </a:p>
        </p:txBody>
      </p:sp>
      <p:sp>
        <p:nvSpPr>
          <p:cNvPr id="4" name="Объект 3"/>
          <p:cNvSpPr>
            <a:spLocks noGrp="1"/>
          </p:cNvSpPr>
          <p:nvPr>
            <p:ph sz="half" idx="2"/>
          </p:nvPr>
        </p:nvSpPr>
        <p:spPr/>
        <p:txBody>
          <a:bodyPr>
            <a:normAutofit fontScale="77500" lnSpcReduction="20000"/>
          </a:bodyPr>
          <a:lstStyle/>
          <a:p>
            <a:endParaRPr lang="ru-RU"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1556792"/>
            <a:ext cx="4644008" cy="5301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5283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855" y="14292"/>
            <a:ext cx="9144000" cy="1417638"/>
          </a:xfrm>
          <a:solidFill>
            <a:schemeClr val="accent6">
              <a:lumMod val="20000"/>
              <a:lumOff val="80000"/>
            </a:schemeClr>
          </a:solidFill>
        </p:spPr>
        <p:txBody>
          <a:bodyPr>
            <a:noAutofit/>
          </a:bodyPr>
          <a:lstStyle/>
          <a:p>
            <a:r>
              <a:rPr lang="ru-RU" b="1" dirty="0" smtClean="0"/>
              <a:t/>
            </a:r>
            <a:br>
              <a:rPr lang="ru-RU" b="1" dirty="0" smtClean="0"/>
            </a:br>
            <a:r>
              <a:rPr lang="ru-RU" b="1" dirty="0" err="1" smtClean="0"/>
              <a:t>Маншук</a:t>
            </a:r>
            <a:r>
              <a:rPr lang="ru-RU" b="1" dirty="0" smtClean="0"/>
              <a:t> </a:t>
            </a:r>
            <a:r>
              <a:rPr lang="ru-RU" b="1" dirty="0" err="1"/>
              <a:t>Жиенгалиевна</a:t>
            </a:r>
            <a:r>
              <a:rPr lang="ru-RU" b="1" dirty="0"/>
              <a:t> </a:t>
            </a:r>
            <a:r>
              <a:rPr lang="ru-RU" b="1" dirty="0" err="1"/>
              <a:t>Маметова</a:t>
            </a:r>
            <a:r>
              <a:rPr lang="ru-RU" b="1" dirty="0"/>
              <a:t/>
            </a:r>
            <a:br>
              <a:rPr lang="ru-RU" b="1" dirty="0"/>
            </a:br>
            <a:endParaRPr lang="ru-RU" dirty="0"/>
          </a:p>
        </p:txBody>
      </p:sp>
      <p:sp>
        <p:nvSpPr>
          <p:cNvPr id="3" name="Объект 2"/>
          <p:cNvSpPr>
            <a:spLocks noGrp="1"/>
          </p:cNvSpPr>
          <p:nvPr>
            <p:ph sz="half" idx="1"/>
          </p:nvPr>
        </p:nvSpPr>
        <p:spPr>
          <a:xfrm>
            <a:off x="0" y="1412776"/>
            <a:ext cx="4572000" cy="5445224"/>
          </a:xfrm>
          <a:solidFill>
            <a:schemeClr val="accent3">
              <a:lumMod val="20000"/>
              <a:lumOff val="80000"/>
            </a:schemeClr>
          </a:solidFill>
        </p:spPr>
        <p:txBody>
          <a:bodyPr>
            <a:normAutofit fontScale="32500" lnSpcReduction="20000"/>
          </a:bodyPr>
          <a:lstStyle/>
          <a:p>
            <a:r>
              <a:rPr lang="ru-RU" sz="3100" dirty="0" err="1">
                <a:latin typeface="Times New Roman" pitchFamily="18" charset="0"/>
                <a:cs typeface="Times New Roman" pitchFamily="18" charset="0"/>
              </a:rPr>
              <a:t>Маншук</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Маметова</a:t>
            </a:r>
            <a:r>
              <a:rPr lang="ru-RU" sz="3100" dirty="0">
                <a:latin typeface="Times New Roman" pitchFamily="18" charset="0"/>
                <a:cs typeface="Times New Roman" pitchFamily="18" charset="0"/>
              </a:rPr>
              <a:t> родилась в 1922 году в </a:t>
            </a:r>
            <a:r>
              <a:rPr lang="ru-RU" sz="3100" dirty="0" err="1">
                <a:latin typeface="Times New Roman" pitchFamily="18" charset="0"/>
                <a:cs typeface="Times New Roman" pitchFamily="18" charset="0"/>
              </a:rPr>
              <a:t>Урдинском</a:t>
            </a:r>
            <a:r>
              <a:rPr lang="ru-RU" sz="3100" dirty="0">
                <a:latin typeface="Times New Roman" pitchFamily="18" charset="0"/>
                <a:cs typeface="Times New Roman" pitchFamily="18" charset="0"/>
              </a:rPr>
              <a:t> районе Западно-Казахстанской области. Родители </a:t>
            </a:r>
            <a:r>
              <a:rPr lang="ru-RU" sz="3100" dirty="0" err="1">
                <a:latin typeface="Times New Roman" pitchFamily="18" charset="0"/>
                <a:cs typeface="Times New Roman" pitchFamily="18" charset="0"/>
              </a:rPr>
              <a:t>Маншук</a:t>
            </a:r>
            <a:r>
              <a:rPr lang="ru-RU" sz="3100" dirty="0">
                <a:latin typeface="Times New Roman" pitchFamily="18" charset="0"/>
                <a:cs typeface="Times New Roman" pitchFamily="18" charset="0"/>
              </a:rPr>
              <a:t> рано умерли, и пятилетнюю девочку удочерила ее тетя Амина </a:t>
            </a:r>
            <a:r>
              <a:rPr lang="ru-RU" sz="3100" dirty="0" err="1">
                <a:latin typeface="Times New Roman" pitchFamily="18" charset="0"/>
                <a:cs typeface="Times New Roman" pitchFamily="18" charset="0"/>
              </a:rPr>
              <a:t>Маметова</a:t>
            </a:r>
            <a:r>
              <a:rPr lang="ru-RU" sz="3100" dirty="0">
                <a:latin typeface="Times New Roman" pitchFamily="18" charset="0"/>
                <a:cs typeface="Times New Roman" pitchFamily="18" charset="0"/>
              </a:rPr>
              <a:t>. Детские годы </a:t>
            </a:r>
            <a:r>
              <a:rPr lang="ru-RU" sz="3100" dirty="0" err="1">
                <a:latin typeface="Times New Roman" pitchFamily="18" charset="0"/>
                <a:cs typeface="Times New Roman" pitchFamily="18" charset="0"/>
              </a:rPr>
              <a:t>Маншук</a:t>
            </a:r>
            <a:r>
              <a:rPr lang="ru-RU" sz="3100" dirty="0">
                <a:latin typeface="Times New Roman" pitchFamily="18" charset="0"/>
                <a:cs typeface="Times New Roman" pitchFamily="18" charset="0"/>
              </a:rPr>
              <a:t> прошли в </a:t>
            </a:r>
            <a:r>
              <a:rPr lang="ru-RU" sz="3100" dirty="0" err="1">
                <a:latin typeface="Times New Roman" pitchFamily="18" charset="0"/>
                <a:cs typeface="Times New Roman" pitchFamily="18" charset="0"/>
              </a:rPr>
              <a:t>Алмате</a:t>
            </a:r>
            <a:r>
              <a:rPr lang="ru-RU" sz="3100" dirty="0">
                <a:latin typeface="Times New Roman" pitchFamily="18" charset="0"/>
                <a:cs typeface="Times New Roman" pitchFamily="18" charset="0"/>
              </a:rPr>
              <a:t>.</a:t>
            </a:r>
          </a:p>
          <a:p>
            <a:r>
              <a:rPr lang="ru-RU" sz="3100" dirty="0">
                <a:latin typeface="Times New Roman" pitchFamily="18" charset="0"/>
                <a:cs typeface="Times New Roman" pitchFamily="18" charset="0"/>
              </a:rPr>
              <a:t>Когда началась Великая Отечественная война, </a:t>
            </a:r>
            <a:r>
              <a:rPr lang="ru-RU" sz="3100" dirty="0" err="1">
                <a:latin typeface="Times New Roman" pitchFamily="18" charset="0"/>
                <a:cs typeface="Times New Roman" pitchFamily="18" charset="0"/>
              </a:rPr>
              <a:t>Маншук</a:t>
            </a:r>
            <a:r>
              <a:rPr lang="ru-RU" sz="3100" dirty="0">
                <a:latin typeface="Times New Roman" pitchFamily="18" charset="0"/>
                <a:cs typeface="Times New Roman" pitchFamily="18" charset="0"/>
              </a:rPr>
              <a:t> училась в медицинском институте и одновременно работала в секретариате Совнаркома республики. В августе 1942 года она добровольно вступила в ряды Красной Армии и отправилась на фронт. В части куда прибыла </a:t>
            </a:r>
            <a:r>
              <a:rPr lang="ru-RU" sz="3100" dirty="0" err="1">
                <a:latin typeface="Times New Roman" pitchFamily="18" charset="0"/>
                <a:cs typeface="Times New Roman" pitchFamily="18" charset="0"/>
              </a:rPr>
              <a:t>Маншук</a:t>
            </a:r>
            <a:r>
              <a:rPr lang="ru-RU" sz="3100" dirty="0">
                <a:latin typeface="Times New Roman" pitchFamily="18" charset="0"/>
                <a:cs typeface="Times New Roman" pitchFamily="18" charset="0"/>
              </a:rPr>
              <a:t>, ее оставили писарем при штабе. Но юная патриотка решила стать бойцом передней линии, и через месяц старший сержант </a:t>
            </a:r>
            <a:r>
              <a:rPr lang="ru-RU" sz="3100" dirty="0" err="1">
                <a:latin typeface="Times New Roman" pitchFamily="18" charset="0"/>
                <a:cs typeface="Times New Roman" pitchFamily="18" charset="0"/>
              </a:rPr>
              <a:t>Маметова</a:t>
            </a:r>
            <a:r>
              <a:rPr lang="ru-RU" sz="3100" dirty="0">
                <a:latin typeface="Times New Roman" pitchFamily="18" charset="0"/>
                <a:cs typeface="Times New Roman" pitchFamily="18" charset="0"/>
              </a:rPr>
              <a:t> была переведена в стрелковый батальон 21-й гвардейской стрелковой дивизии.</a:t>
            </a:r>
          </a:p>
          <a:p>
            <a:r>
              <a:rPr lang="ru-RU" sz="3100" dirty="0">
                <a:latin typeface="Times New Roman" pitchFamily="18" charset="0"/>
                <a:cs typeface="Times New Roman" pitchFamily="18" charset="0"/>
              </a:rPr>
              <a:t>Недолгой, но яркой, как вспыхнувшая звезда, была ее жизнь. </a:t>
            </a:r>
            <a:r>
              <a:rPr lang="ru-RU" sz="3100" dirty="0" err="1">
                <a:latin typeface="Times New Roman" pitchFamily="18" charset="0"/>
                <a:cs typeface="Times New Roman" pitchFamily="18" charset="0"/>
              </a:rPr>
              <a:t>Маншук</a:t>
            </a:r>
            <a:r>
              <a:rPr lang="ru-RU" sz="3100" dirty="0">
                <a:latin typeface="Times New Roman" pitchFamily="18" charset="0"/>
                <a:cs typeface="Times New Roman" pitchFamily="18" charset="0"/>
              </a:rPr>
              <a:t> погибла в бою за честь и свободу родной страны, когда ей шел двадцать первый год и она только что вступила в партию. Недолгий боевой путь славной дочери казахского народа завершился бессмертным подвигом, совершенным ею у стен древнего русского города Невеля.</a:t>
            </a:r>
          </a:p>
          <a:p>
            <a:r>
              <a:rPr lang="ru-RU" sz="3100" dirty="0">
                <a:latin typeface="Times New Roman" pitchFamily="18" charset="0"/>
                <a:cs typeface="Times New Roman" pitchFamily="18" charset="0"/>
              </a:rPr>
              <a:t>16 октября 1943 года батальон, в котором служила </a:t>
            </a:r>
            <a:r>
              <a:rPr lang="ru-RU" sz="3100" dirty="0" err="1">
                <a:latin typeface="Times New Roman" pitchFamily="18" charset="0"/>
                <a:cs typeface="Times New Roman" pitchFamily="18" charset="0"/>
              </a:rPr>
              <a:t>Маншук</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Маметова</a:t>
            </a:r>
            <a:r>
              <a:rPr lang="ru-RU" sz="3100" dirty="0">
                <a:latin typeface="Times New Roman" pitchFamily="18" charset="0"/>
                <a:cs typeface="Times New Roman" pitchFamily="18" charset="0"/>
              </a:rPr>
              <a:t>, получил приказ отбить контратаку врага. Едва фашисты попытались отбить атаку, как заработал пулемет старшего сержанта </a:t>
            </a:r>
            <a:r>
              <a:rPr lang="ru-RU" sz="3100" dirty="0" err="1">
                <a:latin typeface="Times New Roman" pitchFamily="18" charset="0"/>
                <a:cs typeface="Times New Roman" pitchFamily="18" charset="0"/>
              </a:rPr>
              <a:t>Маметовой</a:t>
            </a:r>
            <a:r>
              <a:rPr lang="ru-RU" sz="3100" dirty="0">
                <a:latin typeface="Times New Roman" pitchFamily="18" charset="0"/>
                <a:cs typeface="Times New Roman" pitchFamily="18" charset="0"/>
              </a:rPr>
              <a:t>. Гитлеровцы откатились назад, оставив сотни трупов. Несколько яростных атак гитлеровцев уже захлебнулось у подножия холма. Вдруг девушка заметила, что два соседних пулемета замолчали - пулеметчики были убиты. Тогда </a:t>
            </a:r>
            <a:r>
              <a:rPr lang="ru-RU" sz="3100" dirty="0" err="1">
                <a:latin typeface="Times New Roman" pitchFamily="18" charset="0"/>
                <a:cs typeface="Times New Roman" pitchFamily="18" charset="0"/>
              </a:rPr>
              <a:t>Маншук</a:t>
            </a:r>
            <a:r>
              <a:rPr lang="ru-RU" sz="3100" dirty="0">
                <a:latin typeface="Times New Roman" pitchFamily="18" charset="0"/>
                <a:cs typeface="Times New Roman" pitchFamily="18" charset="0"/>
              </a:rPr>
              <a:t>, быстро переползая от одной огневой точки к другой, начала обстреливать наседающих врагов из трех пулеметов.</a:t>
            </a:r>
          </a:p>
          <a:p>
            <a:r>
              <a:rPr lang="ru-RU" sz="3100" dirty="0">
                <a:latin typeface="Times New Roman" pitchFamily="18" charset="0"/>
                <a:cs typeface="Times New Roman" pitchFamily="18" charset="0"/>
              </a:rPr>
              <a:t>Враг перенес огонь минометов на позиции находчивой девушки. Близкий разрыв тяжелой мины опрокинул пулемет, за которым лежала </a:t>
            </a:r>
            <a:r>
              <a:rPr lang="ru-RU" sz="3100" dirty="0" err="1">
                <a:latin typeface="Times New Roman" pitchFamily="18" charset="0"/>
                <a:cs typeface="Times New Roman" pitchFamily="18" charset="0"/>
              </a:rPr>
              <a:t>Маншук</a:t>
            </a:r>
            <a:r>
              <a:rPr lang="ru-RU" sz="3100" dirty="0">
                <a:latin typeface="Times New Roman" pitchFamily="18" charset="0"/>
                <a:cs typeface="Times New Roman" pitchFamily="18" charset="0"/>
              </a:rPr>
              <a:t>. Раненная в голову, пулеметчица на некоторое время потеряла сознание, но торжествующие крики приближающихся гитлеровцев заставили ее очнуться. Мгновенно перебравшись к соседнему пулемету, </a:t>
            </a:r>
            <a:r>
              <a:rPr lang="ru-RU" sz="3100" dirty="0" err="1">
                <a:latin typeface="Times New Roman" pitchFamily="18" charset="0"/>
                <a:cs typeface="Times New Roman" pitchFamily="18" charset="0"/>
              </a:rPr>
              <a:t>Маншук</a:t>
            </a:r>
            <a:r>
              <a:rPr lang="ru-RU" sz="3100" dirty="0">
                <a:latin typeface="Times New Roman" pitchFamily="18" charset="0"/>
                <a:cs typeface="Times New Roman" pitchFamily="18" charset="0"/>
              </a:rPr>
              <a:t> хлестнула свинцовым ливнем по цепям фашистских вояк. И вновь захлебнулась атака врага. Это обеспечило успешное продвижение наших подразделений, но девушка из далекой </a:t>
            </a:r>
            <a:r>
              <a:rPr lang="ru-RU" sz="3100" dirty="0" err="1">
                <a:latin typeface="Times New Roman" pitchFamily="18" charset="0"/>
                <a:cs typeface="Times New Roman" pitchFamily="18" charset="0"/>
              </a:rPr>
              <a:t>Урды</a:t>
            </a:r>
            <a:r>
              <a:rPr lang="ru-RU" sz="3100" dirty="0">
                <a:latin typeface="Times New Roman" pitchFamily="18" charset="0"/>
                <a:cs typeface="Times New Roman" pitchFamily="18" charset="0"/>
              </a:rPr>
              <a:t> осталась лежать на склоне холма. Пальцы ее застыли на гашетке "максима".</a:t>
            </a:r>
          </a:p>
          <a:p>
            <a:r>
              <a:rPr lang="ru-RU" sz="3100" dirty="0">
                <a:latin typeface="Times New Roman" pitchFamily="18" charset="0"/>
                <a:cs typeface="Times New Roman" pitchFamily="18" charset="0"/>
              </a:rPr>
              <a:t>1 марта 1944 года Указом Президиума Верховного Совета СССР старшему сержанту </a:t>
            </a:r>
            <a:r>
              <a:rPr lang="ru-RU" sz="3100" dirty="0" err="1">
                <a:latin typeface="Times New Roman" pitchFamily="18" charset="0"/>
                <a:cs typeface="Times New Roman" pitchFamily="18" charset="0"/>
              </a:rPr>
              <a:t>Маншук</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Жиенгалиевне</a:t>
            </a:r>
            <a:r>
              <a:rPr lang="ru-RU" sz="3100" dirty="0">
                <a:latin typeface="Times New Roman" pitchFamily="18" charset="0"/>
                <a:cs typeface="Times New Roman" pitchFamily="18" charset="0"/>
              </a:rPr>
              <a:t> </a:t>
            </a:r>
            <a:r>
              <a:rPr lang="ru-RU" sz="3100" dirty="0" err="1">
                <a:latin typeface="Times New Roman" pitchFamily="18" charset="0"/>
                <a:cs typeface="Times New Roman" pitchFamily="18" charset="0"/>
              </a:rPr>
              <a:t>Маметовой</a:t>
            </a:r>
            <a:r>
              <a:rPr lang="ru-RU" sz="3100" dirty="0">
                <a:latin typeface="Times New Roman" pitchFamily="18" charset="0"/>
                <a:cs typeface="Times New Roman" pitchFamily="18" charset="0"/>
              </a:rPr>
              <a:t> посмертно присвоено звание Героя Советского Союза.</a:t>
            </a:r>
          </a:p>
          <a:p>
            <a:endParaRPr lang="ru-RU" dirty="0"/>
          </a:p>
        </p:txBody>
      </p:sp>
      <p:sp>
        <p:nvSpPr>
          <p:cNvPr id="4" name="Объект 3"/>
          <p:cNvSpPr>
            <a:spLocks noGrp="1"/>
          </p:cNvSpPr>
          <p:nvPr>
            <p:ph sz="half" idx="2"/>
          </p:nvPr>
        </p:nvSpPr>
        <p:spPr/>
        <p:txBody>
          <a:bodyPr>
            <a:normAutofit fontScale="32500" lnSpcReduction="20000"/>
          </a:bodyPr>
          <a:lstStyle/>
          <a:p>
            <a:endParaRPr lang="ru-RU"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412776"/>
            <a:ext cx="4572000" cy="5445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3871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a:solidFill>
            <a:schemeClr val="bg1">
              <a:lumMod val="85000"/>
            </a:schemeClr>
          </a:solidFill>
        </p:spPr>
        <p:txBody>
          <a:bodyPr>
            <a:normAutofit fontScale="90000"/>
          </a:bodyPr>
          <a:lstStyle/>
          <a:p>
            <a:r>
              <a:rPr lang="ru-RU" sz="4900" b="1" dirty="0"/>
              <a:t>Матвеев Владимир Иванович</a:t>
            </a:r>
            <a:r>
              <a:rPr lang="ru-RU" b="1" dirty="0"/>
              <a:t/>
            </a:r>
            <a:br>
              <a:rPr lang="ru-RU" b="1" dirty="0"/>
            </a:br>
            <a:endParaRPr lang="ru-RU" dirty="0"/>
          </a:p>
        </p:txBody>
      </p:sp>
      <p:sp>
        <p:nvSpPr>
          <p:cNvPr id="3" name="Объект 2"/>
          <p:cNvSpPr>
            <a:spLocks noGrp="1"/>
          </p:cNvSpPr>
          <p:nvPr>
            <p:ph sz="half" idx="1"/>
          </p:nvPr>
        </p:nvSpPr>
        <p:spPr>
          <a:xfrm>
            <a:off x="0" y="1412776"/>
            <a:ext cx="4644008" cy="5445224"/>
          </a:xfrm>
          <a:solidFill>
            <a:schemeClr val="bg2">
              <a:lumMod val="75000"/>
            </a:schemeClr>
          </a:solidFill>
        </p:spPr>
        <p:txBody>
          <a:bodyPr>
            <a:normAutofit fontScale="55000" lnSpcReduction="20000"/>
          </a:bodyPr>
          <a:lstStyle/>
          <a:p>
            <a:r>
              <a:rPr lang="ru-RU" sz="2500" dirty="0">
                <a:latin typeface="Times New Roman" pitchFamily="18" charset="0"/>
                <a:cs typeface="Times New Roman" pitchFamily="18" charset="0"/>
              </a:rPr>
              <a:t>Матвеев Владимир Иванович Командир эскадрильи 154-го истребительного авиационного полка (39-я истребительная авиационная дивизия, Северный фронт) - капитан. Родился 27 октября 1911 года в Санкт-Петербурге в семье рабочего. Русский Член ВКП(б) с 1938 года. Окончил 5 классов. Работал слесарем на фабрике "Красный Октябрь". В РККА с 1930 года. В 1931 году окончил Ленинградскую военно-теоретическую школу лётчиков, в 1933 – Борисоглебскую военную авиационную школу пилотов. Участник советско-финляндской войны 1939–1940 годов.</a:t>
            </a:r>
          </a:p>
          <a:p>
            <a:r>
              <a:rPr lang="ru-RU" sz="2500" dirty="0">
                <a:latin typeface="Times New Roman" pitchFamily="18" charset="0"/>
                <a:cs typeface="Times New Roman" pitchFamily="18" charset="0"/>
              </a:rPr>
              <a:t>С началом Великой Отечественной войны на фронте. Капитан Матвеев В.И. 8 июля 1941 года при отражении налёта авиации противника </a:t>
            </a:r>
            <a:r>
              <a:rPr lang="ru-RU" sz="2500" dirty="0" smtClean="0">
                <a:latin typeface="Times New Roman" pitchFamily="18" charset="0"/>
                <a:cs typeface="Times New Roman" pitchFamily="18" charset="0"/>
              </a:rPr>
              <a:t>на Ленинград, израсходовав </a:t>
            </a:r>
            <a:r>
              <a:rPr lang="ru-RU" sz="2500" dirty="0">
                <a:latin typeface="Times New Roman" pitchFamily="18" charset="0"/>
                <a:cs typeface="Times New Roman" pitchFamily="18" charset="0"/>
              </a:rPr>
              <a:t>весь боекомплект, применил таран: концом плоскости своего МиГ-3 срезал хвостовое оперение фашистского самолёта. Вражеский самолёт упал у деревни </a:t>
            </a:r>
            <a:r>
              <a:rPr lang="ru-RU" sz="2500" dirty="0" err="1">
                <a:latin typeface="Times New Roman" pitchFamily="18" charset="0"/>
                <a:cs typeface="Times New Roman" pitchFamily="18" charset="0"/>
              </a:rPr>
              <a:t>Малютино</a:t>
            </a:r>
            <a:r>
              <a:rPr lang="ru-RU" sz="2500" dirty="0">
                <a:latin typeface="Times New Roman" pitchFamily="18" charset="0"/>
                <a:cs typeface="Times New Roman" pitchFamily="18" charset="0"/>
              </a:rPr>
              <a:t>. Благополучно произвёл посадку на своём аэродроме. Звание Героя Советского Союза с вручением ордена Ленина и медали "Золотая Звезда" Владимиру Ивановичу Матвееву присвоено 22 июля 1941 года.</a:t>
            </a:r>
          </a:p>
          <a:p>
            <a:r>
              <a:rPr lang="ru-RU" sz="2500" dirty="0">
                <a:latin typeface="Times New Roman" pitchFamily="18" charset="0"/>
                <a:cs typeface="Times New Roman" pitchFamily="18" charset="0"/>
              </a:rPr>
              <a:t>Погиб в воздушном бою 1 января 1942 года, прикрывая "Дорогу жизни" по Ладоге. Похоронен в Ленинграде.</a:t>
            </a:r>
          </a:p>
          <a:p>
            <a:endParaRPr lang="ru-RU" dirty="0"/>
          </a:p>
        </p:txBody>
      </p:sp>
      <p:sp>
        <p:nvSpPr>
          <p:cNvPr id="4" name="Объект 3"/>
          <p:cNvSpPr>
            <a:spLocks noGrp="1"/>
          </p:cNvSpPr>
          <p:nvPr>
            <p:ph sz="half" idx="2"/>
          </p:nvPr>
        </p:nvSpPr>
        <p:spPr>
          <a:xfrm>
            <a:off x="4648200" y="1484784"/>
            <a:ext cx="4495800" cy="5373216"/>
          </a:xfrm>
        </p:spPr>
        <p:txBody>
          <a:bodyPr>
            <a:normAutofit fontScale="55000" lnSpcReduction="20000"/>
          </a:bodyPr>
          <a:lstStyle/>
          <a:p>
            <a:endParaRPr lang="ru-RU"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1412776"/>
            <a:ext cx="4499992" cy="5445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100099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1430</Words>
  <Application>Microsoft Office PowerPoint</Application>
  <PresentationFormat>Экран (4:3)</PresentationFormat>
  <Paragraphs>35</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ГЕРОИ ВЕЛИКОЙ ОТЕЧЕСТВЕННОЙ ВОЙНЫ</vt:lpstr>
      <vt:lpstr>Виктор Васильевич Талалихин </vt:lpstr>
      <vt:lpstr> Иван Никитович Кожедуб </vt:lpstr>
      <vt:lpstr>Алексей Петрович Маресьев </vt:lpstr>
      <vt:lpstr>Матросов Александр Матвеевич </vt:lpstr>
      <vt:lpstr>Иван Васильевич Панфилов </vt:lpstr>
      <vt:lpstr> Зоя Анатольевна Космодемьянская («Таня») </vt:lpstr>
      <vt:lpstr> Маншук Жиенгалиевна Маметова </vt:lpstr>
      <vt:lpstr>Матвеев Владимир Иванович </vt:lpstr>
      <vt:lpstr>МАРИОНЕЛЛА ВЛАДИМИРОВНА КОРОЛЁВА</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ГЕРОИ ВЕЛИКОЙ ОТЕЧЕСТВЕННОЙ ВОЙНЫ</dc:title>
  <dc:creator>AK SPADVM</dc:creator>
  <cp:lastModifiedBy>AK SPADVM</cp:lastModifiedBy>
  <cp:revision>11</cp:revision>
  <dcterms:created xsi:type="dcterms:W3CDTF">2015-02-08T08:08:54Z</dcterms:created>
  <dcterms:modified xsi:type="dcterms:W3CDTF">2015-02-08T09:13:53Z</dcterms:modified>
</cp:coreProperties>
</file>