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8" r:id="rId9"/>
    <p:sldId id="269" r:id="rId10"/>
    <p:sldId id="270" r:id="rId11"/>
    <p:sldId id="271" r:id="rId12"/>
    <p:sldId id="266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5" autoAdjust="0"/>
    <p:restoredTop sz="94660"/>
  </p:normalViewPr>
  <p:slideViewPr>
    <p:cSldViewPr>
      <p:cViewPr varScale="1">
        <p:scale>
          <a:sx n="62" d="100"/>
          <a:sy n="62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32108-A561-4575-9F26-A34899ED4FDB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2CEE3-8C57-48AA-BB6E-634944748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CEE3-8C57-48AA-BB6E-63494474867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CEE3-8C57-48AA-BB6E-63494474867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CEE3-8C57-48AA-BB6E-63494474867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CEE3-8C57-48AA-BB6E-63494474867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CEE3-8C57-48AA-BB6E-63494474867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65F8-E711-49BB-B656-41C813AB6E89}" type="datetimeFigureOut">
              <a:rPr lang="ru-RU" smtClean="0"/>
              <a:pPr/>
              <a:t>12.05.2011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F6C-784B-4FAD-A2FE-CC35473250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1;&#1086;&#1088;&#1086;&#1076;&#1080;&#1085;%20&#1057;&#1080;&#1084;&#1092;&#1086;&#1085;&#1080;&#1103;&#8470;2%201&#1095;.%20&#1072;&#1083;&#1083;&#1077;&#1075;&#1088;&#1086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12.pn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2;.&#1041;&#1072;&#1089;&#1085;&#1077;&#1088;%20&#1057;%20&#1095;&#1077;&#1075;&#1086;%20&#1085;&#1072;&#1095;&#1080;&#1085;&#1072;&#1077;&#1090;&#1089;&#1103;%20&#1056;&#1086;&#1076;&#1080;&#1085;&#1072;%20&#1084;&#1080;&#1085;&#1091;&#1089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12.pn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5;.&#1063;&#1072;&#1081;&#1082;&#1086;&#1074;&#1089;&#1082;&#1080;&#1081;%20&#1060;&#1077;&#1074;&#1088;&#1072;&#1083;&#1100;.&#1052;&#1072;&#1089;&#1083;&#1077;&#1085;&#1080;&#1094;&#1072;.mp3" TargetMode="External"/><Relationship Id="rId7" Type="http://schemas.openxmlformats.org/officeDocument/2006/relationships/image" Target="../media/image1.jpeg"/><Relationship Id="rId2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7;&#1077;&#1088;&#1075;&#1077;&#1081;_&#1056;&#1072;&#1093;&#1084;&#1072;&#1085;&#1080;&#1085;&#1086;&#1074;_-_&#1055;&#1088;&#1077;&#1083;&#1102;&#1076;&#1080;&#1103;_&#1089;&#1086;&#1083;&#1100;-&#1084;&#1072;&#1078;&#1086;&#1088;.mp3" TargetMode="Externa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2;.&#1052;&#1091;&#1089;&#1086;&#1088;&#1075;&#1089;&#1082;&#1080;&#1081;%20&#1056;&#1072;&#1089;&#1089;&#1074;&#1077;&#1090;%20&#1085;&#1072;%20&#1052;&#1086;&#1089;&#1082;&#1074;&#1072;-&#1088;&#1077;&#1082;&#1077;.mp3" TargetMode="External"/><Relationship Id="rId6" Type="http://schemas.openxmlformats.org/officeDocument/2006/relationships/slideLayout" Target="../slideLayouts/slideLayout7.xml"/><Relationship Id="rId5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2;.&#1041;&#1072;&#1089;&#1085;&#1077;&#1088;%20&#1057;%20&#1095;&#1077;&#1075;&#1086;%20&#1085;&#1072;&#1095;&#1080;&#1085;&#1072;&#1077;&#1090;&#1089;&#1103;%20&#1056;&#1086;&#1076;&#1080;&#1085;&#1072;%20&#1084;&#1080;&#1085;&#1091;&#1089;.mp3" TargetMode="External"/><Relationship Id="rId4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1;&#1086;&#1088;&#1086;&#1076;&#1080;&#1085;%20&#1057;&#1080;&#1084;&#1092;&#1086;&#1085;&#1080;&#1103;&#8470;2%201&#1095;.%20&#1072;&#1083;&#1083;&#1077;&#1075;&#1088;&#1086;.mp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2;.&#1041;&#1072;&#1089;&#1085;&#1077;&#1088;%20&#1057;%20&#1095;&#1077;&#1075;&#1086;%20&#1085;&#1072;&#1095;&#1080;&#1085;&#1072;&#1077;&#1090;&#1089;&#1103;%20&#1056;&#1086;&#1076;&#1080;&#1085;&#1072;%20&#1084;&#1080;&#1085;&#1091;&#1089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2;.&#1052;&#1091;&#1089;&#1086;&#1088;&#1075;&#1089;&#1082;&#1080;&#1081;%20&#1056;&#1072;&#1089;&#1089;&#1074;&#1077;&#1090;%20&#1085;&#1072;%20&#1052;&#1086;&#1089;&#1082;&#1074;&#1072;-&#1088;&#1077;&#1082;&#1077;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7;&#1077;&#1088;&#1075;&#1077;&#1081;_&#1056;&#1072;&#1093;&#1084;&#1072;&#1085;&#1080;&#1085;&#1086;&#1074;_-_&#1055;&#1088;&#1077;&#1083;&#1102;&#1076;&#1080;&#1103;_&#1089;&#1086;&#1083;&#1100;-&#1084;&#1072;&#1078;&#1086;&#1088;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5;.&#1063;&#1072;&#1081;&#1082;&#1086;&#1074;&#1089;&#1082;&#1080;&#1081;%20&#1060;&#1077;&#1074;&#1088;&#1072;&#1083;&#1100;.&#1052;&#1072;&#1089;&#1083;&#1077;&#1085;&#1080;&#1094;&#1072;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41;&#1086;&#1088;&#1086;&#1076;&#1080;&#1085;%20&#1057;&#1080;&#1084;&#1092;&#1086;&#1085;&#1080;&#1103;&#8470;2%201&#1095;.%20&#1072;&#1083;&#1083;&#1077;&#1075;&#1088;&#1086;.mp3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2;.&#1052;&#1091;&#1089;&#1086;&#1088;&#1075;&#1089;&#1082;&#1080;&#1081;%20&#1056;&#1072;&#1089;&#1089;&#1074;&#1077;&#1090;%20&#1085;&#1072;%20&#1052;&#1086;&#1089;&#1082;&#1074;&#1072;-&#1088;&#1077;&#1082;&#1077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3.pn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7;&#1077;&#1088;&#1075;&#1077;&#1081;_&#1056;&#1072;&#1093;&#1084;&#1072;&#1085;&#1080;&#1085;&#1086;&#1074;_-_&#1055;&#1088;&#1077;&#1083;&#1102;&#1076;&#1080;&#1103;_&#1089;&#1086;&#1083;&#1100;-&#1084;&#1072;&#1078;&#1086;&#1088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&#1057;&#1074;&#1077;&#1090;&#1083;&#1072;&#1085;&#1072;\&#1056;&#1072;&#1073;&#1086;&#1095;&#1080;&#1081;%20&#1089;&#1090;&#1086;&#1083;\&#1084;&#1091;&#1079;&#1099;&#1082;&#1072;%205%20&#1082;&#1083;&#1072;&#1089;&#1089;\&#1055;.&#1063;&#1072;&#1081;&#1082;&#1086;&#1074;&#1089;&#1082;&#1080;&#1081;%20&#1060;&#1077;&#1074;&#1088;&#1072;&#1083;&#1100;.&#1052;&#1072;&#1089;&#1083;&#1077;&#1085;&#1080;&#1094;&#1072;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10" Type="http://schemas.openxmlformats.org/officeDocument/2006/relationships/image" Target="../media/image3.png"/><Relationship Id="rId4" Type="http://schemas.openxmlformats.org/officeDocument/2006/relationships/image" Target="../media/image1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72207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Взаимосвязь искусств:</a:t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> Живопись и Музыка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201622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Сандакова</a:t>
            </a:r>
            <a:r>
              <a:rPr lang="ru-RU" dirty="0" smtClean="0">
                <a:solidFill>
                  <a:srgbClr val="0070C0"/>
                </a:solidFill>
              </a:rPr>
              <a:t> Светлана </a:t>
            </a:r>
            <a:r>
              <a:rPr lang="ru-RU" dirty="0" err="1" smtClean="0">
                <a:solidFill>
                  <a:srgbClr val="0070C0"/>
                </a:solidFill>
              </a:rPr>
              <a:t>Станиславна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Учитель музыки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МОУ «Лицей №1 </a:t>
            </a:r>
            <a:r>
              <a:rPr lang="ru-RU" dirty="0" err="1" smtClean="0">
                <a:solidFill>
                  <a:srgbClr val="0070C0"/>
                </a:solidFill>
              </a:rPr>
              <a:t>им.А.П.Гужвина</a:t>
            </a:r>
            <a:r>
              <a:rPr lang="ru-RU" dirty="0" smtClean="0">
                <a:solidFill>
                  <a:srgbClr val="0070C0"/>
                </a:solidFill>
              </a:rPr>
              <a:t> г.Камызяк»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2011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4664"/>
            <a:ext cx="3312368" cy="5904656"/>
          </a:xfrm>
          <a:prstGeom prst="rect">
            <a:avLst/>
          </a:prstGeom>
          <a:noFill/>
        </p:spPr>
      </p:pic>
      <p:pic>
        <p:nvPicPr>
          <p:cNvPr id="7172" name="Picture 4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363106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293096"/>
            <a:ext cx="3793604" cy="232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293096"/>
            <a:ext cx="370790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5" name="Picture 7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60648"/>
            <a:ext cx="35638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2339752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7645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652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pic>
        <p:nvPicPr>
          <p:cNvPr id="13" name="Бородин Симфония№2 1ч. аллегр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355976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17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4664"/>
            <a:ext cx="3312368" cy="5904656"/>
          </a:xfrm>
          <a:prstGeom prst="rect">
            <a:avLst/>
          </a:prstGeom>
          <a:noFill/>
        </p:spPr>
      </p:pic>
      <p:pic>
        <p:nvPicPr>
          <p:cNvPr id="7172" name="Picture 4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363106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293096"/>
            <a:ext cx="3793604" cy="232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293096"/>
            <a:ext cx="370790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5" name="Picture 7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60648"/>
            <a:ext cx="35638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2339752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7645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652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pic>
        <p:nvPicPr>
          <p:cNvPr id="13" name="В.Баснер С чего начинается Родина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64400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39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404664"/>
          <a:ext cx="8280922" cy="193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592288"/>
                <a:gridCol w="1872207"/>
                <a:gridCol w="1440161"/>
                <a:gridCol w="1872209"/>
              </a:tblGrid>
              <a:tr h="9518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произведения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Композитор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Жанр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 иллюстрации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Рассвет на Москва- реке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М.П.Мусоргский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Увертюра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М.Мусоргский Рассвет на Москва-ре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539552" y="1844824"/>
            <a:ext cx="304800" cy="3048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2348880"/>
          <a:ext cx="8280922" cy="98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592289"/>
                <a:gridCol w="1872207"/>
                <a:gridCol w="1440161"/>
                <a:gridCol w="1872209"/>
              </a:tblGrid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Прелюдия №32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С.В.Рахманинов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Прелюдия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Сергей_Рахманинов_-_Прелюдия_соль-мажор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611560" y="2852936"/>
            <a:ext cx="304800" cy="3048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3356992"/>
          <a:ext cx="8280922" cy="98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592288"/>
                <a:gridCol w="1872207"/>
                <a:gridCol w="1440161"/>
                <a:gridCol w="1872209"/>
              </a:tblGrid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Февраль. Масленица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П.И.Чайковский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Пьеса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П.Чайковский Февраль.Масленица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539552" y="3861048"/>
            <a:ext cx="304800" cy="3048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7544" y="4365104"/>
          <a:ext cx="8280922" cy="98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592288"/>
                <a:gridCol w="1872207"/>
                <a:gridCol w="1440161"/>
                <a:gridCol w="1872209"/>
              </a:tblGrid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4. 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Богатырская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А.П.Бородин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Симфония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Бородин Симфония№2 1ч. аллегро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 cstate="print"/>
          <a:stretch>
            <a:fillRect/>
          </a:stretch>
        </p:blipFill>
        <p:spPr>
          <a:xfrm>
            <a:off x="611560" y="4869160"/>
            <a:ext cx="304800" cy="3048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5373216"/>
          <a:ext cx="8280922" cy="98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592288"/>
                <a:gridCol w="1872207"/>
                <a:gridCol w="1440161"/>
                <a:gridCol w="1872209"/>
              </a:tblGrid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 чего начинается Родина?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err="1" smtClean="0"/>
                        <a:t>В.Баснер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Песня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В.Баснер С чего начинается Родина минус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8" cstate="print"/>
          <a:stretch>
            <a:fillRect/>
          </a:stretch>
        </p:blipFill>
        <p:spPr>
          <a:xfrm>
            <a:off x="539552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41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75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742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4517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7839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1" y="476672"/>
          <a:ext cx="8280922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/>
                <a:gridCol w="2592288"/>
                <a:gridCol w="1872207"/>
                <a:gridCol w="1440161"/>
                <a:gridCol w="1872209"/>
              </a:tblGrid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произведения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Композитор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Жанр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№ иллюстрации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Рассвет на Москва- реке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М.П.Мусоргский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Увертюра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№4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Прелюдия №32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С.В.Рахманинов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Прелюдия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№3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Февраль. Масленица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П.И.Чайковский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Пьеса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№5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4. 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Богатырская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А.П.Бородин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Симфония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№2</a:t>
                      </a:r>
                      <a:endParaRPr lang="ru-RU" b="1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 чего начинается Родина?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err="1" smtClean="0"/>
                        <a:t>В.Баснер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Песня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№1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88640"/>
          <a:ext cx="8424936" cy="6413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688632"/>
              </a:tblGrid>
              <a:tr h="69136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Термин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Определение</a:t>
                      </a:r>
                      <a:endParaRPr lang="ru-RU" sz="2800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1. Увертюра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4.</a:t>
                      </a:r>
                      <a:r>
                        <a:rPr lang="ru-RU" sz="2000" b="0" dirty="0" smtClean="0"/>
                        <a:t> Крупное музыкальное произведение- размышление о жизни из 3-4 частей; обозначающее созвучие, согласие.</a:t>
                      </a:r>
                      <a:endParaRPr lang="ru-RU" sz="20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2. Сюита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6.</a:t>
                      </a:r>
                      <a:r>
                        <a:rPr lang="ru-RU" sz="2000" b="0" dirty="0" smtClean="0"/>
                        <a:t> Пьеса – воспоминание, </a:t>
                      </a:r>
                    </a:p>
                    <a:p>
                      <a:pPr algn="ctr"/>
                      <a:r>
                        <a:rPr lang="ru-RU" sz="2000" b="0" dirty="0" smtClean="0"/>
                        <a:t>предшествующее</a:t>
                      </a:r>
                      <a:r>
                        <a:rPr lang="ru-RU" sz="2000" b="0" baseline="0" dirty="0" smtClean="0"/>
                        <a:t> чему- либо.</a:t>
                      </a:r>
                      <a:endParaRPr lang="ru-RU" sz="20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3. Пьеса</a:t>
                      </a:r>
                    </a:p>
                    <a:p>
                      <a:pPr algn="ctr"/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5.</a:t>
                      </a:r>
                      <a:r>
                        <a:rPr lang="ru-RU" sz="2000" b="0" dirty="0" smtClean="0"/>
                        <a:t>  Публичное выступление – соревнование</a:t>
                      </a:r>
                    </a:p>
                    <a:p>
                      <a:pPr algn="ctr"/>
                      <a:r>
                        <a:rPr lang="ru-RU" sz="2000" b="0" dirty="0" smtClean="0"/>
                        <a:t> для солиста и оркестра.</a:t>
                      </a:r>
                      <a:endParaRPr lang="ru-RU" sz="20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4. Симфония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1.</a:t>
                      </a:r>
                      <a:r>
                        <a:rPr lang="ru-RU" sz="2000" b="0" dirty="0" smtClean="0"/>
                        <a:t> Вступление  крупного музыкального произведения, может</a:t>
                      </a:r>
                      <a:r>
                        <a:rPr lang="ru-RU" sz="2000" b="0" baseline="0" dirty="0" smtClean="0"/>
                        <a:t> звучать отдельно как самостоятельное  сочинение.</a:t>
                      </a:r>
                      <a:endParaRPr lang="ru-RU" sz="20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5. Концерт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3.</a:t>
                      </a:r>
                      <a:r>
                        <a:rPr lang="ru-RU" sz="2000" b="0" dirty="0" smtClean="0"/>
                        <a:t> Небольшое инструментальное произведение плавного характера.</a:t>
                      </a:r>
                      <a:endParaRPr lang="ru-RU" sz="2000" b="1" dirty="0"/>
                    </a:p>
                  </a:txBody>
                  <a:tcPr/>
                </a:tc>
              </a:tr>
              <a:tr h="88000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6. Прелюдия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2. </a:t>
                      </a:r>
                      <a:r>
                        <a:rPr lang="ru-RU" sz="2000" b="0" dirty="0" smtClean="0"/>
                        <a:t>Крупное музыкальное произведение </a:t>
                      </a:r>
                    </a:p>
                    <a:p>
                      <a:pPr algn="ctr"/>
                      <a:r>
                        <a:rPr lang="ru-RU" sz="2000" b="0" dirty="0" smtClean="0"/>
                        <a:t>из 4  и более частей разного характера </a:t>
                      </a:r>
                    </a:p>
                    <a:p>
                      <a:pPr algn="ctr"/>
                      <a:r>
                        <a:rPr lang="ru-RU" sz="2000" b="0" dirty="0" smtClean="0"/>
                        <a:t>на одну общую тему.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949280"/>
            <a:ext cx="8229600" cy="6480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В.Баснер С чего начинается Родина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54452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877272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Дмитрий </a:t>
            </a:r>
            <a:r>
              <a:rPr lang="ru-RU" dirty="0" err="1" smtClean="0"/>
              <a:t>Нечитайло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«Рассвет на </a:t>
            </a:r>
            <a:r>
              <a:rPr lang="ru-RU" dirty="0" err="1" smtClean="0"/>
              <a:t>Москва-реке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" name="М.Мусоргский Рассвет на Москва-ре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0"/>
            <a:ext cx="468052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5877272"/>
            <a:ext cx="8424936" cy="98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Игорь Грабарь «Февральская лазурь»</a:t>
            </a:r>
            <a:endParaRPr lang="ru-RU" dirty="0"/>
          </a:p>
        </p:txBody>
      </p:sp>
      <p:pic>
        <p:nvPicPr>
          <p:cNvPr id="7" name="Сергей_Рахманинов_-_Прелюдия_соль-маж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0444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Борис Кустодиев «Масленица»</a:t>
            </a:r>
            <a:endParaRPr lang="ru-RU" dirty="0"/>
          </a:p>
        </p:txBody>
      </p:sp>
      <p:pic>
        <p:nvPicPr>
          <p:cNvPr id="7" name="П.Чайковский Февраль.Маслениц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364088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0212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 Васнецов «Богатыри»</a:t>
            </a:r>
            <a:endParaRPr lang="ru-RU" dirty="0"/>
          </a:p>
        </p:txBody>
      </p:sp>
      <p:pic>
        <p:nvPicPr>
          <p:cNvPr id="4" name="Бородин Симфония№2 1ч. аллегр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4664"/>
            <a:ext cx="3312368" cy="5904656"/>
          </a:xfrm>
          <a:prstGeom prst="rect">
            <a:avLst/>
          </a:prstGeom>
          <a:noFill/>
        </p:spPr>
      </p:pic>
      <p:pic>
        <p:nvPicPr>
          <p:cNvPr id="7172" name="Picture 4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363106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293096"/>
            <a:ext cx="3793604" cy="232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293096"/>
            <a:ext cx="370790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5" name="Picture 7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60648"/>
            <a:ext cx="35638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2339752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7645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652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pic>
        <p:nvPicPr>
          <p:cNvPr id="14" name="М.Мусоргский Рассвет на Москва-ре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57200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19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4664"/>
            <a:ext cx="3312368" cy="5904656"/>
          </a:xfrm>
          <a:prstGeom prst="rect">
            <a:avLst/>
          </a:prstGeom>
          <a:noFill/>
        </p:spPr>
      </p:pic>
      <p:pic>
        <p:nvPicPr>
          <p:cNvPr id="7172" name="Picture 4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363106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293096"/>
            <a:ext cx="3793604" cy="232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293096"/>
            <a:ext cx="370790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5" name="Picture 7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60648"/>
            <a:ext cx="35638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2339752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7645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652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pic>
        <p:nvPicPr>
          <p:cNvPr id="13" name="Сергей_Рахманинов_-_Прелюдия_соль-маж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499992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50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Светлана\Рабочий стол\Инструменты симф.оркестра\музкрас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Светлана\Рабочий стол\Игорь Грабарь Февральская лазур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4664"/>
            <a:ext cx="3312368" cy="5904656"/>
          </a:xfrm>
          <a:prstGeom prst="rect">
            <a:avLst/>
          </a:prstGeom>
          <a:noFill/>
        </p:spPr>
      </p:pic>
      <p:pic>
        <p:nvPicPr>
          <p:cNvPr id="7172" name="Picture 4" descr="C:\Светлана\Рабочий стол\С чего начинается родин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3631060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Светлана\Рабочий стол\Дмитрий Нечитайло Рассвет на Москва-рек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293096"/>
            <a:ext cx="3793604" cy="2329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4" name="Picture 6" descr="C:\Светлана\Рабочий стол\Борис Кустодиев Маслениц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293096"/>
            <a:ext cx="3707904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5" name="Picture 7" descr="C:\Светлана\Рабочий стол\Виктор Васнецов Богатыри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60648"/>
            <a:ext cx="356388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TextBox 18"/>
          <p:cNvSpPr txBox="1"/>
          <p:nvPr/>
        </p:nvSpPr>
        <p:spPr>
          <a:xfrm>
            <a:off x="2339752" y="22048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676456" y="2348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60032" y="60932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808" y="6453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652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pic>
        <p:nvPicPr>
          <p:cNvPr id="13" name="П.Чайковский Февраль.Маслениц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35597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24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269</Words>
  <Application>Microsoft Office PowerPoint</Application>
  <PresentationFormat>Экран (4:3)</PresentationFormat>
  <Paragraphs>157</Paragraphs>
  <Slides>14</Slides>
  <Notes>5</Notes>
  <HiddenSlides>0</HiddenSlides>
  <MMClips>15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Взаимосвязь искусств:  Живопись и Музыка</vt:lpstr>
      <vt:lpstr>Слайд 2</vt:lpstr>
      <vt:lpstr>Дмитрий Нечитайло  «Рассвет на Москва-реке»</vt:lpstr>
      <vt:lpstr>Игорь Грабарь «Февральская лазурь»</vt:lpstr>
      <vt:lpstr>Борис Кустодиев «Масленица»</vt:lpstr>
      <vt:lpstr>Виктор Васнецов «Богатыри»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искусств:  Живопись и Музыка</dc:title>
  <dc:creator>USER</dc:creator>
  <cp:lastModifiedBy>USER</cp:lastModifiedBy>
  <cp:revision>22</cp:revision>
  <dcterms:created xsi:type="dcterms:W3CDTF">2011-05-08T18:12:59Z</dcterms:created>
  <dcterms:modified xsi:type="dcterms:W3CDTF">2011-05-12T03:13:12Z</dcterms:modified>
</cp:coreProperties>
</file>