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7" r:id="rId4"/>
    <p:sldId id="259" r:id="rId5"/>
    <p:sldId id="260" r:id="rId6"/>
    <p:sldId id="267" r:id="rId7"/>
    <p:sldId id="262" r:id="rId8"/>
    <p:sldId id="268" r:id="rId9"/>
    <p:sldId id="263" r:id="rId10"/>
    <p:sldId id="269" r:id="rId11"/>
    <p:sldId id="274" r:id="rId12"/>
    <p:sldId id="270" r:id="rId13"/>
    <p:sldId id="271" r:id="rId14"/>
    <p:sldId id="275" r:id="rId15"/>
    <p:sldId id="272" r:id="rId16"/>
    <p:sldId id="276" r:id="rId17"/>
    <p:sldId id="273" r:id="rId18"/>
    <p:sldId id="264" r:id="rId19"/>
    <p:sldId id="261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428"/>
    <a:srgbClr val="23E93B"/>
    <a:srgbClr val="0B19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EF22AD-59E8-4CCA-A22F-B713D11BADFD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8DBA6-8A83-4B85-A9B7-0F21A715E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72CE-89AA-4F67-8525-12637E9861F6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ADEE-D8A4-4249-A557-7546F1E5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DD2B-6475-45B2-B939-35989E0460A6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B861-2165-4BB2-8C72-6F1B4B8E7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9811-C4B5-4950-A534-6E12FC3379D1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C07C-999F-4A97-B493-92CBD228D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A5A5-BFA8-40BD-86DF-31B92575C47D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CD51-F16B-4756-ABFA-C6798E4C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D72A-63F5-4CA5-86A6-12FA2CCCEF3C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00F5-0E8C-4844-A4FF-E73034ED3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8EE0-5445-4174-8C4A-9EF6661F23EF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39FF-D327-418C-9CC2-169C58EBC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152E-34BD-41E4-A024-2453B2E3CE94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8188-B674-4B26-B6F9-76165CC8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4A7D-7B2A-4A44-8B8E-9AAB2E40A772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3726-96A0-4AA7-8FAD-CAF8ED43A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49C6-6227-407E-9780-CD423B399855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F53A-C088-480C-B1D4-D7A8612EA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0659-5775-48C2-874E-DBBCBB432C76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8345-4732-4DB1-9944-DC7C9E459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E8157-BB96-4463-8468-E75AB719BB80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55DC-C426-43C9-80C7-687F138C3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B0B17-6866-4479-9966-1966A9EC0888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8BA29-A078-4AF7-B22C-CE727AD8C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000108"/>
            <a:ext cx="784887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Здоровые дети -в здоровой семье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160819" y="1411289"/>
            <a:ext cx="576263" cy="5040313"/>
          </a:xfrm>
          <a:prstGeom prst="leftBrace">
            <a:avLst>
              <a:gd name="adj1" fmla="val 49219"/>
              <a:gd name="adj2" fmla="val 50217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5214950"/>
            <a:ext cx="42370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Классный 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час 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подготовила</a:t>
            </a:r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ЛГ МБОУ 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«СОШ№ 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2»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Кит О.Б.</a:t>
            </a:r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2сентября 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2013 года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1143000" y="500063"/>
            <a:ext cx="7543800" cy="6000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0099"/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b="1" dirty="0" smtClean="0">
                <a:solidFill>
                  <a:srgbClr val="000099"/>
                </a:solidFill>
              </a:rPr>
              <a:t>          Секрет этой гармонии прост — здоровый образ жизни: </a:t>
            </a:r>
            <a:endParaRPr lang="ru-RU" sz="30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0099"/>
                </a:solidFill>
              </a:rPr>
              <a:t>поддержание физического здоровья,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0099"/>
                </a:solidFill>
              </a:rPr>
              <a:t>отсутствие вредных привычек,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0099"/>
                </a:solidFill>
              </a:rPr>
              <a:t>правильное питание,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0099"/>
                </a:solidFill>
              </a:rPr>
              <a:t>радостное ощущение своего существования в этом мире.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85860"/>
            <a:ext cx="6586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Запишите вредные привычки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Century Gothic" pitchFamily="34" charset="0"/>
              </a:rPr>
              <a:t>Вредные привычки:</a:t>
            </a:r>
            <a:endParaRPr lang="ru-RU" sz="6000" b="1" u="sng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357694"/>
            <a:ext cx="328614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Курение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072074"/>
            <a:ext cx="42862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Обжорство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214554"/>
            <a:ext cx="457203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Наркомания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3000372"/>
            <a:ext cx="328614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Алкоголь</a:t>
            </a:r>
            <a:endParaRPr lang="ru-RU" sz="6000" b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 чему приводят вредные привычки?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4572032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Зависимость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2285992"/>
            <a:ext cx="314330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Болезнь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07249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Потеря смысла жизни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214950"/>
            <a:ext cx="500066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Самоубийство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214950"/>
            <a:ext cx="284799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Смерть</a:t>
            </a:r>
            <a:endParaRPr lang="ru-RU" sz="6000" b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500174"/>
            <a:ext cx="691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Запишите  хорошие  привычки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Хорошие привычки:</a:t>
            </a:r>
            <a:endParaRPr lang="ru-RU" sz="66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000372"/>
            <a:ext cx="36433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Прогулки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786058"/>
            <a:ext cx="242889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Хобби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785818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Правильное питание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5572140"/>
            <a:ext cx="457203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Обливание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786322"/>
            <a:ext cx="242889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Спорт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4286256"/>
            <a:ext cx="457203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Режим дня</a:t>
            </a:r>
            <a:endParaRPr lang="ru-RU" sz="6000" b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рум школьного пит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631088" cy="1571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357431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Конкурс: </a:t>
            </a:r>
            <a:r>
              <a:rPr lang="ru-RU" b="1" dirty="0" smtClean="0"/>
              <a:t>Конкурс рисунков «Здоровое питание – здоровые школьники!»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928934"/>
            <a:ext cx="7358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«Путешествие к здоровью» объявляет конкурс рисунков </a:t>
            </a:r>
            <a:r>
              <a:rPr lang="ru-RU" b="1" dirty="0" smtClean="0"/>
              <a:t>«Здоровое питание – здоровые школьники!».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Целью конкурса является привлечение внимания детей и взрослых к вопросам здорового питания, органического фермерства, а также недостатку пищи в некоторых регионах мира.</a:t>
            </a:r>
            <a:br>
              <a:rPr lang="ru-RU" dirty="0" smtClean="0"/>
            </a:br>
            <a:r>
              <a:rPr lang="ru-RU" dirty="0" smtClean="0"/>
              <a:t>Работы </a:t>
            </a:r>
            <a:r>
              <a:rPr lang="ru-RU" dirty="0" smtClean="0"/>
              <a:t>принимаются с 15 сентября по 1 октября 2013. Победители будут объявлены 15 октября.</a:t>
            </a:r>
          </a:p>
          <a:p>
            <a:r>
              <a:rPr lang="ru-RU" dirty="0" smtClean="0"/>
              <a:t>Приглашаем </a:t>
            </a:r>
            <a:r>
              <a:rPr lang="ru-RU" dirty="0" smtClean="0"/>
              <a:t>школьников принять участие в следующих номинациях:</a:t>
            </a:r>
          </a:p>
          <a:p>
            <a:r>
              <a:rPr lang="ru-RU" dirty="0" smtClean="0"/>
              <a:t>1. «Идеальная ферма».</a:t>
            </a:r>
          </a:p>
          <a:p>
            <a:r>
              <a:rPr lang="ru-RU" dirty="0" smtClean="0"/>
              <a:t>2. "Накормим весь мир".</a:t>
            </a:r>
          </a:p>
          <a:p>
            <a:r>
              <a:rPr lang="ru-RU" dirty="0" smtClean="0"/>
              <a:t>3. "Добрый фермер</a:t>
            </a:r>
            <a:r>
              <a:rPr lang="ru-RU" dirty="0" smtClean="0"/>
              <a:t>".</a:t>
            </a:r>
            <a:r>
              <a:rPr lang="ru-RU" dirty="0" smtClean="0"/>
              <a:t> Свои работы отправляйте по адресу: </a:t>
            </a:r>
            <a:r>
              <a:rPr lang="ru-RU" smtClean="0"/>
              <a:t>info@schoolfoodforum.ru</a:t>
            </a:r>
            <a:endParaRPr lang="ru-RU" dirty="0"/>
          </a:p>
        </p:txBody>
      </p:sp>
    </p:spTree>
  </p:cSld>
  <p:clrMapOvr>
    <a:masterClrMapping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357166"/>
            <a:ext cx="685808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ХОРОШЕЕ ЗДОРОВЬЕ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000240"/>
            <a:ext cx="535785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Прекрасная работа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3071810"/>
            <a:ext cx="535785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Дружная семья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143380"/>
            <a:ext cx="6572296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Счастливая старость 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429264"/>
            <a:ext cx="821537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Возможность путешествовать</a:t>
            </a:r>
            <a:endParaRPr lang="ru-RU" sz="4800" b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49694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Классификация семейных ценностей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0" y="1341438"/>
            <a:ext cx="8569325" cy="4032250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1) ценности супружества;</a:t>
            </a:r>
            <a:b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</a:br>
            <a: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2) ценности, связанные с демократизацией отношений в семье;</a:t>
            </a:r>
            <a:b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</a:br>
            <a: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3) ценности родительства, воспитания детей;</a:t>
            </a:r>
            <a:b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</a:br>
            <a: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4) ценности родственных связей;</a:t>
            </a:r>
            <a:b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</a:br>
            <a: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5) ценности, связанные с саморазвитием;</a:t>
            </a:r>
            <a:b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</a:br>
            <a: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6) ценности внесемейных коммуникаций;</a:t>
            </a:r>
          </a:p>
          <a:p>
            <a:r>
              <a:rPr lang="ru-RU" sz="26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7) ценности профессиональной занятости.</a:t>
            </a:r>
            <a:endParaRPr lang="ru-RU" sz="2600" b="1">
              <a:solidFill>
                <a:srgbClr val="000000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9" name="Рисунок 8" descr="1278696637_screenhunter_10-jul.-09-21.2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44675"/>
            <a:ext cx="471646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97845_rodzinka_dom_slon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33825"/>
            <a:ext cx="440848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M_P-Y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4521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амка 11"/>
          <p:cNvSpPr/>
          <p:nvPr/>
        </p:nvSpPr>
        <p:spPr>
          <a:xfrm>
            <a:off x="250825" y="620713"/>
            <a:ext cx="4572000" cy="30241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3779838" y="1917700"/>
            <a:ext cx="5003800" cy="3743325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468313" y="4078288"/>
            <a:ext cx="4464050" cy="2519362"/>
          </a:xfrm>
          <a:prstGeom prst="frame">
            <a:avLst>
              <a:gd name="adj1" fmla="val 6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403350" y="0"/>
            <a:ext cx="6697663" cy="685800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cs typeface="Arial" charset="0"/>
              </a:rPr>
              <a:t>Я желаю счастья вам </a:t>
            </a:r>
            <a:br>
              <a:rPr lang="ru-RU" sz="2800" b="1">
                <a:solidFill>
                  <a:srgbClr val="002060"/>
                </a:solidFill>
                <a:cs typeface="Arial" charset="0"/>
              </a:rPr>
            </a:br>
            <a:r>
              <a:rPr lang="ru-RU" sz="2800" b="1">
                <a:solidFill>
                  <a:srgbClr val="002060"/>
                </a:solidFill>
                <a:cs typeface="Arial" charset="0"/>
              </a:rPr>
              <a:t>Счастья в этом мире большом.</a:t>
            </a:r>
            <a:br>
              <a:rPr lang="ru-RU" sz="2800" b="1">
                <a:solidFill>
                  <a:srgbClr val="002060"/>
                </a:solidFill>
                <a:cs typeface="Arial" charset="0"/>
              </a:rPr>
            </a:br>
            <a:r>
              <a:rPr lang="ru-RU" sz="2800" b="1">
                <a:solidFill>
                  <a:srgbClr val="002060"/>
                </a:solidFill>
                <a:cs typeface="Arial" charset="0"/>
              </a:rPr>
              <a:t> Как солнце по утрам,</a:t>
            </a:r>
            <a:br>
              <a:rPr lang="ru-RU" sz="2800" b="1">
                <a:solidFill>
                  <a:srgbClr val="002060"/>
                </a:solidFill>
                <a:cs typeface="Arial" charset="0"/>
              </a:rPr>
            </a:br>
            <a:r>
              <a:rPr lang="ru-RU" sz="2800" b="1">
                <a:solidFill>
                  <a:srgbClr val="002060"/>
                </a:solidFill>
                <a:cs typeface="Arial" charset="0"/>
              </a:rPr>
              <a:t>Пусть оно заходит в дом.</a:t>
            </a:r>
            <a:br>
              <a:rPr lang="ru-RU" sz="2800" b="1">
                <a:solidFill>
                  <a:srgbClr val="002060"/>
                </a:solidFill>
                <a:cs typeface="Arial" charset="0"/>
              </a:rPr>
            </a:br>
            <a:r>
              <a:rPr lang="ru-RU" sz="2800" b="1">
                <a:solidFill>
                  <a:srgbClr val="002060"/>
                </a:solidFill>
                <a:cs typeface="Arial" charset="0"/>
              </a:rPr>
              <a:t>Я желаю счастья вам,</a:t>
            </a:r>
            <a:br>
              <a:rPr lang="ru-RU" sz="2800" b="1">
                <a:solidFill>
                  <a:srgbClr val="002060"/>
                </a:solidFill>
                <a:cs typeface="Arial" charset="0"/>
              </a:rPr>
            </a:br>
            <a:r>
              <a:rPr lang="ru-RU" sz="2800" b="1">
                <a:solidFill>
                  <a:srgbClr val="002060"/>
                </a:solidFill>
                <a:cs typeface="Arial" charset="0"/>
              </a:rPr>
              <a:t>И оно должно быть таким-</a:t>
            </a:r>
            <a:br>
              <a:rPr lang="ru-RU" sz="2800" b="1">
                <a:solidFill>
                  <a:srgbClr val="002060"/>
                </a:solidFill>
                <a:cs typeface="Arial" charset="0"/>
              </a:rPr>
            </a:br>
            <a:r>
              <a:rPr lang="ru-RU" sz="2800" b="1">
                <a:solidFill>
                  <a:srgbClr val="002060"/>
                </a:solidFill>
                <a:cs typeface="Arial" charset="0"/>
              </a:rPr>
              <a:t>Когда ты счастлив сам,</a:t>
            </a:r>
            <a:br>
              <a:rPr lang="ru-RU" sz="2800" b="1">
                <a:solidFill>
                  <a:srgbClr val="002060"/>
                </a:solidFill>
                <a:cs typeface="Arial" charset="0"/>
              </a:rPr>
            </a:br>
            <a:r>
              <a:rPr lang="ru-RU" sz="2800" b="1">
                <a:solidFill>
                  <a:srgbClr val="002060"/>
                </a:solidFill>
                <a:cs typeface="Arial" charset="0"/>
              </a:rPr>
              <a:t>Счастьем поделись с другим!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cs typeface="Arial" charset="0"/>
              </a:rPr>
              <a:t> (Стас Намин, ВИА «Цветы»)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5" name="Содержимое 4" descr="1231174251_semia_glavno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549275"/>
            <a:ext cx="7659687" cy="57324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706" y="0"/>
            <a:ext cx="91637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71546"/>
            <a:ext cx="3643338" cy="4714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Хорошо здоровым быть!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Пива меньше надо пить!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Сигарету бросить в урну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купаться в речке бурной!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Закаляться, обливаться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Спортом разным заниматься!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И, болезней не боясь,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теплом доме не таясь,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 земле гулять свободно,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Красоте дивясь природной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Вот тогда начнете жить!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ЗдОрово - здоровым быть!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42852"/>
            <a:ext cx="2706756" cy="36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7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981075"/>
            <a:ext cx="32035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983798_5325452_1170928563_1164283070_kartino4ki1164231263_i_31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4480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Stock_000006610021Sm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221163"/>
            <a:ext cx="324008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9551389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716338"/>
            <a:ext cx="23764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3" descr="46_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2166938"/>
            <a:ext cx="511333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62646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Конституция РФ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55650" y="1052513"/>
            <a:ext cx="7632700" cy="54721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800" b="1" u="sng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Семья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 — это  очень важная социальная единица, которая находится под охраной закона. В Статье 38 Конституции РФ четко изложено, что:</a:t>
            </a:r>
          </a:p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1. Материнство и детство, семья находятся под защитой государства.</a:t>
            </a:r>
          </a:p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2. Забота о детях, их воспитание — равное право и обязанность родителей.</a:t>
            </a:r>
          </a:p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3. Трудоспособные дети, достигшие 18 лет, должны заботиться о нетрудоспособных родителях.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60648"/>
            <a:ext cx="62646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Праздник России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23850" y="1125538"/>
            <a:ext cx="6696075" cy="4967287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  <a:cs typeface="Arial" charset="0"/>
              </a:rPr>
              <a:t>8 июля 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cs typeface="Arial" charset="0"/>
              </a:rPr>
              <a:t>День семьи,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cs typeface="Arial" charset="0"/>
              </a:rPr>
              <a:t>любви и верности </a:t>
            </a:r>
          </a:p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chemeClr val="tx1"/>
                </a:solidFill>
                <a:cs typeface="Arial" charset="0"/>
              </a:rPr>
              <a:t>(впервые отмечался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cs typeface="Arial" charset="0"/>
              </a:rPr>
              <a:t> в 2008 году,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cs typeface="Arial" charset="0"/>
              </a:rPr>
              <a:t>который был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cs typeface="Arial" charset="0"/>
              </a:rPr>
              <a:t>объявлен годом Семьи)</a:t>
            </a:r>
            <a:r>
              <a:rPr lang="ru-RU" sz="4000" b="1" dirty="0">
                <a:solidFill>
                  <a:srgbClr val="002060"/>
                </a:solidFill>
                <a:cs typeface="Arial" charset="0"/>
              </a:rPr>
              <a:t> </a:t>
            </a:r>
            <a:endParaRPr lang="ru-RU" sz="36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Рисунок 6" descr="ва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1983" y="1071546"/>
            <a:ext cx="2852017" cy="287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9"/>
            <a:ext cx="720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Изречения о семье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84213" y="1700213"/>
            <a:ext cx="7991475" cy="4465637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1557338"/>
            <a:ext cx="3960812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cs typeface="Arial" charset="0"/>
              </a:rPr>
              <a:t>Семья – это кристалл общества (В.Гюго)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96975"/>
            <a:ext cx="4572000" cy="1944688"/>
          </a:xfrm>
          <a:prstGeom prst="rect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Семья – один из шедевров природы  </a:t>
            </a:r>
          </a:p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(Джорж Сантаяна)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789363"/>
            <a:ext cx="5111750" cy="1871662"/>
          </a:xfrm>
          <a:prstGeom prst="rect">
            <a:avLst/>
          </a:prstGeom>
          <a:solidFill>
            <a:srgbClr val="93E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002060"/>
                </a:solidFill>
                <a:cs typeface="Arial" charset="0"/>
              </a:rPr>
              <a:t>Любовь к родине начинается с семьи (Ф.Бэкон).</a:t>
            </a:r>
          </a:p>
        </p:txBody>
      </p:sp>
      <p:pic>
        <p:nvPicPr>
          <p:cNvPr id="9" name="Рисунок 8" descr="schastlivaya-semy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29000"/>
            <a:ext cx="27797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28"/>
            <a:ext cx="424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Пословицы о семье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714488"/>
            <a:ext cx="2595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живут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тужат.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42873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прекрасно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357430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хорошей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786058"/>
            <a:ext cx="282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нет семьи,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500438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человеку первую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643446"/>
            <a:ext cx="3575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семье согласно, так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357826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семье дружат -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4286256"/>
            <a:ext cx="3435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хорошие дети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растут.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143116"/>
            <a:ext cx="2451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и дома нет.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1071546"/>
            <a:ext cx="3488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путевку в жизнь дает.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0"/>
            <a:ext cx="720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Ассоциации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95288" y="1125538"/>
            <a:ext cx="8497887" cy="52562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Если семья – это постройка, то какая……</a:t>
            </a:r>
          </a:p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Если семья – это цвет, то какой…..</a:t>
            </a:r>
          </a:p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Если семья – это музыка, то какая….</a:t>
            </a:r>
          </a:p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Если семья – это геометрическая фигура, то какая….</a:t>
            </a:r>
          </a:p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Если семья – это название фильма, то какого…</a:t>
            </a:r>
          </a:p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Если семья – это настроение, то какое…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63284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Словарь семейных отношений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66" y="2285992"/>
            <a:ext cx="616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слова нужны в семейных отношениях?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эти слова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0"/>
            <a:ext cx="763284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Словарь семейных отношений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5732463"/>
            <a:ext cx="2303462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ЛЮБОВЬ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113" y="5732463"/>
            <a:ext cx="2376487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cs typeface="Arial" charset="0"/>
              </a:rPr>
              <a:t>ВЕРНОСТЬ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4438" y="2492375"/>
            <a:ext cx="3600450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Сопереживание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3644900"/>
            <a:ext cx="3744913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Умение слушать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263" y="5013325"/>
            <a:ext cx="2808287" cy="719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Компромисс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375" y="4292600"/>
            <a:ext cx="4537075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Приспособляемость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325" y="3068638"/>
            <a:ext cx="1584325" cy="576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Юмор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313" y="5013325"/>
            <a:ext cx="2449512" cy="719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Равенство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5732463"/>
            <a:ext cx="2449513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cs typeface="Arial" charset="0"/>
              </a:rPr>
              <a:t>НЕЖНОСТЬ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2500" y="3068638"/>
            <a:ext cx="2663825" cy="57626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Желание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5013325"/>
            <a:ext cx="2592388" cy="719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Поддержка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750" y="4292600"/>
            <a:ext cx="2952750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Признание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3644900"/>
            <a:ext cx="3384550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Толерантность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 flipV="1">
            <a:off x="1116013" y="3141663"/>
            <a:ext cx="2303462" cy="503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cs typeface="Arial" charset="0"/>
              </a:rPr>
              <a:t>Доверие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39750" y="1412875"/>
            <a:ext cx="8208963" cy="1079500"/>
          </a:xfrm>
          <a:prstGeom prst="triangle">
            <a:avLst>
              <a:gd name="adj" fmla="val 497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464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Вредные привычки:</vt:lpstr>
      <vt:lpstr>К чему приводят вредные привычки? </vt:lpstr>
      <vt:lpstr>Слайд 14</vt:lpstr>
      <vt:lpstr>Хорошие привычки:</vt:lpstr>
      <vt:lpstr>Слайд 16</vt:lpstr>
      <vt:lpstr>Слайд 17</vt:lpstr>
      <vt:lpstr>Слайд 18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Кит</cp:lastModifiedBy>
  <cp:revision>58</cp:revision>
  <dcterms:created xsi:type="dcterms:W3CDTF">2012-08-01T11:30:26Z</dcterms:created>
  <dcterms:modified xsi:type="dcterms:W3CDTF">2013-09-01T14:40:48Z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