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7" r:id="rId3"/>
    <p:sldId id="262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9" r:id="rId16"/>
    <p:sldId id="275" r:id="rId17"/>
    <p:sldId id="285" r:id="rId18"/>
    <p:sldId id="276" r:id="rId19"/>
    <p:sldId id="274" r:id="rId20"/>
    <p:sldId id="277" r:id="rId21"/>
    <p:sldId id="284" r:id="rId22"/>
    <p:sldId id="281" r:id="rId23"/>
    <p:sldId id="282" r:id="rId24"/>
    <p:sldId id="283" r:id="rId25"/>
    <p:sldId id="287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1E612-F197-49C9-916D-8649382DF90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84D6-06EE-4B92-9DB8-F67CCBB90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1E612-F197-49C9-916D-8649382DF90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84D6-06EE-4B92-9DB8-F67CCBB90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1E612-F197-49C9-916D-8649382DF90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84D6-06EE-4B92-9DB8-F67CCBB90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D1E612-F197-49C9-916D-8649382DF90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A084D6-06EE-4B92-9DB8-F67CCBB90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D1E612-F197-49C9-916D-8649382DF90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A084D6-06EE-4B92-9DB8-F67CCBB90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1E612-F197-49C9-916D-8649382DF90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84D6-06EE-4B92-9DB8-F67CCBB90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1E612-F197-49C9-916D-8649382DF90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84D6-06EE-4B92-9DB8-F67CCBB90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1E612-F197-49C9-916D-8649382DF90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84D6-06EE-4B92-9DB8-F67CCBB90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1E612-F197-49C9-916D-8649382DF90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84D6-06EE-4B92-9DB8-F67CCBB90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1E612-F197-49C9-916D-8649382DF90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84D6-06EE-4B92-9DB8-F67CCBB90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1E612-F197-49C9-916D-8649382DF90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84D6-06EE-4B92-9DB8-F67CCBB90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1E612-F197-49C9-916D-8649382DF90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84D6-06EE-4B92-9DB8-F67CCBB90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1E612-F197-49C9-916D-8649382DF90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84D6-06EE-4B92-9DB8-F67CCBB90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CD1E612-F197-49C9-916D-8649382DF90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A084D6-06EE-4B92-9DB8-F67CCBB90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nitsa.ru/images/products/book4/al_book_5496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rnitsa.ru/images/products/book4/al_book_5496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rnitsa.ru/images/products/book4/al_book_5496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rnitsa.ru/images/products/book4/al_book_5496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x.ru/dimg/1ce8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nitsa.ru/images/products/book4/al_book_5496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class.ru/i/4433.l.jp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nitsa.ru/images/products/book4/al_book_5496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x.ru/dimg/1ce8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nitsa.ru/images/products/book4/al_book_5496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nitsa.ru/images/products/book4/al_book_5496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nitsa.ru/images/products/book4/al_book_5496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nitsa.ru/images/products/book4/al_book_5496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nitsa.ru/images/products/book4/al_book_5496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rnitsa.ru/images/products/book4/al_book_5496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rnitsa.ru/images/products/book4/al_book_5496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285728"/>
          <a:ext cx="4494880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</a:tblGrid>
              <a:tr h="5715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71472" y="857232"/>
            <a:ext cx="4071966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357686" y="571480"/>
            <a:ext cx="571504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15076" y="570686"/>
            <a:ext cx="571504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1472" y="285728"/>
            <a:ext cx="4071966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Картинка 17 из 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500" t="11250" r="12498" b="11874"/>
          <a:stretch>
            <a:fillRect/>
          </a:stretch>
        </p:blipFill>
        <p:spPr bwMode="auto">
          <a:xfrm rot="746030">
            <a:off x="5088382" y="1648234"/>
            <a:ext cx="3571878" cy="48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85728"/>
          <a:ext cx="5857920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0"/>
                <a:gridCol w="366120"/>
                <a:gridCol w="366120"/>
                <a:gridCol w="366120"/>
                <a:gridCol w="366120"/>
                <a:gridCol w="366120"/>
                <a:gridCol w="366120"/>
                <a:gridCol w="366120"/>
                <a:gridCol w="366120"/>
                <a:gridCol w="366120"/>
                <a:gridCol w="366120"/>
                <a:gridCol w="366120"/>
                <a:gridCol w="366120"/>
                <a:gridCol w="366120"/>
                <a:gridCol w="366120"/>
                <a:gridCol w="366120"/>
              </a:tblGrid>
              <a:tr h="35719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й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endParaRPr lang="ru-RU" sz="32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57620" y="3286124"/>
          <a:ext cx="4960694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42"/>
                <a:gridCol w="310242"/>
                <a:gridCol w="310242"/>
                <a:gridCol w="310242"/>
                <a:gridCol w="310242"/>
                <a:gridCol w="366071"/>
                <a:gridCol w="338157"/>
                <a:gridCol w="338157"/>
                <a:gridCol w="338157"/>
                <a:gridCol w="338157"/>
                <a:gridCol w="338157"/>
                <a:gridCol w="338157"/>
                <a:gridCol w="338157"/>
                <a:gridCol w="338157"/>
                <a:gridCol w="338157"/>
              </a:tblGrid>
              <a:tr h="5715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http://cenelona.narod.ru/text/tjeplyj-hleb/malchik-i-k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2496">
            <a:off x="6084769" y="349185"/>
            <a:ext cx="265977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Картинка 17 из 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2500" t="11250" r="12498" b="11874"/>
          <a:stretch>
            <a:fillRect/>
          </a:stretch>
        </p:blipFill>
        <p:spPr bwMode="auto">
          <a:xfrm rot="20652654">
            <a:off x="378748" y="3210245"/>
            <a:ext cx="2266549" cy="309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28"/>
          <a:ext cx="6143664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79"/>
                <a:gridCol w="383979"/>
                <a:gridCol w="383979"/>
                <a:gridCol w="383979"/>
                <a:gridCol w="383979"/>
                <a:gridCol w="383979"/>
                <a:gridCol w="383979"/>
                <a:gridCol w="383979"/>
                <a:gridCol w="383979"/>
                <a:gridCol w="383979"/>
                <a:gridCol w="383979"/>
                <a:gridCol w="383979"/>
                <a:gridCol w="383979"/>
                <a:gridCol w="383979"/>
                <a:gridCol w="383979"/>
                <a:gridCol w="383979"/>
              </a:tblGrid>
              <a:tr h="35719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й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endParaRPr lang="ru-RU" sz="32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00432" y="3357562"/>
          <a:ext cx="5429282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48"/>
                <a:gridCol w="339548"/>
                <a:gridCol w="339548"/>
                <a:gridCol w="339548"/>
                <a:gridCol w="339548"/>
                <a:gridCol w="400651"/>
                <a:gridCol w="370099"/>
                <a:gridCol w="370099"/>
                <a:gridCol w="370099"/>
                <a:gridCol w="370099"/>
                <a:gridCol w="370099"/>
                <a:gridCol w="370099"/>
                <a:gridCol w="370099"/>
                <a:gridCol w="370099"/>
                <a:gridCol w="370099"/>
              </a:tblGrid>
              <a:tr h="5715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http://cenelona.narod.ru/text/tjeplyj-hleb/malchik-i-k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2496">
            <a:off x="6084769" y="349185"/>
            <a:ext cx="265977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Картинка 17 из 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2500" t="11250" r="12498" b="11874"/>
          <a:stretch>
            <a:fillRect/>
          </a:stretch>
        </p:blipFill>
        <p:spPr bwMode="auto">
          <a:xfrm rot="20652654">
            <a:off x="378748" y="3210245"/>
            <a:ext cx="2266549" cy="309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28"/>
          <a:ext cx="5786480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55"/>
                <a:gridCol w="361655"/>
                <a:gridCol w="361655"/>
                <a:gridCol w="361655"/>
                <a:gridCol w="361655"/>
                <a:gridCol w="361655"/>
                <a:gridCol w="361655"/>
                <a:gridCol w="361655"/>
                <a:gridCol w="361655"/>
                <a:gridCol w="361655"/>
                <a:gridCol w="361655"/>
                <a:gridCol w="361655"/>
                <a:gridCol w="361655"/>
                <a:gridCol w="361655"/>
                <a:gridCol w="361655"/>
                <a:gridCol w="361655"/>
              </a:tblGrid>
              <a:tr h="35719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й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endParaRPr lang="ru-RU" sz="32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86182" y="3357562"/>
          <a:ext cx="4929221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46"/>
                <a:gridCol w="352346"/>
                <a:gridCol w="352346"/>
                <a:gridCol w="415751"/>
                <a:gridCol w="384048"/>
                <a:gridCol w="384048"/>
                <a:gridCol w="384048"/>
                <a:gridCol w="384048"/>
                <a:gridCol w="384048"/>
                <a:gridCol w="384048"/>
                <a:gridCol w="384048"/>
                <a:gridCol w="384048"/>
                <a:gridCol w="384048"/>
              </a:tblGrid>
              <a:tr h="5715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http://cenelona.narod.ru/text/tjeplyj-hleb/malchik-i-k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2496">
            <a:off x="6084769" y="349185"/>
            <a:ext cx="265977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Картинка 17 из 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2500" t="11250" r="12498" b="11874"/>
          <a:stretch>
            <a:fillRect/>
          </a:stretch>
        </p:blipFill>
        <p:spPr bwMode="auto">
          <a:xfrm rot="20652654">
            <a:off x="378748" y="3210245"/>
            <a:ext cx="2266549" cy="309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umb_9232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8929718" cy="1857388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Добро и зло в сказке</a:t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К.Г. Паустовского </a:t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«Теплый хлеб»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105400"/>
            <a:ext cx="335758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al_book_tetr32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0616">
            <a:off x="3000341" y="2797875"/>
            <a:ext cx="5149540" cy="3862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7" y="0"/>
            <a:ext cx="9131126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429124" y="274638"/>
            <a:ext cx="4214842" cy="1143000"/>
          </a:xfrm>
        </p:spPr>
        <p:txBody>
          <a:bodyPr/>
          <a:lstStyle/>
          <a:p>
            <a:r>
              <a:rPr lang="ru-RU" sz="2800" i="1" u="sng" dirty="0" smtClean="0"/>
              <a:t>Эпиграфы: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500562" y="928670"/>
            <a:ext cx="4397346" cy="1928826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  Умел ошибиться – умей и поправиться </a:t>
            </a:r>
            <a:r>
              <a:rPr lang="ru-RU" sz="2000" i="1" dirty="0" smtClean="0"/>
              <a:t>(пословица</a:t>
            </a:r>
            <a:r>
              <a:rPr lang="ru-RU" sz="2800" i="1" dirty="0" smtClean="0"/>
              <a:t>)</a:t>
            </a:r>
            <a:r>
              <a:rPr lang="ru-RU" sz="2800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4714876" y="4714860"/>
            <a:ext cx="4429124" cy="21431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" name="Picture 2" descr="Картинка 3 из 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7353"/>
          <a:stretch>
            <a:fillRect/>
          </a:stretch>
        </p:blipFill>
        <p:spPr bwMode="auto">
          <a:xfrm>
            <a:off x="714348" y="1285860"/>
            <a:ext cx="318060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143116"/>
            <a:ext cx="1928826" cy="25832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7" y="0"/>
            <a:ext cx="9131126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4500562" cy="1143000"/>
          </a:xfrm>
        </p:spPr>
        <p:txBody>
          <a:bodyPr/>
          <a:lstStyle/>
          <a:p>
            <a:r>
              <a:rPr lang="ru-RU" sz="2800" u="sng" dirty="0" smtClean="0"/>
              <a:t>Цели урока</a:t>
            </a:r>
            <a:endParaRPr lang="ru-RU" sz="2800" u="sng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0" y="1500174"/>
            <a:ext cx="4497358" cy="3951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Соответствуют ли подобранные эпиграфы главной мысли произведения К.Г.Паустовского. Доказать.</a:t>
            </a:r>
            <a:br>
              <a:rPr lang="ru-RU" sz="2400" dirty="0" smtClean="0"/>
            </a:b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Сопоставить поведение героя до разговора с бабушкой и после него.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294967295"/>
          </p:nvPr>
        </p:nvSpPr>
        <p:spPr>
          <a:xfrm>
            <a:off x="214283" y="5661248"/>
            <a:ext cx="2341493" cy="1790477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13" name="Picture 4" descr="Картинка 17 из 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500" t="11250" r="12498" b="11874"/>
          <a:stretch>
            <a:fillRect/>
          </a:stretch>
        </p:blipFill>
        <p:spPr bwMode="auto">
          <a:xfrm>
            <a:off x="5143504" y="1142984"/>
            <a:ext cx="334475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trumb_9232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643470" cy="71435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Кто же такой Филька?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071810"/>
            <a:ext cx="29241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939899">
            <a:off x="294441" y="748573"/>
            <a:ext cx="2928958" cy="336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9823">
            <a:off x="6143636" y="285728"/>
            <a:ext cx="26574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Картинка 7 из 5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64706">
            <a:off x="5429256" y="3786190"/>
            <a:ext cx="35147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642918"/>
            <a:ext cx="1876427" cy="23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Волна 14"/>
          <p:cNvSpPr/>
          <p:nvPr/>
        </p:nvSpPr>
        <p:spPr>
          <a:xfrm>
            <a:off x="0" y="4857760"/>
            <a:ext cx="2143108" cy="1643074"/>
          </a:xfrm>
          <a:prstGeom prst="wave">
            <a:avLst>
              <a:gd name="adj1" fmla="val 12500"/>
              <a:gd name="adj2" fmla="val -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Кафры из мультфильма и иллюстрации  из книги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1" descr="File03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515220" cy="1000108"/>
          </a:xfrm>
        </p:spPr>
        <p:txBody>
          <a:bodyPr/>
          <a:lstStyle/>
          <a:p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</a:rPr>
              <a:t>Самый  близкий человек для Фильки – бабушка.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643174" y="4214818"/>
            <a:ext cx="214314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cenelona.narod.ru/text/tjeplyj-hleb/na-pec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4417529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 rot="19684505">
            <a:off x="-99250" y="620616"/>
            <a:ext cx="2055824" cy="2759247"/>
          </a:xfrm>
          <a:prstGeom prst="wedgeEllipseCallout">
            <a:avLst>
              <a:gd name="adj1" fmla="val 5852"/>
              <a:gd name="adj2" fmla="val 77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..100 лет назад…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cenelona.narod.ru/text/tjeplyj-hleb/solda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794"/>
            <a:ext cx="123850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cenelona.narod.ru/text/tjeplyj-hleb/malch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9054" y="1785926"/>
            <a:ext cx="394494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ьная выноска 9"/>
          <p:cNvSpPr/>
          <p:nvPr/>
        </p:nvSpPr>
        <p:spPr>
          <a:xfrm rot="1591287">
            <a:off x="3618010" y="461640"/>
            <a:ext cx="648165" cy="7172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929322" y="642918"/>
            <a:ext cx="2143140" cy="1214446"/>
          </a:xfrm>
          <a:prstGeom prst="wedgeRoundRectCallout">
            <a:avLst>
              <a:gd name="adj1" fmla="val -104789"/>
              <a:gd name="adj2" fmla="val 1632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Злоба людская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Охлаждение сердца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trumb_9232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1" name="Содержимое 30"/>
          <p:cNvGraphicFramePr>
            <a:graphicFrameLocks noGrp="1"/>
          </p:cNvGraphicFramePr>
          <p:nvPr>
            <p:ph idx="1"/>
          </p:nvPr>
        </p:nvGraphicFramePr>
        <p:xfrm>
          <a:off x="571472" y="500041"/>
          <a:ext cx="8286808" cy="6143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12400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Филька до разговора с бабушкой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Филька после разговора с бабушкой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545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Отношение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к окружающим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72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636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Отношение к лошади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18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546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Речевая</a:t>
                      </a:r>
                      <a:r>
                        <a:rPr lang="ru-RU" b="1" baseline="0" dirty="0" smtClean="0"/>
                        <a:t> характеристика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7275">
                <a:tc gridSpan="2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0006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Вывод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285728"/>
          <a:ext cx="4494880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</a:tblGrid>
              <a:tr h="5715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71472" y="285728"/>
            <a:ext cx="4071966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15076" y="570686"/>
            <a:ext cx="571504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2214546" y="1428736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Картинка 17 из 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500" t="11250" r="12498" b="11874"/>
          <a:stretch>
            <a:fillRect/>
          </a:stretch>
        </p:blipFill>
        <p:spPr bwMode="auto">
          <a:xfrm rot="746030">
            <a:off x="5088382" y="1648234"/>
            <a:ext cx="3571878" cy="48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328982" cy="511156"/>
          </a:xfrm>
        </p:spPr>
        <p:txBody>
          <a:bodyPr/>
          <a:lstStyle/>
          <a:p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30"/>
          <p:cNvGraphicFramePr>
            <a:graphicFrameLocks/>
          </p:cNvGraphicFramePr>
          <p:nvPr/>
        </p:nvGraphicFramePr>
        <p:xfrm>
          <a:off x="357158" y="175932"/>
          <a:ext cx="8286808" cy="6464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11607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Филька до разговора с бабушкой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Филька после разговора с бабушкой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229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solidFill>
                            <a:schemeClr val="tx1"/>
                          </a:solidFill>
                        </a:rPr>
                        <a:t>Отношение</a:t>
                      </a:r>
                      <a:r>
                        <a:rPr lang="ru-RU" b="1" u="sng" baseline="0" dirty="0" smtClean="0">
                          <a:solidFill>
                            <a:schemeClr val="tx1"/>
                          </a:solidFill>
                        </a:rPr>
                        <a:t> к окружающим</a:t>
                      </a:r>
                      <a:endParaRPr lang="ru-RU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036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Невежа,</a:t>
                      </a:r>
                      <a:r>
                        <a:rPr lang="ru-RU" b="1" baseline="0" dirty="0" smtClean="0"/>
                        <a:t> выполняет всю работу с неохотой, озлобленный, молчаливый, недоверчивый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Деятельный,</a:t>
                      </a:r>
                      <a:r>
                        <a:rPr lang="ru-RU" b="1" baseline="0" dirty="0" smtClean="0"/>
                        <a:t> трудолюбивый, сам осознал свой поступок, отзывчивый, предприимчивый, находчивый</a:t>
                      </a:r>
                      <a:endParaRPr lang="ru-RU" b="1" dirty="0"/>
                    </a:p>
                  </a:txBody>
                  <a:tcPr/>
                </a:tc>
              </a:tr>
              <a:tr h="633131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u="sng" dirty="0" smtClean="0"/>
                        <a:t>Отношение к лошади</a:t>
                      </a:r>
                      <a:endParaRPr lang="ru-RU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39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Наотмашь ударил коня по губам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Заплакал перед конем</a:t>
                      </a:r>
                      <a:endParaRPr lang="ru-RU" b="1" dirty="0"/>
                    </a:p>
                  </a:txBody>
                  <a:tcPr/>
                </a:tc>
              </a:tr>
              <a:tr h="791413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u="sng" dirty="0" smtClean="0"/>
                        <a:t>Речевая</a:t>
                      </a:r>
                      <a:r>
                        <a:rPr lang="ru-RU" b="1" u="sng" baseline="0" dirty="0" smtClean="0"/>
                        <a:t> характеристика</a:t>
                      </a:r>
                      <a:endParaRPr lang="ru-RU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4847">
                <a:tc gridSpan="2"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«Да ну тебя»                                    «Я умолю наших ребят, они хорошие»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073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u="sng" dirty="0" smtClean="0"/>
                        <a:t>Вывод</a:t>
                      </a:r>
                    </a:p>
                    <a:p>
                      <a:pPr algn="ctr"/>
                      <a:r>
                        <a:rPr lang="ru-RU" b="1" dirty="0" smtClean="0"/>
                        <a:t>Филька</a:t>
                      </a:r>
                      <a:r>
                        <a:rPr lang="ru-RU" b="1" baseline="0" dirty="0" smtClean="0"/>
                        <a:t> прошел свой путь к доброте. Сам осознал свой поступок, сам его и исправил. Осознал все содеянное.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4179885" y="524987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7" y="0"/>
            <a:ext cx="9131126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429124" y="274638"/>
            <a:ext cx="4214842" cy="1143000"/>
          </a:xfrm>
        </p:spPr>
        <p:txBody>
          <a:bodyPr/>
          <a:lstStyle/>
          <a:p>
            <a:r>
              <a:rPr lang="ru-RU" sz="2800" i="1" u="sng" dirty="0" smtClean="0"/>
              <a:t>Эпиграфы: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500562" y="928670"/>
            <a:ext cx="4397346" cy="1928826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  Умел ошибиться – умей и поправиться </a:t>
            </a:r>
            <a:r>
              <a:rPr lang="ru-RU" sz="2000" i="1" dirty="0" smtClean="0"/>
              <a:t>(пословица</a:t>
            </a:r>
            <a:r>
              <a:rPr lang="ru-RU" sz="2800" i="1" dirty="0" smtClean="0"/>
              <a:t>)</a:t>
            </a:r>
            <a:r>
              <a:rPr lang="ru-RU" sz="2800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4714876" y="4714860"/>
            <a:ext cx="4429124" cy="21431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" name="Picture 2" descr="Картинка 3 из 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7353"/>
          <a:stretch>
            <a:fillRect/>
          </a:stretch>
        </p:blipFill>
        <p:spPr bwMode="auto">
          <a:xfrm>
            <a:off x="7143768" y="2928934"/>
            <a:ext cx="1500198" cy="185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785794"/>
            <a:ext cx="41434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Филька исправил свою ошибку и этим он доказал, что он сильный и мужественный человек,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него хватило и душевных, и физических сил, чтобы исправить злое дело, которое 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натворил, а значит – он приблизился 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прекрасному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2143116"/>
            <a:ext cx="1730705" cy="23179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rumb_9232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290"/>
            <a:ext cx="33242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5472122" cy="3071810"/>
          </a:xfrm>
        </p:spPr>
        <p:txBody>
          <a:bodyPr/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solidFill>
                  <a:srgbClr val="00B0F0"/>
                </a:solidFill>
              </a:rPr>
              <a:t>Все вместе они прекратили стужу, освободили воду,</a:t>
            </a:r>
            <a:br>
              <a:rPr lang="ru-RU" sz="2800" i="1" dirty="0" smtClean="0">
                <a:solidFill>
                  <a:srgbClr val="00B0F0"/>
                </a:solidFill>
              </a:rPr>
            </a:br>
            <a:r>
              <a:rPr lang="ru-RU" sz="2800" i="1" dirty="0" smtClean="0">
                <a:solidFill>
                  <a:srgbClr val="00B0F0"/>
                </a:solidFill>
              </a:rPr>
              <a:t> дали возможность </a:t>
            </a:r>
            <a:r>
              <a:rPr lang="ru-RU" sz="2800" i="1" dirty="0" err="1" smtClean="0">
                <a:solidFill>
                  <a:srgbClr val="00B0F0"/>
                </a:solidFill>
              </a:rPr>
              <a:t>Панкрату</a:t>
            </a:r>
            <a:r>
              <a:rPr lang="ru-RU" sz="2800" i="1" dirty="0" smtClean="0">
                <a:solidFill>
                  <a:srgbClr val="00B0F0"/>
                </a:solidFill>
              </a:rPr>
              <a:t> намолоть муки</a:t>
            </a:r>
            <a:br>
              <a:rPr lang="ru-RU" sz="2800" i="1" dirty="0" smtClean="0">
                <a:solidFill>
                  <a:srgbClr val="00B0F0"/>
                </a:solidFill>
              </a:rPr>
            </a:br>
            <a:r>
              <a:rPr lang="ru-RU" sz="2800" i="1" dirty="0" smtClean="0">
                <a:solidFill>
                  <a:srgbClr val="00B0F0"/>
                </a:solidFill>
              </a:rPr>
              <a:t> для жителей деревни</a:t>
            </a:r>
            <a:br>
              <a:rPr lang="ru-RU" sz="2800" i="1" dirty="0" smtClean="0">
                <a:solidFill>
                  <a:srgbClr val="00B0F0"/>
                </a:solidFill>
              </a:rPr>
            </a:br>
            <a:r>
              <a:rPr lang="ru-RU" sz="2800" i="1" dirty="0" smtClean="0">
                <a:solidFill>
                  <a:srgbClr val="00B0F0"/>
                </a:solidFill>
              </a:rPr>
              <a:t> и напечь хлеба.</a:t>
            </a: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brot_gro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035300"/>
            <a:ext cx="5080000" cy="382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571900" cy="511156"/>
          </a:xfrm>
        </p:spPr>
        <p:txBody>
          <a:bodyPr/>
          <a:lstStyle/>
          <a:p>
            <a:r>
              <a:rPr lang="ru-RU" sz="3600" i="1" u="sng" dirty="0" smtClean="0">
                <a:solidFill>
                  <a:srgbClr val="00B0F0"/>
                </a:solidFill>
              </a:rPr>
              <a:t>примирение</a:t>
            </a:r>
            <a:endParaRPr lang="ru-RU" i="1" u="sng" dirty="0">
              <a:solidFill>
                <a:srgbClr val="00B0F0"/>
              </a:solidFill>
            </a:endParaRPr>
          </a:p>
        </p:txBody>
      </p:sp>
      <p:pic>
        <p:nvPicPr>
          <p:cNvPr id="5" name="Рисунок 1" descr="File03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2783">
            <a:off x="367852" y="1197413"/>
            <a:ext cx="4770881" cy="51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878197"/>
            <a:ext cx="3357554" cy="397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95698dfa1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20703">
            <a:off x="5950688" y="289886"/>
            <a:ext cx="2896629" cy="2172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rumb_9232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15074" cy="442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71472" y="0"/>
            <a:ext cx="44291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3" y="0"/>
            <a:ext cx="4357686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15" name="Волна 14"/>
          <p:cNvSpPr/>
          <p:nvPr/>
        </p:nvSpPr>
        <p:spPr>
          <a:xfrm>
            <a:off x="3000364" y="3571876"/>
            <a:ext cx="3786214" cy="1000132"/>
          </a:xfrm>
          <a:prstGeom prst="wav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Теплый хлеб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285728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0" dirty="0" smtClean="0">
                <a:solidFill>
                  <a:schemeClr val="bg1"/>
                </a:solidFill>
              </a:rPr>
              <a:t>Хлеб - всему голова</a:t>
            </a:r>
            <a:endParaRPr lang="ru-RU" sz="2800" dirty="0"/>
          </a:p>
        </p:txBody>
      </p:sp>
      <p:sp>
        <p:nvSpPr>
          <p:cNvPr id="18" name="Волна 17"/>
          <p:cNvSpPr/>
          <p:nvPr/>
        </p:nvSpPr>
        <p:spPr>
          <a:xfrm rot="20959677">
            <a:off x="5552808" y="4657283"/>
            <a:ext cx="3429024" cy="207167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Испечённый  и предложенный  от всей души и сердца</a:t>
            </a:r>
            <a:endParaRPr lang="ru-RU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9" name="Волна 18"/>
          <p:cNvSpPr/>
          <p:nvPr/>
        </p:nvSpPr>
        <p:spPr>
          <a:xfrm rot="482842">
            <a:off x="285720" y="4500570"/>
            <a:ext cx="3500462" cy="207170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Свежеприготовленный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Горячий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душистый</a:t>
            </a:r>
            <a:endParaRPr lang="ru-RU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 rot="8904772">
            <a:off x="3873215" y="4681733"/>
            <a:ext cx="785818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2862097">
            <a:off x="4668721" y="4752198"/>
            <a:ext cx="785818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umb_9232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malchik-i-k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5627" y="0"/>
            <a:ext cx="6828373" cy="6858000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 rot="20495091">
            <a:off x="-181654" y="477659"/>
            <a:ext cx="3591942" cy="3502928"/>
          </a:xfrm>
          <a:prstGeom prst="wedgeEllipseCallout">
            <a:avLst>
              <a:gd name="adj1" fmla="val 13682"/>
              <a:gd name="adj2" fmla="val 69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Надо с добром относиться к людям. И тогда жить станет легче, интереснее. Надо делать добро, а если ошибешься, то не надо бояться покаяться и исправить ошибку.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4214810" y="285728"/>
            <a:ext cx="2571768" cy="2286016"/>
          </a:xfrm>
          <a:prstGeom prst="wedgeEllipseCallout">
            <a:avLst>
              <a:gd name="adj1" fmla="val -67628"/>
              <a:gd name="adj2" fmla="val 133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Надо уметь прощать ошибки, ведь ошибиться может каждый…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126" cy="6858000"/>
          </a:xfrm>
          <a:prstGeom prst="rect">
            <a:avLst/>
          </a:prstGeom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642918"/>
            <a:ext cx="38576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Письменный ответ на вопрос «Совершали ли вы в своей жизни плохой поступок и признавали ли свои ошибки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714488"/>
            <a:ext cx="42148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i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85728"/>
          <a:ext cx="4786350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90"/>
                <a:gridCol w="319090"/>
                <a:gridCol w="319090"/>
                <a:gridCol w="319090"/>
                <a:gridCol w="319090"/>
                <a:gridCol w="319090"/>
                <a:gridCol w="319090"/>
                <a:gridCol w="319090"/>
                <a:gridCol w="319090"/>
                <a:gridCol w="319090"/>
                <a:gridCol w="319090"/>
                <a:gridCol w="319090"/>
                <a:gridCol w="319090"/>
                <a:gridCol w="319090"/>
                <a:gridCol w="319090"/>
              </a:tblGrid>
              <a:tr h="5715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й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" name="Picture 4" descr="Картинка 17 из 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500" t="11250" r="12498" b="11874"/>
          <a:stretch>
            <a:fillRect/>
          </a:stretch>
        </p:blipFill>
        <p:spPr bwMode="auto">
          <a:xfrm rot="746030">
            <a:off x="5088382" y="1648234"/>
            <a:ext cx="3571878" cy="48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57166"/>
          <a:ext cx="5186400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</a:tblGrid>
              <a:tr h="5715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й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" descr="Картинка 17 из 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500" t="11250" r="12498" b="11874"/>
          <a:stretch>
            <a:fillRect/>
          </a:stretch>
        </p:blipFill>
        <p:spPr bwMode="auto">
          <a:xfrm rot="746030">
            <a:off x="5435966" y="1942277"/>
            <a:ext cx="3265752" cy="446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357166"/>
          <a:ext cx="5532160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</a:tblGrid>
              <a:tr h="5715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й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endParaRPr lang="ru-RU" sz="32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Картинка 17 из 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500" t="11250" r="12498" b="11874"/>
          <a:stretch>
            <a:fillRect/>
          </a:stretch>
        </p:blipFill>
        <p:spPr bwMode="auto">
          <a:xfrm rot="746030">
            <a:off x="5088382" y="1648234"/>
            <a:ext cx="3571878" cy="48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285728"/>
          <a:ext cx="5532160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77192"/>
                <a:gridCol w="314328"/>
                <a:gridCol w="345760"/>
                <a:gridCol w="345760"/>
                <a:gridCol w="345760"/>
                <a:gridCol w="345760"/>
                <a:gridCol w="345760"/>
                <a:gridCol w="345760"/>
              </a:tblGrid>
              <a:tr h="5715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й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endParaRPr lang="ru-RU" sz="32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Картинка 17 из 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500" t="11250" r="12498" b="11874"/>
          <a:stretch>
            <a:fillRect/>
          </a:stretch>
        </p:blipFill>
        <p:spPr bwMode="auto">
          <a:xfrm rot="746030">
            <a:off x="5088382" y="1648234"/>
            <a:ext cx="3571878" cy="48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85728"/>
          <a:ext cx="5532160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77192"/>
                <a:gridCol w="314328"/>
                <a:gridCol w="345760"/>
                <a:gridCol w="345760"/>
                <a:gridCol w="345760"/>
                <a:gridCol w="345760"/>
                <a:gridCol w="345760"/>
                <a:gridCol w="345760"/>
              </a:tblGrid>
              <a:tr h="35719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й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endParaRPr lang="ru-RU" sz="32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14810" y="3286124"/>
          <a:ext cx="4746372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1"/>
                <a:gridCol w="395531"/>
                <a:gridCol w="395531"/>
                <a:gridCol w="395531"/>
                <a:gridCol w="395531"/>
                <a:gridCol w="395531"/>
                <a:gridCol w="395531"/>
                <a:gridCol w="395531"/>
                <a:gridCol w="395531"/>
                <a:gridCol w="395531"/>
                <a:gridCol w="395531"/>
                <a:gridCol w="395531"/>
              </a:tblGrid>
              <a:tr h="15049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Картинка 17 из 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500" t="11250" r="12498" b="11874"/>
          <a:stretch>
            <a:fillRect/>
          </a:stretch>
        </p:blipFill>
        <p:spPr bwMode="auto">
          <a:xfrm rot="20652654">
            <a:off x="378748" y="3210245"/>
            <a:ext cx="2266549" cy="309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cenelona.narod.ru/text/tjeplyj-hleb/malchik-i-k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496">
            <a:off x="6084769" y="349185"/>
            <a:ext cx="265977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214290"/>
          <a:ext cx="5715040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</a:tblGrid>
              <a:tr h="35719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й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endParaRPr lang="ru-RU" sz="32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143372" y="3286124"/>
          <a:ext cx="4714912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26"/>
                <a:gridCol w="337026"/>
                <a:gridCol w="337026"/>
                <a:gridCol w="397675"/>
                <a:gridCol w="367351"/>
                <a:gridCol w="367351"/>
                <a:gridCol w="367351"/>
                <a:gridCol w="367351"/>
                <a:gridCol w="367351"/>
                <a:gridCol w="367351"/>
                <a:gridCol w="367351"/>
                <a:gridCol w="367351"/>
                <a:gridCol w="367351"/>
              </a:tblGrid>
              <a:tr h="5715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http://cenelona.narod.ru/text/tjeplyj-hleb/malchik-i-k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2496">
            <a:off x="6084769" y="349185"/>
            <a:ext cx="265977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Картинка 17 из 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2500" t="11250" r="12498" b="11874"/>
          <a:stretch>
            <a:fillRect/>
          </a:stretch>
        </p:blipFill>
        <p:spPr bwMode="auto">
          <a:xfrm rot="20652654">
            <a:off x="378748" y="3210245"/>
            <a:ext cx="2266549" cy="309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mb_9232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28"/>
          <a:ext cx="5532160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  <a:gridCol w="345760"/>
              </a:tblGrid>
              <a:tr h="35719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й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endParaRPr lang="ru-RU" sz="32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57620" y="3357562"/>
          <a:ext cx="4960690" cy="32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95"/>
                <a:gridCol w="354595"/>
                <a:gridCol w="354595"/>
                <a:gridCol w="418405"/>
                <a:gridCol w="386500"/>
                <a:gridCol w="386500"/>
                <a:gridCol w="386500"/>
                <a:gridCol w="386500"/>
                <a:gridCol w="386500"/>
                <a:gridCol w="386500"/>
                <a:gridCol w="386500"/>
                <a:gridCol w="386500"/>
                <a:gridCol w="386500"/>
              </a:tblGrid>
              <a:tr h="5715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err="1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00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8583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http://cenelona.narod.ru/text/tjeplyj-hleb/malchik-i-k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2496">
            <a:off x="6084769" y="349185"/>
            <a:ext cx="265977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Картинка 17 из 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2500" t="11250" r="12498" b="11874"/>
          <a:stretch>
            <a:fillRect/>
          </a:stretch>
        </p:blipFill>
        <p:spPr bwMode="auto">
          <a:xfrm rot="20652654">
            <a:off x="378748" y="3210245"/>
            <a:ext cx="2266549" cy="309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ЛЬКЛОР 5 КЛАСС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ФОЛЬКЛОР 5 КЛАСС</Template>
  <TotalTime>770</TotalTime>
  <Words>722</Words>
  <Application>Microsoft Office PowerPoint</Application>
  <PresentationFormat>Экран (4:3)</PresentationFormat>
  <Paragraphs>493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ФОЛЬКЛОР 5 КЛАСС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Добро и зло в сказке К.Г. Паустовского  «Теплый хлеб»</vt:lpstr>
      <vt:lpstr>Эпиграфы: </vt:lpstr>
      <vt:lpstr>Цели урока</vt:lpstr>
      <vt:lpstr>Кто же такой Филька?</vt:lpstr>
      <vt:lpstr>Слайд 17</vt:lpstr>
      <vt:lpstr>Самый  близкий человек для Фильки – бабушка. </vt:lpstr>
      <vt:lpstr>Слайд 19</vt:lpstr>
      <vt:lpstr>Слайд 20</vt:lpstr>
      <vt:lpstr>Эпиграфы: </vt:lpstr>
      <vt:lpstr> Все вместе они прекратили стужу, освободили воду,  дали возможность Панкрату намолоть муки  для жителей деревни  и напечь хлеба. </vt:lpstr>
      <vt:lpstr>примирение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69</cp:revision>
  <dcterms:created xsi:type="dcterms:W3CDTF">2012-02-16T19:20:10Z</dcterms:created>
  <dcterms:modified xsi:type="dcterms:W3CDTF">2014-04-15T07:05:10Z</dcterms:modified>
</cp:coreProperties>
</file>