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9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73" r:id="rId12"/>
    <p:sldId id="274" r:id="rId13"/>
    <p:sldId id="275" r:id="rId14"/>
    <p:sldId id="27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59B79-0D12-4980-BC24-DE7AA0B73185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D4B96-C433-4CA4-9414-F89AD6871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54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417BD-71D4-42C0-BD80-0AAF8DA97DC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0A76278-855D-4A38-8DBF-CFA8B0CC76D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23A2C1B-BBBC-46D4-B148-AF6185A23CE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064896" cy="4464496"/>
          </a:xfrm>
        </p:spPr>
        <p:txBody>
          <a:bodyPr>
            <a:noAutofit/>
          </a:bodyPr>
          <a:lstStyle/>
          <a:p>
            <a:r>
              <a:rPr lang="ru-RU" sz="9600" b="1" i="1" u="sng" dirty="0" smtClean="0">
                <a:solidFill>
                  <a:srgbClr val="FF0000"/>
                </a:solidFill>
              </a:rPr>
              <a:t>СПИД </a:t>
            </a:r>
            <a:r>
              <a:rPr lang="ru-RU" sz="7200" b="1" dirty="0" smtClean="0">
                <a:solidFill>
                  <a:srgbClr val="FF0000"/>
                </a:solidFill>
              </a:rPr>
              <a:t>– РЕАЛЬНАЯ УГРОЗА НАШЕМУ ОБЩЕСТВУ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229200"/>
            <a:ext cx="6400800" cy="1473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подготовила: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биологии и химии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№3 г. </a:t>
            </a:r>
            <a:r>
              <a:rPr lang="ru-RU" dirty="0" err="1" smtClean="0">
                <a:solidFill>
                  <a:schemeClr val="tx1"/>
                </a:solidFill>
              </a:rPr>
              <a:t>Лысково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Киселева </a:t>
            </a:r>
            <a:r>
              <a:rPr lang="ru-RU" dirty="0" smtClean="0">
                <a:solidFill>
                  <a:schemeClr val="tx1"/>
                </a:solidFill>
              </a:rPr>
              <a:t>А.А.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Половой путь</a:t>
            </a:r>
          </a:p>
          <a:p>
            <a:r>
              <a:rPr lang="ru-RU" sz="3600" dirty="0" err="1" smtClean="0">
                <a:solidFill>
                  <a:schemeClr val="tx1"/>
                </a:solidFill>
              </a:rPr>
              <a:t>Гемоконтактный</a:t>
            </a:r>
            <a:r>
              <a:rPr lang="ru-RU" sz="3600" dirty="0" smtClean="0">
                <a:solidFill>
                  <a:schemeClr val="tx1"/>
                </a:solidFill>
              </a:rPr>
              <a:t> (через кровь)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От матери к ребенку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передачи ВИЧ - инфекции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001000" cy="838200"/>
          </a:xfrm>
        </p:spPr>
        <p:txBody>
          <a:bodyPr/>
          <a:lstStyle/>
          <a:p>
            <a:r>
              <a:rPr lang="ru-RU" altLang="ru-RU" u="sng"/>
              <a:t>Стадии болезни СПИДа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772400" cy="4648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4000" u="sng">
                <a:hlinkClick r:id="rId3" action="ppaction://hlinksldjump"/>
              </a:rPr>
              <a:t>Заражение вирусом ВИЧ</a:t>
            </a:r>
            <a:endParaRPr lang="ru-RU" altLang="ru-RU" sz="4000" u="sng"/>
          </a:p>
          <a:p>
            <a:pPr marL="609600" indent="-609600">
              <a:buFontTx/>
              <a:buAutoNum type="arabicPeriod"/>
            </a:pPr>
            <a:r>
              <a:rPr lang="ru-RU" altLang="ru-RU" sz="4000">
                <a:hlinkClick r:id="rId4" action="ppaction://hlinksldjump"/>
              </a:rPr>
              <a:t>Скрытый период</a:t>
            </a:r>
            <a:endParaRPr lang="ru-RU" altLang="ru-RU" sz="4000"/>
          </a:p>
          <a:p>
            <a:pPr marL="609600" indent="-609600">
              <a:buFontTx/>
              <a:buAutoNum type="arabicPeriod"/>
            </a:pPr>
            <a:r>
              <a:rPr lang="ru-RU" altLang="ru-RU" sz="4000">
                <a:hlinkClick r:id="rId5" action="ppaction://hlinksldjump"/>
              </a:rPr>
              <a:t>СПИД</a:t>
            </a:r>
            <a:endParaRPr lang="ru-RU" altLang="ru-RU" sz="4000"/>
          </a:p>
        </p:txBody>
      </p:sp>
      <p:sp>
        <p:nvSpPr>
          <p:cNvPr id="82944" name="AutoShape 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949950"/>
            <a:ext cx="360363" cy="28733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98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Заражение вирусом ВИЧ: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marL="609600" indent="-609600">
              <a:buFontTx/>
              <a:buNone/>
            </a:pPr>
            <a:r>
              <a:rPr lang="ru-RU" altLang="ru-RU" sz="3600" dirty="0"/>
              <a:t>1 стадия:</a:t>
            </a:r>
          </a:p>
          <a:p>
            <a:pPr marL="609600" indent="-609600">
              <a:buFontTx/>
              <a:buNone/>
            </a:pPr>
            <a:r>
              <a:rPr lang="ru-RU" altLang="ru-RU" sz="3600" dirty="0"/>
              <a:t>	Недельная лихорадка, увеличение лимфоузлов, сыпь. Через месяц в крови обнаруживаются антитела к вирусу ВИЧ.</a:t>
            </a:r>
          </a:p>
        </p:txBody>
      </p:sp>
      <p:sp>
        <p:nvSpPr>
          <p:cNvPr id="6963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287337" cy="2159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287337" cy="2159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06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Скрытый период: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ru-RU" altLang="ru-RU" sz="3200" dirty="0"/>
              <a:t>2 стадия:</a:t>
            </a:r>
          </a:p>
          <a:p>
            <a:pPr marL="609600" indent="-609600">
              <a:buFontTx/>
              <a:buNone/>
            </a:pPr>
            <a:r>
              <a:rPr lang="ru-RU" altLang="ru-RU" sz="3200" dirty="0"/>
              <a:t>	от нескольких недель до нескольких лет: язвы на слизистой оболочке, грибковые поражения кожи, похудание, понос, повышенная температура тела</a:t>
            </a:r>
          </a:p>
        </p:txBody>
      </p:sp>
      <p:sp>
        <p:nvSpPr>
          <p:cNvPr id="706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287337" cy="2159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215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СПИД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2231651"/>
            <a:ext cx="7772400" cy="4648200"/>
          </a:xfrm>
          <a:noFill/>
          <a:ln/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ru-RU" altLang="ru-RU" sz="3600" dirty="0"/>
              <a:t>3 стадия:</a:t>
            </a:r>
          </a:p>
          <a:p>
            <a:pPr marL="609600" indent="-609600">
              <a:buFontTx/>
              <a:buNone/>
            </a:pPr>
            <a:r>
              <a:rPr lang="ru-RU" altLang="ru-RU" sz="3600" dirty="0"/>
              <a:t>	воспаление легких, опухоли, туберкулез, потеря зрения, слуха, кишечные инфекции, невозможность проглотить пищу, потливость по ночам</a:t>
            </a:r>
          </a:p>
        </p:txBody>
      </p:sp>
      <p:sp>
        <p:nvSpPr>
          <p:cNvPr id="7168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287337" cy="2159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3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Кровь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Сперма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Вагинальный секрет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Грудное молоко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Опасными в плане заражения являются: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75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err="1" smtClean="0">
                <a:solidFill>
                  <a:schemeClr val="tx1"/>
                </a:solidFill>
              </a:rPr>
              <a:t>Ул.Минина</a:t>
            </a:r>
            <a:r>
              <a:rPr lang="ru-RU" sz="6600" dirty="0" smtClean="0">
                <a:solidFill>
                  <a:schemeClr val="tx1"/>
                </a:solidFill>
              </a:rPr>
              <a:t>, 20, Е</a:t>
            </a:r>
          </a:p>
          <a:p>
            <a:r>
              <a:rPr lang="ru-RU" sz="6600" dirty="0" smtClean="0">
                <a:solidFill>
                  <a:schemeClr val="tx1"/>
                </a:solidFill>
              </a:rPr>
              <a:t>436-18-46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Центр профилактики и борьбы со СПИДом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3186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500" dirty="0" smtClean="0">
                <a:solidFill>
                  <a:schemeClr val="tx1"/>
                </a:solidFill>
              </a:rPr>
              <a:t>436-36-91</a:t>
            </a:r>
            <a:endParaRPr lang="ru-RU" sz="115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Телефон доверия по СПИДу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29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БЕРЕГИТЕ СВОЕ ЗДОРОВЬЕ</a:t>
            </a:r>
          </a:p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ДУМАЙТЕ О БУДУЩЕМ</a:t>
            </a:r>
          </a:p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3600" b="1" dirty="0" smtClean="0"/>
              <a:t>ТВОЕ ЗДОРОВЬЕ В ТВОИХ РУКАХ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2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СПИД-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Синдром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Приобретенного </a:t>
            </a:r>
          </a:p>
          <a:p>
            <a:r>
              <a:rPr lang="ru-RU" sz="4400" dirty="0" err="1">
                <a:solidFill>
                  <a:schemeClr val="tx1"/>
                </a:solidFill>
              </a:rPr>
              <a:t>И</a:t>
            </a:r>
            <a:r>
              <a:rPr lang="ru-RU" sz="4400" dirty="0" err="1" smtClean="0">
                <a:solidFill>
                  <a:schemeClr val="tx1"/>
                </a:solidFill>
              </a:rPr>
              <a:t>ммуноДефицита</a:t>
            </a:r>
            <a:endParaRPr lang="ru-RU" sz="4400" dirty="0" smtClean="0">
              <a:solidFill>
                <a:schemeClr val="tx1"/>
              </a:solidFill>
            </a:endParaRPr>
          </a:p>
          <a:p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СПИД?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presentation.masterknown.ru/abiturientam/biologia/images/0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959" y="4347204"/>
            <a:ext cx="338303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71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ВИЧ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Вирус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Иммунодефицита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Человека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СПИД=ВИЧ</a:t>
            </a:r>
            <a:endParaRPr lang="ru-RU" dirty="0"/>
          </a:p>
        </p:txBody>
      </p:sp>
      <p:pic>
        <p:nvPicPr>
          <p:cNvPr id="1026" name="Picture 2" descr="http://storage0.dms.mpinteractiv.ro/media/401/321/5109/9082689/1/225207-publimedia-shuttersto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835" y="4394616"/>
            <a:ext cx="4224214" cy="246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1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ВИЧ был открыт в 1983 году учеными Франции и США, </a:t>
            </a:r>
            <a:r>
              <a:rPr lang="ru-RU" dirty="0" err="1" smtClean="0">
                <a:solidFill>
                  <a:schemeClr val="tx1"/>
                </a:solidFill>
              </a:rPr>
              <a:t>Галло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Монтанье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cambio.com.co/cienciacambio/797/IMAGEN/IMAGEN-4592768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24250"/>
            <a:ext cx="54768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Впервые СПИД был зарегистрирован  в США в 1981 году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www.dzerghinsk.org/_pu/2/962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7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8328"/>
            <a:ext cx="8075240" cy="611500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Число больных ВИЧ/ СПИДом в мире в 2012 году составляет более </a:t>
            </a:r>
            <a:r>
              <a:rPr lang="ru-RU" sz="8800" b="1" dirty="0" smtClean="0">
                <a:solidFill>
                  <a:srgbClr val="C00000"/>
                </a:solidFill>
              </a:rPr>
              <a:t>34  млн. человек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1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5272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В конце 80-х годов </a:t>
            </a:r>
            <a:r>
              <a:rPr lang="en-US" sz="5400" dirty="0" smtClean="0">
                <a:solidFill>
                  <a:schemeClr val="tx1"/>
                </a:solidFill>
              </a:rPr>
              <a:t>XX</a:t>
            </a:r>
            <a:r>
              <a:rPr lang="ru-RU" sz="5400" dirty="0" smtClean="0">
                <a:solidFill>
                  <a:schemeClr val="tx1"/>
                </a:solidFill>
              </a:rPr>
              <a:t> века СПИД пришел в Россию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img.ashkimsin.ru/forums/monthly_04_2010/user3670/post54695_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53046"/>
            <a:ext cx="4504953" cy="450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8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1" y="1988840"/>
            <a:ext cx="7740849" cy="413732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1999 г. – 30 443  человек</a:t>
            </a:r>
          </a:p>
          <a:p>
            <a:r>
              <a:rPr lang="ru-RU" dirty="0" smtClean="0"/>
              <a:t>2000 г. – </a:t>
            </a:r>
            <a:r>
              <a:rPr lang="ru-RU" sz="2800" dirty="0" smtClean="0"/>
              <a:t>89 157 человек</a:t>
            </a:r>
            <a:endParaRPr lang="ru-RU" dirty="0" smtClean="0"/>
          </a:p>
          <a:p>
            <a:r>
              <a:rPr lang="ru-RU" dirty="0" smtClean="0"/>
              <a:t>2001 г. – </a:t>
            </a:r>
            <a:r>
              <a:rPr lang="ru-RU" sz="3200" dirty="0" smtClean="0"/>
              <a:t>176 218 человек</a:t>
            </a:r>
            <a:endParaRPr lang="ru-RU" dirty="0" smtClean="0"/>
          </a:p>
          <a:p>
            <a:r>
              <a:rPr lang="ru-RU" dirty="0" smtClean="0"/>
              <a:t>2002 г. – </a:t>
            </a:r>
            <a:r>
              <a:rPr lang="ru-RU" sz="3200" dirty="0" smtClean="0"/>
              <a:t>225 885 человек</a:t>
            </a:r>
          </a:p>
          <a:p>
            <a:r>
              <a:rPr lang="ru-RU" dirty="0" smtClean="0"/>
              <a:t>2003 г. – </a:t>
            </a:r>
            <a:r>
              <a:rPr lang="ru-RU" sz="3600" dirty="0" smtClean="0"/>
              <a:t>260 157 человек</a:t>
            </a:r>
            <a:endParaRPr lang="ru-RU" dirty="0" smtClean="0"/>
          </a:p>
          <a:p>
            <a:r>
              <a:rPr lang="ru-RU" dirty="0" smtClean="0"/>
              <a:t>2004 г. – </a:t>
            </a:r>
            <a:r>
              <a:rPr lang="ru-RU" sz="3900" dirty="0" smtClean="0"/>
              <a:t>274 197 человек</a:t>
            </a:r>
          </a:p>
          <a:p>
            <a:r>
              <a:rPr lang="ru-RU" dirty="0" smtClean="0"/>
              <a:t>На 15.09.2012  - </a:t>
            </a:r>
            <a:r>
              <a:rPr lang="ru-RU" sz="4200" dirty="0" smtClean="0"/>
              <a:t>682 720 человек</a:t>
            </a:r>
            <a:r>
              <a:rPr lang="ru-RU" dirty="0" smtClean="0"/>
              <a:t>, среди них </a:t>
            </a:r>
            <a:r>
              <a:rPr lang="ru-RU" sz="3800" dirty="0" smtClean="0"/>
              <a:t>6071 </a:t>
            </a:r>
            <a:r>
              <a:rPr lang="ru-RU" dirty="0" smtClean="0"/>
              <a:t>детей</a:t>
            </a:r>
          </a:p>
          <a:p>
            <a:pPr marL="0" indent="0" algn="ctr">
              <a:buNone/>
            </a:pPr>
            <a:r>
              <a:rPr lang="ru-RU" sz="3300" b="1" dirty="0"/>
              <a:t> </a:t>
            </a:r>
            <a:r>
              <a:rPr lang="ru-RU" sz="3300" b="1" dirty="0" smtClean="0"/>
              <a:t>   УМЕРЛИ ЗА ВЕСЬ ПЕРИОД ЭПИДЕМИИ В РОССИИ </a:t>
            </a:r>
            <a:r>
              <a:rPr lang="ru-RU" sz="3300" b="1" dirty="0" smtClean="0">
                <a:solidFill>
                  <a:srgbClr val="C00000"/>
                </a:solidFill>
              </a:rPr>
              <a:t>88974</a:t>
            </a:r>
            <a:r>
              <a:rPr lang="ru-RU" sz="3300" b="1" dirty="0" smtClean="0"/>
              <a:t> ЧЕЛОВЕКА</a:t>
            </a:r>
            <a:endParaRPr lang="ru-RU" sz="33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Число ВИЧ – инфицированных в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0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Среди ВИЧ – инфицированных в Нижнем Новгороде, число которых достигло на 1.10.12 - </a:t>
            </a:r>
            <a:r>
              <a:rPr lang="ru-RU" sz="8600" dirty="0" smtClean="0">
                <a:solidFill>
                  <a:schemeClr val="tx1"/>
                </a:solidFill>
              </a:rPr>
              <a:t>11408 человек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наркопотребители</a:t>
            </a:r>
            <a:r>
              <a:rPr lang="ru-RU" sz="3600" dirty="0" smtClean="0">
                <a:solidFill>
                  <a:schemeClr val="tx1"/>
                </a:solidFill>
              </a:rPr>
              <a:t> составляют </a:t>
            </a:r>
            <a:r>
              <a:rPr lang="ru-RU" sz="6400" dirty="0" smtClean="0">
                <a:solidFill>
                  <a:schemeClr val="tx1"/>
                </a:solidFill>
              </a:rPr>
              <a:t>65 %</a:t>
            </a:r>
            <a:endParaRPr lang="ru-RU" sz="6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</TotalTime>
  <Words>255</Words>
  <Application>Microsoft Office PowerPoint</Application>
  <PresentationFormat>Экран (4:3)</PresentationFormat>
  <Paragraphs>61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СПИД – РЕАЛЬНАЯ УГРОЗА НАШЕМУ ОБЩЕСТВУ</vt:lpstr>
      <vt:lpstr>Что такое СПИД?</vt:lpstr>
      <vt:lpstr>СПИД=ВИЧ</vt:lpstr>
      <vt:lpstr>ВИЧ был открыт в 1983 году учеными Франции и США, Галло и Монтанье</vt:lpstr>
      <vt:lpstr>Впервые СПИД был зарегистрирован  в США в 1981 году</vt:lpstr>
      <vt:lpstr>Число больных ВИЧ/ СПИДом в мире в 2012 году составляет более 34  млн. человек</vt:lpstr>
      <vt:lpstr>В конце 80-х годов XX века СПИД пришел в Россию</vt:lpstr>
      <vt:lpstr>Число ВИЧ – инфицированных в России</vt:lpstr>
      <vt:lpstr>Презентация PowerPoint</vt:lpstr>
      <vt:lpstr>Пути передачи ВИЧ - инфекции</vt:lpstr>
      <vt:lpstr>Стадии болезни СПИДа</vt:lpstr>
      <vt:lpstr>Заражение вирусом ВИЧ:</vt:lpstr>
      <vt:lpstr>Скрытый период:</vt:lpstr>
      <vt:lpstr>СПИД</vt:lpstr>
      <vt:lpstr>Опасными в плане заражения являются:</vt:lpstr>
      <vt:lpstr>Центр профилактики и борьбы со СПИДом</vt:lpstr>
      <vt:lpstr>Телефон доверия по СПИДу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СПИД – РЕАЛЬНАЯ УГРОЗА НАШЕМУ ОБЩЕСТВУ</dc:title>
  <dc:creator>настя</dc:creator>
  <cp:lastModifiedBy>настя</cp:lastModifiedBy>
  <cp:revision>7</cp:revision>
  <dcterms:created xsi:type="dcterms:W3CDTF">2012-12-02T10:12:00Z</dcterms:created>
  <dcterms:modified xsi:type="dcterms:W3CDTF">2013-12-01T09:41:57Z</dcterms:modified>
</cp:coreProperties>
</file>