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7" r:id="rId4"/>
    <p:sldId id="260" r:id="rId5"/>
    <p:sldId id="259" r:id="rId6"/>
    <p:sldId id="262" r:id="rId7"/>
    <p:sldId id="261" r:id="rId8"/>
    <p:sldId id="263" r:id="rId9"/>
    <p:sldId id="264" r:id="rId10"/>
    <p:sldId id="265" r:id="rId11"/>
    <p:sldId id="268" r:id="rId12"/>
    <p:sldId id="266" r:id="rId13"/>
    <p:sldId id="269" r:id="rId14"/>
    <p:sldId id="270" r:id="rId15"/>
    <p:sldId id="271" r:id="rId16"/>
    <p:sldId id="272" r:id="rId17"/>
    <p:sldId id="267" r:id="rId18"/>
    <p:sldId id="274" r:id="rId19"/>
    <p:sldId id="273"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284BFF-1E58-452A-887B-D1F77EE6A289}" type="datetimeFigureOut">
              <a:rPr lang="ru-RU" smtClean="0"/>
              <a:t>07.02.2015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26492D-563B-4395-9AD0-76A90BF4A258}" type="slidenum">
              <a:rPr lang="ru-RU" smtClean="0"/>
              <a:t>‹#›</a:t>
            </a:fld>
            <a:endParaRPr lang="ru-RU"/>
          </a:p>
        </p:txBody>
      </p:sp>
    </p:spTree>
    <p:extLst>
      <p:ext uri="{BB962C8B-B14F-4D97-AF65-F5344CB8AC3E}">
        <p14:creationId xmlns:p14="http://schemas.microsoft.com/office/powerpoint/2010/main" val="3412306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126492D-563B-4395-9AD0-76A90BF4A258}" type="slidenum">
              <a:rPr lang="ru-RU" smtClean="0"/>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5.xml"/><Relationship Id="rId4" Type="http://schemas.openxmlformats.org/officeDocument/2006/relationships/image" Target="../media/image16.jpeg"/></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5.xml"/><Relationship Id="rId5" Type="http://schemas.openxmlformats.org/officeDocument/2006/relationships/image" Target="../media/image21.jpeg"/><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p:txBody>
          <a:bodyPr/>
          <a:lstStyle/>
          <a:p>
            <a:endParaRPr lang="ru-RU"/>
          </a:p>
        </p:txBody>
      </p:sp>
      <p:sp>
        <p:nvSpPr>
          <p:cNvPr id="4" name="Содержимое 3"/>
          <p:cNvSpPr>
            <a:spLocks noGrp="1"/>
          </p:cNvSpPr>
          <p:nvPr>
            <p:ph sz="half" idx="2"/>
          </p:nvPr>
        </p:nvSpPr>
        <p:spPr/>
        <p:txBody>
          <a:bodyPr/>
          <a:lstStyle/>
          <a:p>
            <a:endParaRPr lang="ru-RU"/>
          </a:p>
        </p:txBody>
      </p:sp>
      <p:sp>
        <p:nvSpPr>
          <p:cNvPr id="5" name="Текст 4"/>
          <p:cNvSpPr>
            <a:spLocks noGrp="1"/>
          </p:cNvSpPr>
          <p:nvPr>
            <p:ph type="body" sz="quarter" idx="3"/>
          </p:nvPr>
        </p:nvSpPr>
        <p:spPr/>
        <p:txBody>
          <a:bodyPr/>
          <a:lstStyle/>
          <a:p>
            <a:endParaRPr lang="ru-RU"/>
          </a:p>
        </p:txBody>
      </p:sp>
      <p:sp>
        <p:nvSpPr>
          <p:cNvPr id="6" name="Содержимое 5"/>
          <p:cNvSpPr>
            <a:spLocks noGrp="1"/>
          </p:cNvSpPr>
          <p:nvPr>
            <p:ph sz="quarter" idx="4"/>
          </p:nvPr>
        </p:nvSpPr>
        <p:spPr/>
        <p:txBody>
          <a:bodyPr/>
          <a:lstStyle/>
          <a:p>
            <a:endParaRPr lang="ru-RU"/>
          </a:p>
        </p:txBody>
      </p:sp>
      <p:pic>
        <p:nvPicPr>
          <p:cNvPr id="1026" name="Picture 2" descr="C:\Users\NEW\Pictures\день р 1.jpg"/>
          <p:cNvPicPr>
            <a:picLocks noChangeAspect="1" noChangeArrowheads="1"/>
          </p:cNvPicPr>
          <p:nvPr/>
        </p:nvPicPr>
        <p:blipFill>
          <a:blip r:embed="rId2"/>
          <a:srcRect/>
          <a:stretch>
            <a:fillRect/>
          </a:stretch>
        </p:blipFill>
        <p:spPr bwMode="auto">
          <a:xfrm>
            <a:off x="214282" y="214290"/>
            <a:ext cx="8643998" cy="635798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14546" y="0"/>
            <a:ext cx="6472254" cy="1142984"/>
          </a:xfrm>
        </p:spPr>
        <p:txBody>
          <a:bodyPr/>
          <a:lstStyle/>
          <a:p>
            <a:r>
              <a:rPr lang="ru-RU" b="1" i="1" dirty="0" smtClean="0">
                <a:solidFill>
                  <a:srgbClr val="FF0000"/>
                </a:solidFill>
                <a:latin typeface="+mn-lt"/>
              </a:rPr>
              <a:t>История герба</a:t>
            </a:r>
            <a:endParaRPr lang="ru-RU" b="1" i="1" dirty="0">
              <a:solidFill>
                <a:srgbClr val="FF0000"/>
              </a:solidFill>
              <a:latin typeface="+mn-lt"/>
            </a:endParaRPr>
          </a:p>
        </p:txBody>
      </p:sp>
      <p:sp>
        <p:nvSpPr>
          <p:cNvPr id="6" name="Содержимое 5"/>
          <p:cNvSpPr>
            <a:spLocks noGrp="1"/>
          </p:cNvSpPr>
          <p:nvPr>
            <p:ph sz="quarter" idx="4"/>
          </p:nvPr>
        </p:nvSpPr>
        <p:spPr>
          <a:xfrm>
            <a:off x="0" y="1071546"/>
            <a:ext cx="8786842" cy="5786454"/>
          </a:xfrm>
        </p:spPr>
        <p:txBody>
          <a:bodyPr>
            <a:normAutofit fontScale="70000" lnSpcReduction="20000"/>
          </a:bodyPr>
          <a:lstStyle/>
          <a:p>
            <a:pPr algn="just">
              <a:lnSpc>
                <a:spcPct val="160000"/>
              </a:lnSpc>
              <a:buNone/>
            </a:pPr>
            <a:r>
              <a:rPr lang="ru-RU" dirty="0" smtClean="0"/>
              <a:t>                               	  </a:t>
            </a:r>
            <a:r>
              <a:rPr lang="ru-RU" sz="2600" dirty="0" smtClean="0"/>
              <a:t>Золотой двуглавый орел на красном поле сохраняет историческую   </a:t>
            </a:r>
          </a:p>
          <a:p>
            <a:pPr algn="just">
              <a:lnSpc>
                <a:spcPct val="160000"/>
              </a:lnSpc>
              <a:buNone/>
            </a:pPr>
            <a:r>
              <a:rPr lang="ru-RU" sz="2600" dirty="0" smtClean="0"/>
              <a:t>                                   преемственность в цветовой гамме гербов конца XV - XVII века.   </a:t>
            </a:r>
          </a:p>
          <a:p>
            <a:pPr algn="just">
              <a:lnSpc>
                <a:spcPct val="160000"/>
              </a:lnSpc>
              <a:buNone/>
            </a:pPr>
            <a:r>
              <a:rPr lang="ru-RU" sz="2600" dirty="0" smtClean="0"/>
              <a:t>                                  Рисунок орла восходит к изображениям на памятниках эпохи Петра Великого. Над головами орла изображены три исторические короны Петра Великого, символизирующие в новых условиях суверенитет как всей Российской Федерации, так и ее частей, субъектов Федерации; в лапах - скипетр и держава, олицетворяющие государственную власть и единое государство; на груди - изображение всадника, поражающего копьем дракона. Это один из древних символов борьбы добра со злом, света с тьмой, защиты Отечества. Восстановление двуглавого орла как Государственного герба России олицетворяет неразрывность и преемственность отечественной истории. Сегодняшний герб России - это новый герб, но его составные части глубоко традиционны; он и отражает разные этапы отечественной истории.</a:t>
            </a:r>
          </a:p>
          <a:p>
            <a:endParaRPr lang="ru-RU" sz="2600" dirty="0" smtClean="0"/>
          </a:p>
        </p:txBody>
      </p:sp>
      <p:pic>
        <p:nvPicPr>
          <p:cNvPr id="7" name="Рисунок 6" descr="http://gov.cap.ru/home/96/2006/dayrusshar/rusgerb3.gif"/>
          <p:cNvPicPr/>
          <p:nvPr/>
        </p:nvPicPr>
        <p:blipFill>
          <a:blip r:embed="rId2"/>
          <a:srcRect/>
          <a:stretch>
            <a:fillRect/>
          </a:stretch>
        </p:blipFill>
        <p:spPr bwMode="auto">
          <a:xfrm>
            <a:off x="142844" y="357166"/>
            <a:ext cx="1657350"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Поставьте слова в нужную форму, прочитайте полученный текст:</a:t>
            </a:r>
            <a:endParaRPr lang="ru-RU" dirty="0"/>
          </a:p>
        </p:txBody>
      </p:sp>
      <p:sp>
        <p:nvSpPr>
          <p:cNvPr id="4" name="Содержимое 3"/>
          <p:cNvSpPr>
            <a:spLocks noGrp="1"/>
          </p:cNvSpPr>
          <p:nvPr>
            <p:ph sz="half" idx="2"/>
          </p:nvPr>
        </p:nvSpPr>
        <p:spPr>
          <a:xfrm>
            <a:off x="357158" y="1714488"/>
            <a:ext cx="8501122" cy="4929222"/>
          </a:xfrm>
        </p:spPr>
        <p:txBody>
          <a:bodyPr>
            <a:normAutofit fontScale="92500" lnSpcReduction="20000"/>
          </a:bodyPr>
          <a:lstStyle/>
          <a:p>
            <a:r>
              <a:rPr lang="ru-RU" dirty="0" smtClean="0"/>
              <a:t>Рисунок/ орел/ восходить/к/ изображения/ на/ памятники/ эпоха/ Петр Великий.</a:t>
            </a:r>
          </a:p>
          <a:p>
            <a:endParaRPr lang="ru-RU" dirty="0" smtClean="0"/>
          </a:p>
          <a:p>
            <a:r>
              <a:rPr lang="ru-RU" dirty="0" smtClean="0"/>
              <a:t>Над /головы/ орел/ изображены /три/ исторические/ короны/ Петр Великий/, символизирующие/ в/ новые/ условия/ суверенитет/ Российская Федерация/; в /лапы/ - скипетр/ и/ держава/, олицетворяющие/ государственный/ власть/ и/ единый/ государство/; на/ грудь/ - изображение/ всадник/, поражающий/ копье/ дракон. </a:t>
            </a:r>
          </a:p>
          <a:p>
            <a:endParaRPr lang="ru-RU" dirty="0" smtClean="0"/>
          </a:p>
          <a:p>
            <a:r>
              <a:rPr lang="ru-RU" dirty="0" smtClean="0"/>
              <a:t>Это /один/ и древний символов борьбы добра со злом, света с тьмой, защиты Отечества.</a:t>
            </a:r>
          </a:p>
          <a:p>
            <a:endParaRPr lang="ru-RU" dirty="0" smtClean="0"/>
          </a:p>
          <a:p>
            <a:pPr>
              <a:buNone/>
            </a:pPr>
            <a:r>
              <a:rPr lang="ru-RU" sz="3200" b="1" dirty="0" smtClean="0"/>
              <a:t>                  </a:t>
            </a:r>
          </a:p>
          <a:p>
            <a:pPr>
              <a:buNone/>
            </a:pPr>
            <a:r>
              <a:rPr lang="ru-RU" sz="3200" b="1" dirty="0" smtClean="0"/>
              <a:t>            О чем говориться в тексте?</a:t>
            </a:r>
            <a:endParaRPr lang="ru-RU" sz="3200" b="1" dirty="0"/>
          </a:p>
        </p:txBody>
      </p:sp>
      <p:sp>
        <p:nvSpPr>
          <p:cNvPr id="7" name="5-конечная звезда 6"/>
          <p:cNvSpPr/>
          <p:nvPr/>
        </p:nvSpPr>
        <p:spPr>
          <a:xfrm>
            <a:off x="500034" y="5500702"/>
            <a:ext cx="914400" cy="914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0562" y="274638"/>
            <a:ext cx="4186238" cy="1296974"/>
          </a:xfrm>
        </p:spPr>
        <p:txBody>
          <a:bodyPr>
            <a:normAutofit/>
          </a:bodyPr>
          <a:lstStyle/>
          <a:p>
            <a:r>
              <a:rPr lang="ru-RU" sz="4800" b="1" i="1" dirty="0" smtClean="0">
                <a:solidFill>
                  <a:srgbClr val="FF0000"/>
                </a:solidFill>
                <a:latin typeface="+mn-lt"/>
              </a:rPr>
              <a:t>Гимн России</a:t>
            </a:r>
            <a:endParaRPr lang="ru-RU" sz="4800" b="1" i="1" dirty="0">
              <a:solidFill>
                <a:srgbClr val="FF0000"/>
              </a:solidFill>
              <a:latin typeface="+mn-lt"/>
            </a:endParaRPr>
          </a:p>
        </p:txBody>
      </p:sp>
      <p:sp>
        <p:nvSpPr>
          <p:cNvPr id="3" name="Текст 2"/>
          <p:cNvSpPr>
            <a:spLocks noGrp="1"/>
          </p:cNvSpPr>
          <p:nvPr>
            <p:ph type="body" idx="1"/>
          </p:nvPr>
        </p:nvSpPr>
        <p:spPr>
          <a:xfrm>
            <a:off x="4357686" y="1142985"/>
            <a:ext cx="3929090" cy="500066"/>
          </a:xfrm>
        </p:spPr>
        <p:txBody>
          <a:bodyPr/>
          <a:lstStyle/>
          <a:p>
            <a:r>
              <a:rPr lang="ru-RU" b="0" dirty="0" smtClean="0"/>
              <a:t>             Слова С. Михалкова</a:t>
            </a:r>
            <a:endParaRPr lang="ru-RU" b="0" dirty="0"/>
          </a:p>
        </p:txBody>
      </p:sp>
      <p:sp>
        <p:nvSpPr>
          <p:cNvPr id="6" name="Содержимое 5"/>
          <p:cNvSpPr>
            <a:spLocks noGrp="1"/>
          </p:cNvSpPr>
          <p:nvPr>
            <p:ph sz="quarter" idx="4"/>
          </p:nvPr>
        </p:nvSpPr>
        <p:spPr>
          <a:xfrm>
            <a:off x="0" y="214290"/>
            <a:ext cx="4429123" cy="6858048"/>
          </a:xfrm>
        </p:spPr>
        <p:txBody>
          <a:bodyPr>
            <a:normAutofit fontScale="62500" lnSpcReduction="20000"/>
          </a:bodyPr>
          <a:lstStyle/>
          <a:p>
            <a:pPr>
              <a:buNone/>
            </a:pPr>
            <a:r>
              <a:rPr lang="ru-RU" dirty="0" smtClean="0"/>
              <a:t>        1-й куплет:</a:t>
            </a:r>
            <a:br>
              <a:rPr lang="ru-RU" dirty="0" smtClean="0"/>
            </a:br>
            <a:r>
              <a:rPr lang="ru-RU" dirty="0" smtClean="0"/>
              <a:t>Россия - священная наша держава,</a:t>
            </a:r>
            <a:br>
              <a:rPr lang="ru-RU" dirty="0" smtClean="0"/>
            </a:br>
            <a:r>
              <a:rPr lang="ru-RU" dirty="0" smtClean="0"/>
              <a:t>Россия - любимая наша страна.</a:t>
            </a:r>
            <a:br>
              <a:rPr lang="ru-RU" dirty="0" smtClean="0"/>
            </a:br>
            <a:r>
              <a:rPr lang="ru-RU" dirty="0" smtClean="0"/>
              <a:t>Могучая воля, великая слава -</a:t>
            </a:r>
            <a:br>
              <a:rPr lang="ru-RU" dirty="0" smtClean="0"/>
            </a:br>
            <a:r>
              <a:rPr lang="ru-RU" dirty="0" smtClean="0"/>
              <a:t>Твое достоянье на все времена!</a:t>
            </a:r>
            <a:br>
              <a:rPr lang="ru-RU" dirty="0" smtClean="0"/>
            </a:br>
            <a:r>
              <a:rPr lang="ru-RU" dirty="0" smtClean="0"/>
              <a:t/>
            </a:r>
            <a:br>
              <a:rPr lang="ru-RU" dirty="0" smtClean="0"/>
            </a:br>
            <a:r>
              <a:rPr lang="ru-RU" dirty="0" smtClean="0"/>
              <a:t>Припев:</a:t>
            </a:r>
            <a:br>
              <a:rPr lang="ru-RU" dirty="0" smtClean="0"/>
            </a:br>
            <a:r>
              <a:rPr lang="ru-RU" dirty="0" smtClean="0"/>
              <a:t>Славься, Отечество наше свободное, </a:t>
            </a:r>
            <a:br>
              <a:rPr lang="ru-RU" dirty="0" smtClean="0"/>
            </a:br>
            <a:r>
              <a:rPr lang="ru-RU" dirty="0" smtClean="0"/>
              <a:t>Братских народов союз вековой, </a:t>
            </a:r>
            <a:br>
              <a:rPr lang="ru-RU" dirty="0" smtClean="0"/>
            </a:br>
            <a:r>
              <a:rPr lang="ru-RU" dirty="0" smtClean="0"/>
              <a:t>Предками данная мудрость народная! </a:t>
            </a:r>
            <a:br>
              <a:rPr lang="ru-RU" dirty="0" smtClean="0"/>
            </a:br>
            <a:r>
              <a:rPr lang="ru-RU" dirty="0" smtClean="0"/>
              <a:t>Славься, страна! Мы гордимся тобой!</a:t>
            </a:r>
            <a:br>
              <a:rPr lang="ru-RU" dirty="0" smtClean="0"/>
            </a:br>
            <a:r>
              <a:rPr lang="ru-RU" dirty="0" smtClean="0"/>
              <a:t/>
            </a:r>
            <a:br>
              <a:rPr lang="ru-RU" dirty="0" smtClean="0"/>
            </a:br>
            <a:r>
              <a:rPr lang="ru-RU" dirty="0" smtClean="0"/>
              <a:t>2-й куплет:</a:t>
            </a:r>
            <a:br>
              <a:rPr lang="ru-RU" dirty="0" smtClean="0"/>
            </a:br>
            <a:r>
              <a:rPr lang="ru-RU" dirty="0" smtClean="0"/>
              <a:t>От южных морей до полярного края</a:t>
            </a:r>
            <a:br>
              <a:rPr lang="ru-RU" dirty="0" smtClean="0"/>
            </a:br>
            <a:r>
              <a:rPr lang="ru-RU" dirty="0" smtClean="0"/>
              <a:t>Раскинулись наши леса и поля.</a:t>
            </a:r>
            <a:br>
              <a:rPr lang="ru-RU" dirty="0" smtClean="0"/>
            </a:br>
            <a:r>
              <a:rPr lang="ru-RU" dirty="0" smtClean="0"/>
              <a:t>Одна ты на свете! Одна ты такая -</a:t>
            </a:r>
            <a:br>
              <a:rPr lang="ru-RU" dirty="0" smtClean="0"/>
            </a:br>
            <a:r>
              <a:rPr lang="ru-RU" dirty="0" smtClean="0"/>
              <a:t>Хранимая Богом родная земля!</a:t>
            </a:r>
            <a:br>
              <a:rPr lang="ru-RU" dirty="0" smtClean="0"/>
            </a:br>
            <a:r>
              <a:rPr lang="ru-RU" dirty="0" smtClean="0"/>
              <a:t/>
            </a:r>
            <a:br>
              <a:rPr lang="ru-RU" dirty="0" smtClean="0"/>
            </a:br>
            <a:r>
              <a:rPr lang="ru-RU" dirty="0" smtClean="0"/>
              <a:t>Припев:</a:t>
            </a:r>
            <a:br>
              <a:rPr lang="ru-RU" dirty="0" smtClean="0"/>
            </a:br>
            <a:r>
              <a:rPr lang="ru-RU" dirty="0" smtClean="0"/>
              <a:t/>
            </a:r>
            <a:br>
              <a:rPr lang="ru-RU" dirty="0" smtClean="0"/>
            </a:br>
            <a:r>
              <a:rPr lang="ru-RU" dirty="0" smtClean="0"/>
              <a:t>Славься, Отечество наше свободное, </a:t>
            </a:r>
            <a:br>
              <a:rPr lang="ru-RU" dirty="0" smtClean="0"/>
            </a:br>
            <a:r>
              <a:rPr lang="ru-RU" dirty="0" smtClean="0"/>
              <a:t>Братских народов союз вековой, </a:t>
            </a:r>
            <a:br>
              <a:rPr lang="ru-RU" dirty="0" smtClean="0"/>
            </a:br>
            <a:r>
              <a:rPr lang="ru-RU" dirty="0" smtClean="0"/>
              <a:t>Предками данная мудрость народная! </a:t>
            </a:r>
            <a:br>
              <a:rPr lang="ru-RU" dirty="0" smtClean="0"/>
            </a:br>
            <a:r>
              <a:rPr lang="ru-RU" dirty="0" smtClean="0"/>
              <a:t>Славься, страна! Мы гордимся тобой!</a:t>
            </a:r>
            <a:br>
              <a:rPr lang="ru-RU" dirty="0" smtClean="0"/>
            </a:br>
            <a:r>
              <a:rPr lang="ru-RU" dirty="0" smtClean="0"/>
              <a:t/>
            </a:r>
            <a:br>
              <a:rPr lang="ru-RU" dirty="0" smtClean="0"/>
            </a:br>
            <a:r>
              <a:rPr lang="ru-RU" dirty="0" smtClean="0"/>
              <a:t>3-й куплет</a:t>
            </a:r>
            <a:br>
              <a:rPr lang="ru-RU" dirty="0" smtClean="0"/>
            </a:br>
            <a:r>
              <a:rPr lang="ru-RU" dirty="0" smtClean="0"/>
              <a:t>Широкий простор для мечты и для жизни</a:t>
            </a:r>
            <a:br>
              <a:rPr lang="ru-RU" dirty="0" smtClean="0"/>
            </a:br>
            <a:r>
              <a:rPr lang="ru-RU" dirty="0" smtClean="0"/>
              <a:t>Грядущие нам открывают года.</a:t>
            </a:r>
            <a:br>
              <a:rPr lang="ru-RU" dirty="0" smtClean="0"/>
            </a:br>
            <a:r>
              <a:rPr lang="ru-RU" dirty="0" smtClean="0"/>
              <a:t>Нам силу дает наша верность Отчизне.</a:t>
            </a:r>
            <a:br>
              <a:rPr lang="ru-RU" dirty="0" smtClean="0"/>
            </a:br>
            <a:r>
              <a:rPr lang="ru-RU" dirty="0" smtClean="0"/>
              <a:t>Так было, так есть и так будет всегда!</a:t>
            </a:r>
            <a:br>
              <a:rPr lang="ru-RU" dirty="0" smtClean="0"/>
            </a:br>
            <a:r>
              <a:rPr lang="ru-RU" dirty="0" smtClean="0"/>
              <a:t/>
            </a:r>
            <a:br>
              <a:rPr lang="ru-RU" dirty="0" smtClean="0"/>
            </a:br>
            <a:r>
              <a:rPr lang="ru-RU" dirty="0" smtClean="0"/>
              <a:t>Припев:</a:t>
            </a:r>
            <a:br>
              <a:rPr lang="ru-RU" dirty="0" smtClean="0"/>
            </a:br>
            <a:r>
              <a:rPr lang="ru-RU" dirty="0" smtClean="0"/>
              <a:t>Славься, Отечество наше свободное, </a:t>
            </a:r>
            <a:br>
              <a:rPr lang="ru-RU" dirty="0" smtClean="0"/>
            </a:br>
            <a:r>
              <a:rPr lang="ru-RU" dirty="0" smtClean="0"/>
              <a:t>Братских народов союз вековой, </a:t>
            </a:r>
            <a:br>
              <a:rPr lang="ru-RU" dirty="0" smtClean="0"/>
            </a:br>
            <a:r>
              <a:rPr lang="ru-RU" dirty="0" smtClean="0"/>
              <a:t>Предками данная мудрость народная! </a:t>
            </a:r>
            <a:br>
              <a:rPr lang="ru-RU" dirty="0" smtClean="0"/>
            </a:br>
            <a:r>
              <a:rPr lang="ru-RU" dirty="0" smtClean="0"/>
              <a:t>Славься, страна! Мы гордимся тобой! </a:t>
            </a:r>
          </a:p>
          <a:p>
            <a:pPr>
              <a:buNone/>
            </a:pPr>
            <a:endParaRPr lang="ru-RU" dirty="0"/>
          </a:p>
        </p:txBody>
      </p:sp>
      <p:pic>
        <p:nvPicPr>
          <p:cNvPr id="6147" name="Picture 3" descr="C:\Users\NEW\Pictures\день р 20.jpg"/>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4500562" y="1785926"/>
            <a:ext cx="4214842" cy="3286148"/>
          </a:xfrm>
          <a:prstGeom prst="rect">
            <a:avLst/>
          </a:prstGeom>
          <a:ln>
            <a:noFill/>
          </a:ln>
          <a:effectLst>
            <a:outerShdw blurRad="292100" dist="139700" dir="2700000" algn="tl" rotWithShape="0">
              <a:srgbClr val="333333">
                <a:alpha val="65000"/>
              </a:srgbClr>
            </a:outerShdw>
          </a:effectLst>
        </p:spPr>
      </p:pic>
      <p:sp>
        <p:nvSpPr>
          <p:cNvPr id="9" name="Прямоугольник 8"/>
          <p:cNvSpPr/>
          <p:nvPr/>
        </p:nvSpPr>
        <p:spPr>
          <a:xfrm>
            <a:off x="4786314" y="5357826"/>
            <a:ext cx="4143404" cy="1200329"/>
          </a:xfrm>
          <a:prstGeom prst="rect">
            <a:avLst/>
          </a:prstGeom>
        </p:spPr>
        <p:txBody>
          <a:bodyPr wrap="square">
            <a:spAutoFit/>
          </a:bodyPr>
          <a:lstStyle/>
          <a:p>
            <a:pPr>
              <a:buNone/>
            </a:pPr>
            <a:r>
              <a:rPr lang="ru-RU" sz="2400" b="1" dirty="0" smtClean="0"/>
              <a:t>Выучите один из куплетов и припев гимна России. Попытайтесь спеть.</a:t>
            </a:r>
            <a:endParaRPr lang="ru-RU"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29190" y="285728"/>
            <a:ext cx="4000528" cy="2714644"/>
          </a:xfrm>
        </p:spPr>
        <p:txBody>
          <a:bodyPr>
            <a:normAutofit/>
          </a:bodyPr>
          <a:lstStyle/>
          <a:p>
            <a:r>
              <a:rPr lang="ru-RU" sz="3600" b="1" i="1" dirty="0" smtClean="0">
                <a:solidFill>
                  <a:srgbClr val="FF0000"/>
                </a:solidFill>
              </a:rPr>
              <a:t>Объясните  значение словосочетаний:</a:t>
            </a:r>
            <a:endParaRPr lang="ru-RU" sz="3600" b="1" i="1" dirty="0">
              <a:solidFill>
                <a:srgbClr val="FF0000"/>
              </a:solidFill>
            </a:endParaRPr>
          </a:p>
        </p:txBody>
      </p:sp>
      <p:sp>
        <p:nvSpPr>
          <p:cNvPr id="4" name="Содержимое 3"/>
          <p:cNvSpPr>
            <a:spLocks noGrp="1"/>
          </p:cNvSpPr>
          <p:nvPr>
            <p:ph sz="half" idx="2"/>
          </p:nvPr>
        </p:nvSpPr>
        <p:spPr>
          <a:xfrm>
            <a:off x="357158" y="3857628"/>
            <a:ext cx="3786214" cy="2786082"/>
          </a:xfrm>
        </p:spPr>
        <p:txBody>
          <a:bodyPr>
            <a:normAutofit fontScale="92500" lnSpcReduction="10000"/>
          </a:bodyPr>
          <a:lstStyle/>
          <a:p>
            <a:endParaRPr lang="ru-RU" dirty="0" smtClean="0"/>
          </a:p>
          <a:p>
            <a:r>
              <a:rPr lang="ru-RU" dirty="0" smtClean="0"/>
              <a:t>Могучая воля</a:t>
            </a:r>
          </a:p>
          <a:p>
            <a:pPr>
              <a:buNone/>
            </a:pPr>
            <a:endParaRPr lang="ru-RU" dirty="0" smtClean="0"/>
          </a:p>
          <a:p>
            <a:r>
              <a:rPr lang="ru-RU" dirty="0" smtClean="0"/>
              <a:t>Великая слава</a:t>
            </a:r>
          </a:p>
          <a:p>
            <a:pPr>
              <a:buNone/>
            </a:pPr>
            <a:endParaRPr lang="ru-RU" dirty="0" smtClean="0"/>
          </a:p>
          <a:p>
            <a:r>
              <a:rPr lang="ru-RU" dirty="0" smtClean="0"/>
              <a:t>Братских народов союз</a:t>
            </a:r>
          </a:p>
          <a:p>
            <a:pPr>
              <a:buNone/>
            </a:pPr>
            <a:r>
              <a:rPr lang="ru-RU" dirty="0" smtClean="0"/>
              <a:t>      вековой</a:t>
            </a:r>
          </a:p>
          <a:p>
            <a:endParaRPr lang="ru-RU" dirty="0"/>
          </a:p>
        </p:txBody>
      </p:sp>
      <p:pic>
        <p:nvPicPr>
          <p:cNvPr id="8194" name="Picture 2" descr="C:\Users\NEW\Pictures\день р 18.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214810" y="3429000"/>
            <a:ext cx="4714908" cy="3143272"/>
          </a:xfrm>
          <a:prstGeom prst="rect">
            <a:avLst/>
          </a:prstGeom>
          <a:ln>
            <a:noFill/>
          </a:ln>
          <a:effectLst>
            <a:outerShdw blurRad="292100" dist="139700" dir="2700000" algn="tl" rotWithShape="0">
              <a:srgbClr val="333333">
                <a:alpha val="65000"/>
              </a:srgbClr>
            </a:outerShdw>
          </a:effectLst>
        </p:spPr>
      </p:pic>
      <p:pic>
        <p:nvPicPr>
          <p:cNvPr id="8195" name="Picture 3" descr="C:\Users\NEW\Pictures\день р 15.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85720" y="285728"/>
            <a:ext cx="4572032" cy="350046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Найдите ответную реплику</a:t>
            </a:r>
            <a:endParaRPr lang="ru-RU" dirty="0">
              <a:solidFill>
                <a:srgbClr val="FF0000"/>
              </a:solidFill>
            </a:endParaRPr>
          </a:p>
        </p:txBody>
      </p:sp>
      <p:sp>
        <p:nvSpPr>
          <p:cNvPr id="4" name="Содержимое 3"/>
          <p:cNvSpPr>
            <a:spLocks noGrp="1"/>
          </p:cNvSpPr>
          <p:nvPr>
            <p:ph sz="half" idx="2"/>
          </p:nvPr>
        </p:nvSpPr>
        <p:spPr>
          <a:xfrm>
            <a:off x="357158" y="1285860"/>
            <a:ext cx="4140230" cy="5357850"/>
          </a:xfrm>
        </p:spPr>
        <p:txBody>
          <a:bodyPr>
            <a:normAutofit/>
          </a:bodyPr>
          <a:lstStyle/>
          <a:p>
            <a:r>
              <a:rPr lang="ru-RU" dirty="0" smtClean="0"/>
              <a:t>Что представляет собой герб России?</a:t>
            </a:r>
          </a:p>
          <a:p>
            <a:endParaRPr lang="ru-RU" dirty="0" smtClean="0"/>
          </a:p>
          <a:p>
            <a:r>
              <a:rPr lang="ru-RU" dirty="0" smtClean="0"/>
              <a:t>Когда в России официально был утвержден бело – сине – красный флаг?</a:t>
            </a:r>
          </a:p>
          <a:p>
            <a:pPr>
              <a:buNone/>
            </a:pPr>
            <a:endParaRPr lang="ru-RU" dirty="0" smtClean="0"/>
          </a:p>
          <a:p>
            <a:r>
              <a:rPr lang="ru-RU" dirty="0" smtClean="0"/>
              <a:t>Когда отмечается День России?</a:t>
            </a:r>
          </a:p>
          <a:p>
            <a:endParaRPr lang="ru-RU" dirty="0" smtClean="0"/>
          </a:p>
          <a:p>
            <a:r>
              <a:rPr lang="ru-RU" dirty="0" smtClean="0"/>
              <a:t>Кому  принадлежат слова гимна России?</a:t>
            </a:r>
          </a:p>
          <a:p>
            <a:endParaRPr lang="ru-RU" dirty="0"/>
          </a:p>
        </p:txBody>
      </p:sp>
      <p:sp>
        <p:nvSpPr>
          <p:cNvPr id="6" name="Содержимое 5"/>
          <p:cNvSpPr>
            <a:spLocks noGrp="1"/>
          </p:cNvSpPr>
          <p:nvPr>
            <p:ph sz="quarter" idx="4"/>
          </p:nvPr>
        </p:nvSpPr>
        <p:spPr>
          <a:xfrm>
            <a:off x="4645025" y="1357298"/>
            <a:ext cx="4498975" cy="5286412"/>
          </a:xfrm>
        </p:spPr>
        <p:txBody>
          <a:bodyPr>
            <a:normAutofit fontScale="25000" lnSpcReduction="20000"/>
          </a:bodyPr>
          <a:lstStyle/>
          <a:p>
            <a:r>
              <a:rPr lang="ru-RU" sz="9600" dirty="0" smtClean="0"/>
              <a:t>Накануне  коронации Николая II в 1896 г.</a:t>
            </a:r>
          </a:p>
          <a:p>
            <a:pPr>
              <a:buNone/>
            </a:pPr>
            <a:endParaRPr lang="ru-RU" sz="9600" dirty="0" smtClean="0"/>
          </a:p>
          <a:p>
            <a:pPr>
              <a:buNone/>
            </a:pPr>
            <a:r>
              <a:rPr lang="ru-RU" sz="9600" dirty="0" smtClean="0"/>
              <a:t> </a:t>
            </a:r>
          </a:p>
          <a:p>
            <a:r>
              <a:rPr lang="ru-RU" sz="9600" dirty="0" smtClean="0"/>
              <a:t>Сергею Михалкову. </a:t>
            </a:r>
          </a:p>
          <a:p>
            <a:pPr>
              <a:buNone/>
            </a:pPr>
            <a:r>
              <a:rPr lang="ru-RU" sz="9600" dirty="0" smtClean="0"/>
              <a:t>    </a:t>
            </a:r>
          </a:p>
          <a:p>
            <a:pPr>
              <a:buNone/>
            </a:pPr>
            <a:endParaRPr lang="ru-RU" sz="9600" dirty="0" smtClean="0"/>
          </a:p>
          <a:p>
            <a:pPr>
              <a:buNone/>
            </a:pPr>
            <a:r>
              <a:rPr lang="ru-RU" sz="9600" dirty="0" smtClean="0"/>
              <a:t> </a:t>
            </a:r>
          </a:p>
          <a:p>
            <a:r>
              <a:rPr lang="ru-RU" sz="9600" dirty="0" smtClean="0"/>
              <a:t>Изображение золотого </a:t>
            </a:r>
          </a:p>
          <a:p>
            <a:pPr>
              <a:buNone/>
            </a:pPr>
            <a:r>
              <a:rPr lang="ru-RU" sz="9600" dirty="0" smtClean="0"/>
              <a:t>       двуглавого орла</a:t>
            </a:r>
          </a:p>
          <a:p>
            <a:pPr>
              <a:buNone/>
            </a:pPr>
            <a:endParaRPr lang="ru-RU" sz="9600" dirty="0" smtClean="0"/>
          </a:p>
          <a:p>
            <a:pPr>
              <a:buNone/>
            </a:pPr>
            <a:endParaRPr lang="ru-RU" sz="9600" dirty="0" smtClean="0"/>
          </a:p>
          <a:p>
            <a:r>
              <a:rPr lang="ru-RU" sz="9600" dirty="0" smtClean="0"/>
              <a:t>12 июня.     </a:t>
            </a:r>
          </a:p>
          <a:p>
            <a:pPr>
              <a:buNone/>
            </a:pPr>
            <a:r>
              <a:rPr lang="ru-RU" sz="7400" dirty="0" smtClean="0"/>
              <a:t>      </a:t>
            </a:r>
          </a:p>
          <a:p>
            <a:pPr>
              <a:buNone/>
            </a:pPr>
            <a:r>
              <a:rPr lang="ru-RU" sz="5100" dirty="0" smtClean="0"/>
              <a:t>                                                 </a:t>
            </a:r>
            <a:r>
              <a:rPr lang="ru-RU" dirty="0" smtClean="0"/>
              <a:t>                                  </a:t>
            </a:r>
            <a:endParaRPr lang="ru-RU" dirty="0"/>
          </a:p>
        </p:txBody>
      </p:sp>
      <p:cxnSp>
        <p:nvCxnSpPr>
          <p:cNvPr id="8" name="Прямая со стрелкой 7"/>
          <p:cNvCxnSpPr/>
          <p:nvPr/>
        </p:nvCxnSpPr>
        <p:spPr>
          <a:xfrm rot="16200000" flipH="1">
            <a:off x="3214678" y="2500306"/>
            <a:ext cx="2571768" cy="8572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rot="5400000" flipH="1" flipV="1">
            <a:off x="4107653" y="1750207"/>
            <a:ext cx="1000132" cy="78581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16200000" flipH="1">
            <a:off x="3714744" y="4572008"/>
            <a:ext cx="1357322" cy="121444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rot="5400000" flipH="1" flipV="1">
            <a:off x="3357554" y="3786190"/>
            <a:ext cx="2428892" cy="8572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ОПИШИТЕ КАРТИНУ</a:t>
            </a:r>
            <a:endParaRPr lang="ru-RU" dirty="0"/>
          </a:p>
        </p:txBody>
      </p:sp>
      <p:pic>
        <p:nvPicPr>
          <p:cNvPr id="9218" name="Picture 2" descr="C:\Users\NEW\Pictures\день р 7.jpg"/>
          <p:cNvPicPr>
            <a:picLocks noChangeAspect="1" noChangeArrowheads="1"/>
          </p:cNvPicPr>
          <p:nvPr/>
        </p:nvPicPr>
        <p:blipFill>
          <a:blip r:embed="rId2"/>
          <a:srcRect/>
          <a:stretch>
            <a:fillRect/>
          </a:stretch>
        </p:blipFill>
        <p:spPr bwMode="auto">
          <a:xfrm>
            <a:off x="642910" y="1357298"/>
            <a:ext cx="7858180" cy="521497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14282" y="0"/>
            <a:ext cx="3214710" cy="3000372"/>
          </a:xfrm>
        </p:spPr>
        <p:txBody>
          <a:bodyPr>
            <a:noAutofit/>
          </a:bodyPr>
          <a:lstStyle/>
          <a:p>
            <a:r>
              <a:rPr lang="ru-RU" sz="2800" dirty="0" smtClean="0"/>
              <a:t>  Какая из открыток не соответствует современному названию праздника?</a:t>
            </a:r>
            <a:endParaRPr lang="ru-RU" sz="2800" dirty="0"/>
          </a:p>
        </p:txBody>
      </p:sp>
      <p:sp>
        <p:nvSpPr>
          <p:cNvPr id="5" name="Текст 4"/>
          <p:cNvSpPr>
            <a:spLocks noGrp="1"/>
          </p:cNvSpPr>
          <p:nvPr>
            <p:ph type="body" sz="quarter" idx="3"/>
          </p:nvPr>
        </p:nvSpPr>
        <p:spPr/>
        <p:txBody>
          <a:bodyPr/>
          <a:lstStyle/>
          <a:p>
            <a:endParaRPr lang="ru-RU"/>
          </a:p>
        </p:txBody>
      </p:sp>
      <p:pic>
        <p:nvPicPr>
          <p:cNvPr id="10242" name="Picture 2" descr="C:\Users\NEW\Pictures\день р 13.jpg"/>
          <p:cNvPicPr>
            <a:picLocks noChangeAspect="1" noChangeArrowheads="1"/>
          </p:cNvPicPr>
          <p:nvPr/>
        </p:nvPicPr>
        <p:blipFill>
          <a:blip r:embed="rId2"/>
          <a:srcRect/>
          <a:stretch>
            <a:fillRect/>
          </a:stretch>
        </p:blipFill>
        <p:spPr bwMode="auto">
          <a:xfrm>
            <a:off x="3571868" y="1"/>
            <a:ext cx="5572132" cy="3428999"/>
          </a:xfrm>
          <a:prstGeom prst="rect">
            <a:avLst/>
          </a:prstGeom>
          <a:ln>
            <a:noFill/>
          </a:ln>
          <a:effectLst>
            <a:outerShdw blurRad="292100" dist="139700" dir="2700000" algn="tl" rotWithShape="0">
              <a:srgbClr val="333333">
                <a:alpha val="65000"/>
              </a:srgbClr>
            </a:outerShdw>
          </a:effectLst>
        </p:spPr>
      </p:pic>
      <p:pic>
        <p:nvPicPr>
          <p:cNvPr id="10244" name="Picture 4" descr="C:\Users\NEW\Pictures\день р 10.jpg"/>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0" y="3214686"/>
            <a:ext cx="5715008" cy="3643314"/>
          </a:xfrm>
          <a:prstGeom prst="rect">
            <a:avLst/>
          </a:prstGeom>
          <a:ln>
            <a:noFill/>
          </a:ln>
          <a:effectLst>
            <a:outerShdw blurRad="292100" dist="139700" dir="2700000" algn="tl" rotWithShape="0">
              <a:srgbClr val="333333">
                <a:alpha val="65000"/>
              </a:srgbClr>
            </a:outerShdw>
          </a:effectLst>
        </p:spPr>
      </p:pic>
      <p:sp>
        <p:nvSpPr>
          <p:cNvPr id="10" name="Содержимое 9"/>
          <p:cNvSpPr>
            <a:spLocks noGrp="1"/>
          </p:cNvSpPr>
          <p:nvPr>
            <p:ph sz="quarter" idx="4"/>
          </p:nvPr>
        </p:nvSpPr>
        <p:spPr>
          <a:xfrm>
            <a:off x="6072198" y="3786190"/>
            <a:ext cx="2543164" cy="2197096"/>
          </a:xfrm>
        </p:spPr>
        <p:txBody>
          <a:bodyPr>
            <a:normAutofit/>
          </a:bodyPr>
          <a:lstStyle/>
          <a:p>
            <a:pPr>
              <a:buNone/>
            </a:pPr>
            <a:r>
              <a:rPr lang="ru-RU" sz="3600" b="1" dirty="0" smtClean="0"/>
              <a:t>   </a:t>
            </a:r>
          </a:p>
          <a:p>
            <a:pPr>
              <a:buNone/>
            </a:pPr>
            <a:r>
              <a:rPr lang="ru-RU" sz="4800" b="1" dirty="0" smtClean="0"/>
              <a:t>Почему?</a:t>
            </a:r>
            <a:endParaRPr lang="ru-RU" sz="4800" b="1" dirty="0"/>
          </a:p>
        </p:txBody>
      </p:sp>
      <p:cxnSp>
        <p:nvCxnSpPr>
          <p:cNvPr id="12" name="Прямая со стрелкой 11"/>
          <p:cNvCxnSpPr/>
          <p:nvPr/>
        </p:nvCxnSpPr>
        <p:spPr>
          <a:xfrm>
            <a:off x="2357422" y="2786058"/>
            <a:ext cx="1143008"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flipH="1">
            <a:off x="4857752" y="357167"/>
            <a:ext cx="4000528" cy="1714511"/>
          </a:xfrm>
        </p:spPr>
        <p:txBody>
          <a:bodyPr>
            <a:normAutofit/>
          </a:bodyPr>
          <a:lstStyle/>
          <a:p>
            <a:r>
              <a:rPr lang="ru-RU" sz="4000" i="1" dirty="0" smtClean="0">
                <a:solidFill>
                  <a:srgbClr val="FF0000"/>
                </a:solidFill>
              </a:rPr>
              <a:t>Подпишите другу открытку </a:t>
            </a:r>
            <a:endParaRPr lang="ru-RU" sz="4000" i="1" dirty="0">
              <a:solidFill>
                <a:srgbClr val="FF0000"/>
              </a:solidFill>
            </a:endParaRPr>
          </a:p>
        </p:txBody>
      </p:sp>
      <p:pic>
        <p:nvPicPr>
          <p:cNvPr id="7170" name="Picture 2" descr="C:\Users\NEW\Pictures\день р 10.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14282" y="285728"/>
            <a:ext cx="4214842" cy="2928958"/>
          </a:xfrm>
          <a:prstGeom prst="rect">
            <a:avLst/>
          </a:prstGeom>
          <a:ln>
            <a:noFill/>
          </a:ln>
          <a:effectLst>
            <a:outerShdw blurRad="292100" dist="139700" dir="2700000" algn="tl" rotWithShape="0">
              <a:srgbClr val="333333">
                <a:alpha val="65000"/>
              </a:srgbClr>
            </a:outerShdw>
          </a:effectLst>
        </p:spPr>
      </p:pic>
      <p:pic>
        <p:nvPicPr>
          <p:cNvPr id="7171" name="Picture 3" descr="C:\Users\NEW\Pictures\день р 19.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86314" y="2786058"/>
            <a:ext cx="4095750" cy="3857652"/>
          </a:xfrm>
          <a:prstGeom prst="rect">
            <a:avLst/>
          </a:prstGeom>
          <a:ln>
            <a:noFill/>
          </a:ln>
          <a:effectLst>
            <a:outerShdw blurRad="292100" dist="139700" dir="2700000" algn="tl" rotWithShape="0">
              <a:srgbClr val="333333">
                <a:alpha val="65000"/>
              </a:srgbClr>
            </a:outerShdw>
          </a:effectLst>
        </p:spPr>
      </p:pic>
      <p:pic>
        <p:nvPicPr>
          <p:cNvPr id="7172" name="Picture 4" descr="C:\Users\NEW\Pictures\день р 21.jpg"/>
          <p:cNvPicPr>
            <a:picLocks noChangeAspect="1" noChangeArrowheads="1"/>
          </p:cNvPicPr>
          <p:nvPr/>
        </p:nvPicPr>
        <p:blipFill>
          <a:blip r:embed="rId4"/>
          <a:srcRect/>
          <a:stretch>
            <a:fillRect/>
          </a:stretch>
        </p:blipFill>
        <p:spPr bwMode="auto">
          <a:xfrm>
            <a:off x="214282" y="3429000"/>
            <a:ext cx="4229100" cy="321471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401080" cy="1143000"/>
          </a:xfrm>
        </p:spPr>
        <p:txBody>
          <a:bodyPr>
            <a:normAutofit/>
          </a:bodyPr>
          <a:lstStyle/>
          <a:p>
            <a:r>
              <a:rPr lang="ru-RU" b="1" dirty="0" smtClean="0">
                <a:solidFill>
                  <a:srgbClr val="FF0000"/>
                </a:solidFill>
              </a:rPr>
              <a:t>Как  празднуют День России?</a:t>
            </a:r>
            <a:endParaRPr lang="ru-RU" b="1" dirty="0">
              <a:solidFill>
                <a:srgbClr val="FF0000"/>
              </a:solidFill>
            </a:endParaRPr>
          </a:p>
        </p:txBody>
      </p:sp>
      <p:pic>
        <p:nvPicPr>
          <p:cNvPr id="7" name="Picture 7" descr="C:\Users\NEW\Pictures\день р 22.jpg"/>
          <p:cNvPicPr>
            <a:picLocks noGrp="1" noChangeAspect="1" noChangeArrowheads="1"/>
          </p:cNvPicPr>
          <p:nvPr>
            <p:ph sz="half" idx="2"/>
          </p:nvPr>
        </p:nvPicPr>
        <p:blipFill>
          <a:blip r:embed="rId2"/>
          <a:srcRect/>
          <a:stretch>
            <a:fillRect/>
          </a:stretch>
        </p:blipFill>
        <p:spPr bwMode="auto">
          <a:xfrm>
            <a:off x="857224" y="1428736"/>
            <a:ext cx="7215206" cy="500066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p:txBody>
          <a:bodyPr/>
          <a:lstStyle/>
          <a:p>
            <a:endParaRPr lang="ru-RU"/>
          </a:p>
        </p:txBody>
      </p:sp>
      <p:pic>
        <p:nvPicPr>
          <p:cNvPr id="11266" name="Picture 2" descr="C:\Users\NEW\Pictures\день р 2.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42910" y="3286124"/>
            <a:ext cx="3429024" cy="2500330"/>
          </a:xfrm>
          <a:prstGeom prst="rect">
            <a:avLst/>
          </a:prstGeom>
          <a:ln>
            <a:noFill/>
          </a:ln>
          <a:effectLst>
            <a:outerShdw blurRad="292100" dist="139700" dir="2700000" algn="tl" rotWithShape="0">
              <a:srgbClr val="333333">
                <a:alpha val="65000"/>
              </a:srgbClr>
            </a:outerShdw>
          </a:effectLst>
        </p:spPr>
      </p:pic>
      <p:pic>
        <p:nvPicPr>
          <p:cNvPr id="11267" name="Picture 3" descr="C:\Users\NEW\Pictures\день р 9.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0628" y="642918"/>
            <a:ext cx="3071834" cy="2857520"/>
          </a:xfrm>
          <a:prstGeom prst="rect">
            <a:avLst/>
          </a:prstGeom>
          <a:ln>
            <a:noFill/>
          </a:ln>
          <a:effectLst>
            <a:outerShdw blurRad="292100" dist="139700" dir="2700000" algn="tl" rotWithShape="0">
              <a:srgbClr val="333333">
                <a:alpha val="65000"/>
              </a:srgbClr>
            </a:outerShdw>
          </a:effectLst>
        </p:spPr>
      </p:pic>
      <p:pic>
        <p:nvPicPr>
          <p:cNvPr id="11269" name="Picture 5" descr="C:\Users\NEW\Pictures\день р 5.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429124" y="3786190"/>
            <a:ext cx="4429156" cy="2643206"/>
          </a:xfrm>
          <a:prstGeom prst="rect">
            <a:avLst/>
          </a:prstGeom>
          <a:ln>
            <a:noFill/>
          </a:ln>
          <a:effectLst>
            <a:outerShdw blurRad="292100" dist="139700" dir="2700000" algn="tl" rotWithShape="0">
              <a:srgbClr val="333333">
                <a:alpha val="65000"/>
              </a:srgbClr>
            </a:outerShdw>
          </a:effectLst>
        </p:spPr>
      </p:pic>
      <p:pic>
        <p:nvPicPr>
          <p:cNvPr id="11270" name="Picture 6" descr="C:\Users\NEW\Pictures\день р 17.jpg"/>
          <p:cNvPicPr>
            <a:picLocks noGrp="1" noChangeAspect="1" noChangeArrowheads="1"/>
          </p:cNvPicPr>
          <p:nvPr>
            <p:ph sz="half" idx="2"/>
          </p:nvPr>
        </p:nvPicPr>
        <p:blipFill>
          <a:blip r:embed="rId5" cstate="email">
            <a:extLst>
              <a:ext uri="{28A0092B-C50C-407E-A947-70E740481C1C}">
                <a14:useLocalDpi xmlns:a14="http://schemas.microsoft.com/office/drawing/2010/main"/>
              </a:ext>
            </a:extLst>
          </a:blip>
          <a:srcRect/>
          <a:stretch>
            <a:fillRect/>
          </a:stretch>
        </p:blipFill>
        <p:spPr bwMode="auto">
          <a:xfrm>
            <a:off x="357158" y="357166"/>
            <a:ext cx="4357718" cy="264320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4000528" cy="1142984"/>
          </a:xfrm>
        </p:spPr>
        <p:txBody>
          <a:bodyPr>
            <a:noAutofit/>
          </a:bodyPr>
          <a:lstStyle/>
          <a:p>
            <a:r>
              <a:rPr lang="ru-RU" sz="3200" dirty="0" smtClean="0"/>
              <a:t>       НОВЫЕ   СЛОВА:</a:t>
            </a:r>
            <a:endParaRPr lang="ru-RU" sz="3200" dirty="0"/>
          </a:p>
        </p:txBody>
      </p:sp>
      <p:sp>
        <p:nvSpPr>
          <p:cNvPr id="4" name="Текст 3"/>
          <p:cNvSpPr>
            <a:spLocks noGrp="1"/>
          </p:cNvSpPr>
          <p:nvPr>
            <p:ph type="body" sz="half" idx="2"/>
          </p:nvPr>
        </p:nvSpPr>
        <p:spPr/>
        <p:txBody>
          <a:bodyPr>
            <a:normAutofit/>
          </a:bodyPr>
          <a:lstStyle/>
          <a:p>
            <a:pPr>
              <a:buClr>
                <a:schemeClr val="tx1"/>
              </a:buClr>
            </a:pPr>
            <a:r>
              <a:rPr lang="ru-RU" sz="2400" dirty="0" smtClean="0">
                <a:solidFill>
                  <a:srgbClr val="FF0000"/>
                </a:solidFill>
              </a:rPr>
              <a:t>РСФСР</a:t>
            </a:r>
          </a:p>
          <a:p>
            <a:endParaRPr lang="ru-RU" sz="2400" dirty="0" smtClean="0">
              <a:solidFill>
                <a:srgbClr val="FF0000"/>
              </a:solidFill>
            </a:endParaRPr>
          </a:p>
          <a:p>
            <a:pPr>
              <a:buClr>
                <a:schemeClr val="tx1"/>
              </a:buClr>
            </a:pPr>
            <a:r>
              <a:rPr lang="ru-RU" sz="2400" dirty="0" smtClean="0">
                <a:solidFill>
                  <a:srgbClr val="FF0000"/>
                </a:solidFill>
              </a:rPr>
              <a:t> ДЕКЛАРАЦИЯ</a:t>
            </a:r>
          </a:p>
          <a:p>
            <a:endParaRPr lang="ru-RU" sz="2400" dirty="0" smtClean="0">
              <a:solidFill>
                <a:srgbClr val="FF0000"/>
              </a:solidFill>
            </a:endParaRPr>
          </a:p>
          <a:p>
            <a:r>
              <a:rPr lang="ru-RU" sz="2400" dirty="0" smtClean="0">
                <a:solidFill>
                  <a:srgbClr val="FF0000"/>
                </a:solidFill>
              </a:rPr>
              <a:t>СУВЕРЕНИТЕТ</a:t>
            </a:r>
          </a:p>
          <a:p>
            <a:endParaRPr lang="ru-RU" sz="2400" dirty="0" smtClean="0">
              <a:solidFill>
                <a:srgbClr val="FF0000"/>
              </a:solidFill>
            </a:endParaRPr>
          </a:p>
          <a:p>
            <a:r>
              <a:rPr lang="ru-RU" sz="2400" dirty="0" smtClean="0">
                <a:solidFill>
                  <a:srgbClr val="FF0000"/>
                </a:solidFill>
              </a:rPr>
              <a:t>НЕУКЛЮЖИЙ </a:t>
            </a:r>
          </a:p>
          <a:p>
            <a:endParaRPr lang="ru-RU" sz="2400" dirty="0" smtClean="0">
              <a:solidFill>
                <a:srgbClr val="FF0000"/>
              </a:solidFill>
            </a:endParaRPr>
          </a:p>
          <a:p>
            <a:r>
              <a:rPr lang="ru-RU" sz="2400" dirty="0" smtClean="0">
                <a:solidFill>
                  <a:srgbClr val="FF0000"/>
                </a:solidFill>
              </a:rPr>
              <a:t>КРИВОТОЛКИ</a:t>
            </a:r>
          </a:p>
          <a:p>
            <a:endParaRPr lang="ru-RU" sz="2400" dirty="0">
              <a:solidFill>
                <a:srgbClr val="FF0000"/>
              </a:solidFill>
            </a:endParaRPr>
          </a:p>
        </p:txBody>
      </p:sp>
      <p:pic>
        <p:nvPicPr>
          <p:cNvPr id="2050" name="Picture 2" descr="C:\Users\NEW\Pictures\день р 16.jpg"/>
          <p:cNvPicPr>
            <a:picLocks noGrp="1" noChangeAspect="1" noChangeArrowheads="1"/>
          </p:cNvPicPr>
          <p:nvPr>
            <p:ph idx="1"/>
          </p:nvPr>
        </p:nvPicPr>
        <p:blipFill>
          <a:blip r:embed="rId2"/>
          <a:srcRect/>
          <a:stretch>
            <a:fillRect/>
          </a:stretch>
        </p:blipFill>
        <p:spPr bwMode="auto">
          <a:xfrm>
            <a:off x="4616450" y="285728"/>
            <a:ext cx="4170392" cy="628654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quarter" idx="3"/>
          </p:nvPr>
        </p:nvSpPr>
        <p:spPr>
          <a:xfrm>
            <a:off x="500034" y="357166"/>
            <a:ext cx="8143932" cy="785817"/>
          </a:xfrm>
        </p:spPr>
        <p:txBody>
          <a:bodyPr>
            <a:normAutofit/>
          </a:bodyPr>
          <a:lstStyle/>
          <a:p>
            <a:r>
              <a:rPr lang="ru-RU" sz="4000" dirty="0" smtClean="0">
                <a:solidFill>
                  <a:srgbClr val="FF0000"/>
                </a:solidFill>
              </a:rPr>
              <a:t>  Я бы хотел провести День России…</a:t>
            </a:r>
            <a:endParaRPr lang="ru-RU" sz="4000" dirty="0">
              <a:solidFill>
                <a:srgbClr val="FF0000"/>
              </a:solidFill>
            </a:endParaRPr>
          </a:p>
        </p:txBody>
      </p:sp>
      <p:pic>
        <p:nvPicPr>
          <p:cNvPr id="7" name="Picture 8" descr="C:\Users\NEW\Pictures\день р 24.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00100" y="1285860"/>
            <a:ext cx="7072362" cy="521017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2"/>
          </p:nvPr>
        </p:nvSpPr>
        <p:spPr>
          <a:xfrm>
            <a:off x="0" y="0"/>
            <a:ext cx="9144000" cy="7143776"/>
          </a:xfrm>
        </p:spPr>
        <p:txBody>
          <a:bodyPr>
            <a:normAutofit fontScale="40000" lnSpcReduction="20000"/>
          </a:bodyPr>
          <a:lstStyle/>
          <a:p>
            <a:pPr>
              <a:buNone/>
            </a:pPr>
            <a:endParaRPr lang="ru-RU" i="1" dirty="0" smtClean="0"/>
          </a:p>
          <a:p>
            <a:pPr>
              <a:buNone/>
            </a:pPr>
            <a:endParaRPr lang="ru-RU" i="1" dirty="0" smtClean="0"/>
          </a:p>
          <a:p>
            <a:pPr>
              <a:buNone/>
            </a:pPr>
            <a:r>
              <a:rPr lang="ru-RU" i="1" dirty="0" smtClean="0"/>
              <a:t>		</a:t>
            </a:r>
            <a:r>
              <a:rPr lang="ru-RU" sz="4500" dirty="0" smtClean="0"/>
              <a:t>День России или  День независимости России, как именовался этот праздник в конце 90 – х годов, когда народ недоумевал, пытаясь понять, от кого же в этот день страна стала независимой - это один из самых "молодых" государственных праздников в стране.</a:t>
            </a:r>
            <a:br>
              <a:rPr lang="ru-RU" sz="4500" dirty="0" smtClean="0"/>
            </a:br>
            <a:r>
              <a:rPr lang="ru-RU" sz="4500" dirty="0" smtClean="0"/>
              <a:t/>
            </a:r>
            <a:br>
              <a:rPr lang="ru-RU" sz="4500" dirty="0" smtClean="0"/>
            </a:br>
            <a:r>
              <a:rPr lang="ru-RU" sz="4500" dirty="0" smtClean="0"/>
              <a:t>	В 1994 году первый президент России Борис Ельцин своим указом придает 12 июня государственное значение - День принятия </a:t>
            </a:r>
            <a:r>
              <a:rPr lang="ru-RU" sz="4500" dirty="0" smtClean="0">
                <a:solidFill>
                  <a:srgbClr val="FF0000"/>
                </a:solidFill>
              </a:rPr>
              <a:t>декларации</a:t>
            </a:r>
            <a:r>
              <a:rPr lang="ru-RU" sz="4500" dirty="0" smtClean="0"/>
              <a:t> о государственном </a:t>
            </a:r>
            <a:r>
              <a:rPr lang="ru-RU" sz="4500" dirty="0" smtClean="0">
                <a:solidFill>
                  <a:srgbClr val="FF0000"/>
                </a:solidFill>
              </a:rPr>
              <a:t>суверенитете</a:t>
            </a:r>
            <a:r>
              <a:rPr lang="ru-RU" sz="4500" dirty="0" smtClean="0"/>
              <a:t> России.</a:t>
            </a:r>
            <a:br>
              <a:rPr lang="ru-RU" sz="4500" dirty="0" smtClean="0"/>
            </a:br>
            <a:r>
              <a:rPr lang="ru-RU" sz="4500" dirty="0" smtClean="0"/>
              <a:t/>
            </a:r>
            <a:br>
              <a:rPr lang="ru-RU" sz="4500" dirty="0" smtClean="0"/>
            </a:br>
            <a:r>
              <a:rPr lang="ru-RU" sz="4500" dirty="0" smtClean="0"/>
              <a:t>	Сам документ был подписан четырьмя годами ранее на первом съезде народных депутатов </a:t>
            </a:r>
            <a:r>
              <a:rPr lang="ru-RU" sz="4500" dirty="0" smtClean="0">
                <a:solidFill>
                  <a:srgbClr val="FF0000"/>
                </a:solidFill>
              </a:rPr>
              <a:t>РСФСР </a:t>
            </a:r>
            <a:r>
              <a:rPr lang="ru-RU" sz="4500" dirty="0" smtClean="0"/>
              <a:t>в условиях, когда бывшие республики Советского Союза одна за другой становились независимыми. Позже для простоты его стали называть просто Днем независимости. Кстати, именно 12 июня помимо "независимости" наша страна обрела первого всенародно избранного президента. </a:t>
            </a:r>
            <a:br>
              <a:rPr lang="ru-RU" sz="4500" dirty="0" smtClean="0"/>
            </a:br>
            <a:r>
              <a:rPr lang="ru-RU" sz="4500" dirty="0" smtClean="0"/>
              <a:t/>
            </a:r>
            <a:br>
              <a:rPr lang="ru-RU" sz="4500" dirty="0" smtClean="0"/>
            </a:br>
            <a:r>
              <a:rPr lang="ru-RU" sz="4500" dirty="0" smtClean="0"/>
              <a:t>	В любом случае этот день толковался в народе по-разному. Первая попытка создать главный государственный праздник, который бы ознаменовал начало отсчета новой истории России, выглядела несколько </a:t>
            </a:r>
            <a:r>
              <a:rPr lang="ru-RU" sz="4500" dirty="0" smtClean="0">
                <a:solidFill>
                  <a:srgbClr val="FF0000"/>
                </a:solidFill>
              </a:rPr>
              <a:t>неуклюжей.</a:t>
            </a:r>
            <a:r>
              <a:rPr lang="ru-RU" sz="4500" dirty="0" smtClean="0"/>
              <a:t> Опросы населения тех лет наглядно демонстрировали полное отсутствие понимания у россиян сути этого праздника. Для большинства 12 июня было просто очередным выходным днем, когда можно поехать куда-нибудь на отдых или же на дачу. Поначалу многие даже пытались попасть на работу. В городах России, конечно, проводились массовые гулянья, но особого размаха не наблюдалось.</a:t>
            </a:r>
            <a:br>
              <a:rPr lang="ru-RU" sz="4500" dirty="0" smtClean="0"/>
            </a:br>
            <a:r>
              <a:rPr lang="ru-RU" sz="4500" dirty="0" smtClean="0"/>
              <a:t/>
            </a:r>
            <a:br>
              <a:rPr lang="ru-RU" sz="4500" dirty="0" smtClean="0"/>
            </a:br>
            <a:r>
              <a:rPr lang="ru-RU" sz="4500" dirty="0" smtClean="0"/>
              <a:t>	В своем выступлении 1998 года Борис Ельцин попробовал раз и навсегда прекратить </a:t>
            </a:r>
            <a:r>
              <a:rPr lang="ru-RU" sz="4500" dirty="0" smtClean="0">
                <a:solidFill>
                  <a:srgbClr val="FF0000"/>
                </a:solidFill>
              </a:rPr>
              <a:t>кривотолки</a:t>
            </a:r>
            <a:r>
              <a:rPr lang="ru-RU" sz="4500" dirty="0" smtClean="0"/>
              <a:t> вокруг 12 июня, предложив отмечать его как День России. Официально новое название праздник получил  1 февраля 2002 года.  </a:t>
            </a:r>
          </a:p>
          <a:p>
            <a:pPr>
              <a:lnSpc>
                <a:spcPct val="120000"/>
              </a:lnSpc>
              <a:buNone/>
            </a:pPr>
            <a:endParaRPr lang="ru-RU" sz="4500" dirty="0" smtClean="0"/>
          </a:p>
          <a:p>
            <a:pPr>
              <a:lnSpc>
                <a:spcPct val="120000"/>
              </a:lnSpc>
              <a:buNone/>
            </a:pPr>
            <a:r>
              <a:rPr lang="ru-RU" sz="4500" dirty="0" smtClean="0"/>
              <a:t> </a:t>
            </a:r>
          </a:p>
          <a:p>
            <a:pPr>
              <a:buNone/>
            </a:pPr>
            <a:endParaRPr lang="ru-RU" sz="3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43570" y="714356"/>
            <a:ext cx="3500430" cy="1500198"/>
          </a:xfrm>
        </p:spPr>
        <p:txBody>
          <a:bodyPr>
            <a:normAutofit fontScale="90000"/>
          </a:bodyPr>
          <a:lstStyle/>
          <a:p>
            <a:r>
              <a:rPr lang="ru-RU" sz="3100" dirty="0" smtClean="0">
                <a:solidFill>
                  <a:srgbClr val="FF0000"/>
                </a:solidFill>
              </a:rPr>
              <a:t>РАБОТА С ТЕКСТОМ:</a:t>
            </a:r>
            <a:br>
              <a:rPr lang="ru-RU" sz="3100" dirty="0" smtClean="0">
                <a:solidFill>
                  <a:srgbClr val="FF0000"/>
                </a:solidFill>
              </a:rPr>
            </a:br>
            <a:r>
              <a:rPr lang="ru-RU" dirty="0" smtClean="0">
                <a:solidFill>
                  <a:srgbClr val="FF0000"/>
                </a:solidFill>
              </a:rPr>
              <a:t> </a:t>
            </a:r>
            <a:endParaRPr lang="ru-RU" dirty="0">
              <a:solidFill>
                <a:srgbClr val="FF0000"/>
              </a:solidFill>
            </a:endParaRPr>
          </a:p>
        </p:txBody>
      </p:sp>
      <p:sp>
        <p:nvSpPr>
          <p:cNvPr id="3" name="Текст 2"/>
          <p:cNvSpPr>
            <a:spLocks noGrp="1"/>
          </p:cNvSpPr>
          <p:nvPr>
            <p:ph type="body" idx="1"/>
          </p:nvPr>
        </p:nvSpPr>
        <p:spPr>
          <a:xfrm>
            <a:off x="1928794" y="4500570"/>
            <a:ext cx="1357322" cy="1000131"/>
          </a:xfrm>
        </p:spPr>
        <p:txBody>
          <a:bodyPr/>
          <a:lstStyle/>
          <a:p>
            <a:endParaRPr lang="ru-RU" dirty="0"/>
          </a:p>
        </p:txBody>
      </p:sp>
      <p:sp>
        <p:nvSpPr>
          <p:cNvPr id="4" name="Содержимое 3"/>
          <p:cNvSpPr>
            <a:spLocks noGrp="1"/>
          </p:cNvSpPr>
          <p:nvPr>
            <p:ph sz="half" idx="2"/>
          </p:nvPr>
        </p:nvSpPr>
        <p:spPr>
          <a:xfrm>
            <a:off x="5715008" y="1785926"/>
            <a:ext cx="3428992" cy="3929089"/>
          </a:xfrm>
        </p:spPr>
        <p:txBody>
          <a:bodyPr>
            <a:normAutofit/>
          </a:bodyPr>
          <a:lstStyle/>
          <a:p>
            <a:pPr>
              <a:buClr>
                <a:srgbClr val="FF0000"/>
              </a:buClr>
            </a:pPr>
            <a:r>
              <a:rPr lang="ru-RU" dirty="0" smtClean="0"/>
              <a:t>Озаглавьте текст</a:t>
            </a:r>
          </a:p>
          <a:p>
            <a:pPr>
              <a:buNone/>
            </a:pPr>
            <a:endParaRPr lang="ru-RU" dirty="0" smtClean="0"/>
          </a:p>
          <a:p>
            <a:pPr>
              <a:buClr>
                <a:srgbClr val="FF0000"/>
              </a:buClr>
            </a:pPr>
            <a:r>
              <a:rPr lang="ru-RU" dirty="0" smtClean="0"/>
              <a:t>Поделите его на части</a:t>
            </a:r>
          </a:p>
          <a:p>
            <a:pPr>
              <a:buClr>
                <a:srgbClr val="FF0000"/>
              </a:buClr>
              <a:buNone/>
            </a:pPr>
            <a:r>
              <a:rPr lang="ru-RU" dirty="0" smtClean="0"/>
              <a:t> </a:t>
            </a:r>
          </a:p>
          <a:p>
            <a:pPr>
              <a:buClr>
                <a:srgbClr val="FF0000"/>
              </a:buClr>
            </a:pPr>
            <a:r>
              <a:rPr lang="ru-RU" dirty="0" smtClean="0"/>
              <a:t>Озаглавьте каждую часть</a:t>
            </a:r>
          </a:p>
          <a:p>
            <a:endParaRPr lang="ru-RU" dirty="0" smtClean="0"/>
          </a:p>
          <a:p>
            <a:pPr>
              <a:buClr>
                <a:srgbClr val="FF0000"/>
              </a:buClr>
            </a:pPr>
            <a:r>
              <a:rPr lang="ru-RU" dirty="0" smtClean="0"/>
              <a:t> Перескажите текст</a:t>
            </a:r>
            <a:endParaRPr lang="ru-RU" dirty="0"/>
          </a:p>
        </p:txBody>
      </p:sp>
      <p:pic>
        <p:nvPicPr>
          <p:cNvPr id="3074" name="Picture 2" descr="C:\Users\NEW\Pictures\день р 4.jpg"/>
          <p:cNvPicPr>
            <a:picLocks noChangeAspect="1" noChangeArrowheads="1"/>
          </p:cNvPicPr>
          <p:nvPr/>
        </p:nvPicPr>
        <p:blipFill>
          <a:blip r:embed="rId2"/>
          <a:srcRect/>
          <a:stretch>
            <a:fillRect/>
          </a:stretch>
        </p:blipFill>
        <p:spPr bwMode="auto">
          <a:xfrm>
            <a:off x="357158" y="785794"/>
            <a:ext cx="5286412" cy="550072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14356"/>
          </a:xfrm>
        </p:spPr>
        <p:txBody>
          <a:bodyPr>
            <a:normAutofit fontScale="90000"/>
          </a:bodyPr>
          <a:lstStyle/>
          <a:p>
            <a:r>
              <a:rPr lang="ru-RU" dirty="0" smtClean="0"/>
              <a:t>ВЫПОЛНИТЕ ТЕСТ:</a:t>
            </a:r>
            <a:endParaRPr lang="ru-RU" dirty="0"/>
          </a:p>
        </p:txBody>
      </p:sp>
      <p:sp>
        <p:nvSpPr>
          <p:cNvPr id="4" name="Содержимое 3"/>
          <p:cNvSpPr>
            <a:spLocks noGrp="1"/>
          </p:cNvSpPr>
          <p:nvPr>
            <p:ph sz="half" idx="2"/>
          </p:nvPr>
        </p:nvSpPr>
        <p:spPr>
          <a:xfrm>
            <a:off x="214282" y="642918"/>
            <a:ext cx="8929718" cy="6000791"/>
          </a:xfrm>
        </p:spPr>
        <p:txBody>
          <a:bodyPr>
            <a:normAutofit fontScale="77500" lnSpcReduction="20000"/>
          </a:bodyPr>
          <a:lstStyle/>
          <a:p>
            <a:pPr marL="457200" indent="-457200">
              <a:buAutoNum type="arabicPeriod"/>
            </a:pPr>
            <a:r>
              <a:rPr lang="ru-RU" dirty="0" smtClean="0"/>
              <a:t>День России или День независимости России – это:</a:t>
            </a:r>
          </a:p>
          <a:p>
            <a:pPr marL="457200" indent="-457200">
              <a:buNone/>
            </a:pPr>
            <a:r>
              <a:rPr lang="ru-RU" dirty="0" smtClean="0"/>
              <a:t>       а) «молодой» государственный праздник ;</a:t>
            </a:r>
          </a:p>
          <a:p>
            <a:pPr marL="457200" indent="-457200">
              <a:buNone/>
            </a:pPr>
            <a:r>
              <a:rPr lang="ru-RU" dirty="0" smtClean="0"/>
              <a:t>       б) «зрелый»  государственный праздник;</a:t>
            </a:r>
          </a:p>
          <a:p>
            <a:pPr marL="457200" indent="-457200">
              <a:buNone/>
            </a:pPr>
            <a:r>
              <a:rPr lang="ru-RU" dirty="0" smtClean="0"/>
              <a:t>       в) один из самых «молодых» государственных праздников.</a:t>
            </a:r>
          </a:p>
          <a:p>
            <a:pPr marL="457200" indent="-457200">
              <a:buAutoNum type="arabicPeriod" startAt="2"/>
            </a:pPr>
            <a:r>
              <a:rPr lang="ru-RU" dirty="0" smtClean="0"/>
              <a:t>12 июня 1994 года – это:</a:t>
            </a:r>
          </a:p>
          <a:p>
            <a:pPr marL="457200" indent="-457200">
              <a:buNone/>
            </a:pPr>
            <a:r>
              <a:rPr lang="ru-RU" dirty="0" smtClean="0"/>
              <a:t>       а) День принятия декларации  о государственном суверенитете России;</a:t>
            </a:r>
          </a:p>
          <a:p>
            <a:pPr marL="457200" indent="-457200">
              <a:buNone/>
            </a:pPr>
            <a:r>
              <a:rPr lang="ru-RU" dirty="0" smtClean="0"/>
              <a:t>       б) День принятия закона о государственной независимости России;</a:t>
            </a:r>
          </a:p>
          <a:p>
            <a:pPr marL="457200" indent="-457200">
              <a:buNone/>
            </a:pPr>
            <a:r>
              <a:rPr lang="ru-RU" dirty="0" smtClean="0"/>
              <a:t>       в) День суверенитета России.</a:t>
            </a:r>
          </a:p>
          <a:p>
            <a:pPr marL="457200" indent="-457200">
              <a:buNone/>
            </a:pPr>
            <a:r>
              <a:rPr lang="ru-RU" dirty="0" smtClean="0"/>
              <a:t>3. Когда был подписан документ о государственном суверенитете России:</a:t>
            </a:r>
          </a:p>
          <a:p>
            <a:pPr marL="457200" indent="-457200">
              <a:buNone/>
            </a:pPr>
            <a:r>
              <a:rPr lang="ru-RU" dirty="0" smtClean="0"/>
              <a:t>       а) в 1994году;</a:t>
            </a:r>
          </a:p>
          <a:p>
            <a:pPr marL="457200" indent="-457200">
              <a:buNone/>
            </a:pPr>
            <a:r>
              <a:rPr lang="ru-RU" dirty="0" smtClean="0"/>
              <a:t>       б) в 1990году;</a:t>
            </a:r>
          </a:p>
          <a:p>
            <a:pPr marL="457200" indent="-457200">
              <a:buNone/>
            </a:pPr>
            <a:r>
              <a:rPr lang="ru-RU" dirty="0" smtClean="0"/>
              <a:t>       в) в 1998 году.</a:t>
            </a:r>
          </a:p>
          <a:p>
            <a:pPr marL="457200" indent="-457200">
              <a:buNone/>
            </a:pPr>
            <a:r>
              <a:rPr lang="ru-RU" dirty="0" smtClean="0"/>
              <a:t>4. День России в народе толковался по – разному, потому что </a:t>
            </a:r>
          </a:p>
          <a:p>
            <a:pPr marL="457200" indent="-457200">
              <a:buNone/>
            </a:pPr>
            <a:r>
              <a:rPr lang="ru-RU" dirty="0" smtClean="0"/>
              <a:t>       а) люди не имели представления об этом празднике;</a:t>
            </a:r>
          </a:p>
          <a:p>
            <a:pPr marL="457200" indent="-457200">
              <a:buNone/>
            </a:pPr>
            <a:r>
              <a:rPr lang="ru-RU" dirty="0" smtClean="0"/>
              <a:t>       б) люди не понимали сути праздника;</a:t>
            </a:r>
          </a:p>
          <a:p>
            <a:pPr marL="457200" indent="-457200">
              <a:buNone/>
            </a:pPr>
            <a:r>
              <a:rPr lang="ru-RU" dirty="0" smtClean="0"/>
              <a:t>       в)  люди не знали истинного значения этого праздника.</a:t>
            </a:r>
          </a:p>
          <a:p>
            <a:pPr marL="457200" indent="-457200">
              <a:buNone/>
            </a:pPr>
            <a:r>
              <a:rPr lang="ru-RU" dirty="0" smtClean="0"/>
              <a:t>5. Какое официальное название получил праздник 1 февраля 2002 года:</a:t>
            </a:r>
          </a:p>
          <a:p>
            <a:pPr marL="457200" indent="-457200">
              <a:buNone/>
            </a:pPr>
            <a:r>
              <a:rPr lang="ru-RU" dirty="0" smtClean="0"/>
              <a:t>       а) День независимости России;</a:t>
            </a:r>
          </a:p>
          <a:p>
            <a:pPr marL="457200" indent="-457200">
              <a:buNone/>
            </a:pPr>
            <a:r>
              <a:rPr lang="ru-RU" dirty="0" smtClean="0"/>
              <a:t>       б) День государственной независимости России;</a:t>
            </a:r>
          </a:p>
          <a:p>
            <a:pPr marL="457200" indent="-457200">
              <a:buNone/>
            </a:pPr>
            <a:r>
              <a:rPr lang="ru-RU" dirty="0" smtClean="0"/>
              <a:t>       в) День России.</a:t>
            </a:r>
            <a:endParaRPr lang="ru-RU" dirty="0"/>
          </a:p>
        </p:txBody>
      </p:sp>
      <p:sp>
        <p:nvSpPr>
          <p:cNvPr id="9" name="Стрелка вправо 8"/>
          <p:cNvSpPr/>
          <p:nvPr/>
        </p:nvSpPr>
        <p:spPr>
          <a:xfrm>
            <a:off x="285720" y="1571612"/>
            <a:ext cx="357190" cy="21431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285720" y="2143116"/>
            <a:ext cx="357190" cy="21431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право 10"/>
          <p:cNvSpPr/>
          <p:nvPr/>
        </p:nvSpPr>
        <p:spPr>
          <a:xfrm>
            <a:off x="285720" y="3571876"/>
            <a:ext cx="357190" cy="21431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право 11"/>
          <p:cNvSpPr/>
          <p:nvPr/>
        </p:nvSpPr>
        <p:spPr>
          <a:xfrm>
            <a:off x="285720" y="4714884"/>
            <a:ext cx="357190" cy="21431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p:cNvSpPr/>
          <p:nvPr/>
        </p:nvSpPr>
        <p:spPr>
          <a:xfrm>
            <a:off x="285720" y="6215082"/>
            <a:ext cx="357190" cy="21431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3429024" cy="2154230"/>
          </a:xfrm>
        </p:spPr>
        <p:txBody>
          <a:bodyPr>
            <a:noAutofit/>
          </a:bodyPr>
          <a:lstStyle/>
          <a:p>
            <a:r>
              <a:rPr lang="ru-RU" sz="3600" b="1" i="1" dirty="0" smtClean="0">
                <a:solidFill>
                  <a:srgbClr val="FF0000"/>
                </a:solidFill>
                <a:latin typeface="+mn-lt"/>
              </a:rPr>
              <a:t>Флаг Российской Федерации (флаг России)</a:t>
            </a:r>
            <a:endParaRPr lang="ru-RU" sz="3600" b="1" i="1" dirty="0">
              <a:solidFill>
                <a:srgbClr val="FF0000"/>
              </a:solidFill>
              <a:latin typeface="+mn-lt"/>
            </a:endParaRPr>
          </a:p>
        </p:txBody>
      </p:sp>
      <p:sp>
        <p:nvSpPr>
          <p:cNvPr id="3" name="Текст 2"/>
          <p:cNvSpPr>
            <a:spLocks noGrp="1"/>
          </p:cNvSpPr>
          <p:nvPr>
            <p:ph type="body" idx="1"/>
          </p:nvPr>
        </p:nvSpPr>
        <p:spPr>
          <a:xfrm>
            <a:off x="5500694" y="1428736"/>
            <a:ext cx="3286148" cy="285752"/>
          </a:xfrm>
        </p:spPr>
        <p:txBody>
          <a:bodyPr>
            <a:normAutofit fontScale="62500" lnSpcReduction="20000"/>
          </a:bodyPr>
          <a:lstStyle/>
          <a:p>
            <a:endParaRPr lang="ru-RU" dirty="0"/>
          </a:p>
        </p:txBody>
      </p:sp>
      <p:sp>
        <p:nvSpPr>
          <p:cNvPr id="4" name="Содержимое 3"/>
          <p:cNvSpPr>
            <a:spLocks noGrp="1"/>
          </p:cNvSpPr>
          <p:nvPr>
            <p:ph sz="half" idx="2"/>
          </p:nvPr>
        </p:nvSpPr>
        <p:spPr>
          <a:xfrm>
            <a:off x="3000364" y="3857628"/>
            <a:ext cx="5929354" cy="2714644"/>
          </a:xfrm>
        </p:spPr>
        <p:txBody>
          <a:bodyPr>
            <a:normAutofit/>
          </a:bodyPr>
          <a:lstStyle/>
          <a:p>
            <a:pPr>
              <a:buNone/>
            </a:pPr>
            <a:r>
              <a:rPr lang="ru-RU" dirty="0" smtClean="0"/>
              <a:t>		Государственный флаг Российской Федерации представляет собой прямоугольное полотнище, состоящее из трех горизонтальных равновеликих полос: верхней - белого, средней - синего, нижней - красного цветов. </a:t>
            </a:r>
          </a:p>
          <a:p>
            <a:endParaRPr lang="ru-RU" dirty="0"/>
          </a:p>
        </p:txBody>
      </p:sp>
      <p:sp>
        <p:nvSpPr>
          <p:cNvPr id="5" name="Текст 4"/>
          <p:cNvSpPr>
            <a:spLocks noGrp="1"/>
          </p:cNvSpPr>
          <p:nvPr>
            <p:ph type="body" sz="quarter" idx="3"/>
          </p:nvPr>
        </p:nvSpPr>
        <p:spPr>
          <a:xfrm>
            <a:off x="0" y="2285992"/>
            <a:ext cx="3428992" cy="1357322"/>
          </a:xfrm>
        </p:spPr>
        <p:txBody>
          <a:bodyPr>
            <a:normAutofit/>
          </a:bodyPr>
          <a:lstStyle/>
          <a:p>
            <a:r>
              <a:rPr lang="ru-RU" b="0" dirty="0" smtClean="0"/>
              <a:t>     Опишите флаг России</a:t>
            </a:r>
            <a:endParaRPr lang="ru-RU" b="0" dirty="0"/>
          </a:p>
        </p:txBody>
      </p:sp>
      <p:pic>
        <p:nvPicPr>
          <p:cNvPr id="7" name="Picture 2" descr="C:\Users\NEW\Pictures\день р 14.jpg"/>
          <p:cNvPicPr>
            <a:picLocks noGrp="1" noChangeAspect="1" noChangeArrowheads="1"/>
          </p:cNvPicPr>
          <p:nvPr>
            <p:ph sz="quarter" idx="4"/>
          </p:nvPr>
        </p:nvPicPr>
        <p:blipFill>
          <a:blip r:embed="rId2" cstate="email">
            <a:extLst>
              <a:ext uri="{28A0092B-C50C-407E-A947-70E740481C1C}">
                <a14:useLocalDpi xmlns:a14="http://schemas.microsoft.com/office/drawing/2010/main"/>
              </a:ext>
            </a:extLst>
          </a:blip>
          <a:srcRect/>
          <a:stretch>
            <a:fillRect/>
          </a:stretch>
        </p:blipFill>
        <p:spPr bwMode="auto">
          <a:xfrm>
            <a:off x="3786182" y="285728"/>
            <a:ext cx="5113345" cy="35004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2"/>
          </p:nvPr>
        </p:nvSpPr>
        <p:spPr>
          <a:xfrm>
            <a:off x="0" y="0"/>
            <a:ext cx="9144000" cy="6858000"/>
          </a:xfrm>
        </p:spPr>
        <p:txBody>
          <a:bodyPr>
            <a:normAutofit fontScale="77500" lnSpcReduction="20000"/>
          </a:bodyPr>
          <a:lstStyle/>
          <a:p>
            <a:pPr>
              <a:buNone/>
            </a:pPr>
            <a:r>
              <a:rPr lang="ru-RU" sz="3400" b="1" i="1" dirty="0" smtClean="0">
                <a:solidFill>
                  <a:srgbClr val="FF0000"/>
                </a:solidFill>
              </a:rPr>
              <a:t>                                                                                                                                              </a:t>
            </a:r>
          </a:p>
          <a:p>
            <a:pPr>
              <a:buNone/>
            </a:pPr>
            <a:r>
              <a:rPr lang="ru-RU" sz="3400" b="1" i="1" dirty="0" smtClean="0">
                <a:solidFill>
                  <a:srgbClr val="FF0000"/>
                </a:solidFill>
              </a:rPr>
              <a:t>                                                                      Что означают цвета </a:t>
            </a:r>
          </a:p>
          <a:p>
            <a:pPr>
              <a:buNone/>
            </a:pPr>
            <a:r>
              <a:rPr lang="ru-RU" sz="3400" b="1" i="1" dirty="0" smtClean="0">
                <a:solidFill>
                  <a:srgbClr val="FF0000"/>
                </a:solidFill>
              </a:rPr>
              <a:t>                                                                           флага России?</a:t>
            </a:r>
            <a:endParaRPr lang="ru-RU" sz="3400" dirty="0" smtClean="0">
              <a:solidFill>
                <a:srgbClr val="FF0000"/>
              </a:solidFill>
            </a:endParaRPr>
          </a:p>
          <a:p>
            <a:pPr>
              <a:buNone/>
            </a:pPr>
            <a:r>
              <a:rPr lang="ru-RU" dirty="0" smtClean="0"/>
              <a:t>		                                                                             </a:t>
            </a:r>
          </a:p>
          <a:p>
            <a:pPr>
              <a:buNone/>
            </a:pPr>
            <a:r>
              <a:rPr lang="ru-RU" dirty="0" smtClean="0"/>
              <a:t>                                                                                           	Официально бело-сине-красный                         </a:t>
            </a:r>
          </a:p>
          <a:p>
            <a:pPr>
              <a:buNone/>
            </a:pPr>
            <a:r>
              <a:rPr lang="ru-RU" dirty="0" smtClean="0"/>
              <a:t>                                                                                           флаг был утвержден как официальный                                                                      </a:t>
            </a:r>
          </a:p>
          <a:p>
            <a:pPr>
              <a:buNone/>
            </a:pPr>
            <a:r>
              <a:rPr lang="ru-RU" dirty="0" smtClean="0"/>
              <a:t>                                                                                           (государственный) флаг России только                                     </a:t>
            </a:r>
          </a:p>
          <a:p>
            <a:pPr>
              <a:buNone/>
            </a:pPr>
            <a:r>
              <a:rPr lang="ru-RU" dirty="0" smtClean="0"/>
              <a:t>                                                                                           накануне  коронации Николая II в 1896                                </a:t>
            </a:r>
          </a:p>
          <a:p>
            <a:pPr>
              <a:buNone/>
            </a:pPr>
            <a:r>
              <a:rPr lang="ru-RU" dirty="0" smtClean="0"/>
              <a:t>                                                                                           г. (до этого государственным флагом    </a:t>
            </a:r>
          </a:p>
          <a:p>
            <a:pPr>
              <a:buNone/>
            </a:pPr>
            <a:r>
              <a:rPr lang="ru-RU" dirty="0" smtClean="0"/>
              <a:t>                                                                                           Российской империи считался черно-желто-белый флаг, который в настоящее время используется различными монархическими движениями, а бело-сине-красный флаг со времен Петра I был торговым или коммерческим флагом России). Тогда красный цвет означал державность, синий – цвет Богоматери, под покровительством которой находилась Россия, белый – цвет свободы и независимости. 	</a:t>
            </a:r>
          </a:p>
          <a:p>
            <a:pPr>
              <a:buNone/>
            </a:pPr>
            <a:r>
              <a:rPr lang="ru-RU" dirty="0" smtClean="0"/>
              <a:t>		Существует и еще одна "державная" трактовка значений цветов флага, которая означает единство трех братских восточно-славянских народов: белый - цвет Белой Руси (Белоруссии), синий - Малороссии (Украины), красный - Великороссии. </a:t>
            </a:r>
          </a:p>
          <a:p>
            <a:pPr>
              <a:buNone/>
            </a:pPr>
            <a:r>
              <a:rPr lang="ru-RU" dirty="0" smtClean="0"/>
              <a:t>		В настоящее время чаще всего (неофициально) используется следующая трактовка значений цветов флага России: белый цвет означает мир, чистоту, непорочность, совершенство; синий - цвет веры и верности, постоянства; красный цвет символизирует энергию, силу, кровь, пролитую за Отечество.</a:t>
            </a:r>
            <a:endParaRPr lang="ru-RU" dirty="0"/>
          </a:p>
        </p:txBody>
      </p:sp>
      <p:pic>
        <p:nvPicPr>
          <p:cNvPr id="4099" name="Picture 3" descr="C:\Users\NEW\Pictures\день р 8.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14282" y="214290"/>
            <a:ext cx="4572000" cy="28067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71802" y="274638"/>
            <a:ext cx="6072198" cy="3654428"/>
          </a:xfrm>
        </p:spPr>
        <p:txBody>
          <a:bodyPr/>
          <a:lstStyle/>
          <a:p>
            <a:r>
              <a:rPr lang="ru-RU" dirty="0" smtClean="0"/>
              <a:t>Какой из флагов является флагом России? </a:t>
            </a:r>
            <a:br>
              <a:rPr lang="ru-RU" dirty="0" smtClean="0"/>
            </a:br>
            <a:r>
              <a:rPr lang="ru-RU" dirty="0" smtClean="0"/>
              <a:t>   Что означает каждый цвет флага?                  </a:t>
            </a:r>
            <a:endParaRPr lang="ru-RU" dirty="0"/>
          </a:p>
        </p:txBody>
      </p:sp>
      <p:sp>
        <p:nvSpPr>
          <p:cNvPr id="3" name="Текст 2"/>
          <p:cNvSpPr>
            <a:spLocks noGrp="1"/>
          </p:cNvSpPr>
          <p:nvPr>
            <p:ph type="body" idx="1"/>
          </p:nvPr>
        </p:nvSpPr>
        <p:spPr>
          <a:xfrm>
            <a:off x="5072066" y="6000769"/>
            <a:ext cx="2286016" cy="500066"/>
          </a:xfrm>
        </p:spPr>
        <p:txBody>
          <a:bodyPr/>
          <a:lstStyle/>
          <a:p>
            <a:r>
              <a:rPr lang="ru-RU" dirty="0" smtClean="0"/>
              <a:t>               3</a:t>
            </a:r>
            <a:endParaRPr lang="ru-RU" dirty="0"/>
          </a:p>
        </p:txBody>
      </p:sp>
      <p:sp>
        <p:nvSpPr>
          <p:cNvPr id="5" name="Текст 4"/>
          <p:cNvSpPr>
            <a:spLocks noGrp="1"/>
          </p:cNvSpPr>
          <p:nvPr>
            <p:ph type="body" sz="quarter" idx="3"/>
          </p:nvPr>
        </p:nvSpPr>
        <p:spPr>
          <a:xfrm>
            <a:off x="928663" y="5857892"/>
            <a:ext cx="2071702" cy="642941"/>
          </a:xfrm>
        </p:spPr>
        <p:txBody>
          <a:bodyPr/>
          <a:lstStyle/>
          <a:p>
            <a:r>
              <a:rPr lang="ru-RU" dirty="0" smtClean="0"/>
              <a:t>            2</a:t>
            </a:r>
            <a:endParaRPr lang="ru-RU" dirty="0"/>
          </a:p>
        </p:txBody>
      </p:sp>
      <p:sp>
        <p:nvSpPr>
          <p:cNvPr id="6" name="Содержимое 5"/>
          <p:cNvSpPr>
            <a:spLocks noGrp="1"/>
          </p:cNvSpPr>
          <p:nvPr>
            <p:ph sz="quarter" idx="4"/>
          </p:nvPr>
        </p:nvSpPr>
        <p:spPr>
          <a:xfrm>
            <a:off x="1071538" y="2928934"/>
            <a:ext cx="2000264" cy="857256"/>
          </a:xfrm>
        </p:spPr>
        <p:txBody>
          <a:bodyPr>
            <a:normAutofit/>
          </a:bodyPr>
          <a:lstStyle/>
          <a:p>
            <a:pPr>
              <a:buNone/>
            </a:pPr>
            <a:r>
              <a:rPr lang="ru-RU" dirty="0" smtClean="0"/>
              <a:t>          1</a:t>
            </a:r>
            <a:endParaRPr lang="ru-RU" dirty="0"/>
          </a:p>
        </p:txBody>
      </p:sp>
      <p:sp>
        <p:nvSpPr>
          <p:cNvPr id="7" name="Прямоугольник 6"/>
          <p:cNvSpPr/>
          <p:nvPr/>
        </p:nvSpPr>
        <p:spPr>
          <a:xfrm>
            <a:off x="357158" y="1357298"/>
            <a:ext cx="3143272" cy="500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357158" y="1857364"/>
            <a:ext cx="3143272" cy="500066"/>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357158" y="2357430"/>
            <a:ext cx="3143272" cy="50006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357158" y="5286388"/>
            <a:ext cx="3143272" cy="500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357158" y="4786322"/>
            <a:ext cx="3143272" cy="500066"/>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357158" y="4357694"/>
            <a:ext cx="3143272" cy="50006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4714876" y="4857760"/>
            <a:ext cx="3143272" cy="50006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4714876" y="4500570"/>
            <a:ext cx="3143272" cy="4286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4714876" y="5357826"/>
            <a:ext cx="3143272" cy="500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4286248" cy="2368544"/>
          </a:xfrm>
        </p:spPr>
        <p:txBody>
          <a:bodyPr>
            <a:normAutofit/>
          </a:bodyPr>
          <a:lstStyle/>
          <a:p>
            <a:r>
              <a:rPr lang="ru-RU" b="1" i="1" dirty="0" smtClean="0">
                <a:solidFill>
                  <a:srgbClr val="FF0000"/>
                </a:solidFill>
                <a:latin typeface="+mn-lt"/>
              </a:rPr>
              <a:t>Герб Российской Федерации (герб России)</a:t>
            </a:r>
            <a:endParaRPr lang="ru-RU" b="1" i="1" dirty="0">
              <a:solidFill>
                <a:srgbClr val="FF0000"/>
              </a:solidFill>
              <a:latin typeface="+mn-lt"/>
            </a:endParaRPr>
          </a:p>
        </p:txBody>
      </p:sp>
      <p:sp>
        <p:nvSpPr>
          <p:cNvPr id="5" name="Текст 4"/>
          <p:cNvSpPr>
            <a:spLocks noGrp="1"/>
          </p:cNvSpPr>
          <p:nvPr>
            <p:ph type="body" sz="quarter" idx="3"/>
          </p:nvPr>
        </p:nvSpPr>
        <p:spPr>
          <a:xfrm>
            <a:off x="4645025" y="1071547"/>
            <a:ext cx="4041775" cy="642942"/>
          </a:xfrm>
        </p:spPr>
        <p:txBody>
          <a:bodyPr/>
          <a:lstStyle/>
          <a:p>
            <a:r>
              <a:rPr lang="ru-RU" b="0" dirty="0" smtClean="0"/>
              <a:t>       Опишите герб России</a:t>
            </a:r>
            <a:endParaRPr lang="ru-RU" b="0" dirty="0"/>
          </a:p>
        </p:txBody>
      </p:sp>
      <p:sp>
        <p:nvSpPr>
          <p:cNvPr id="6" name="Содержимое 5"/>
          <p:cNvSpPr>
            <a:spLocks noGrp="1"/>
          </p:cNvSpPr>
          <p:nvPr>
            <p:ph sz="quarter" idx="4"/>
          </p:nvPr>
        </p:nvSpPr>
        <p:spPr>
          <a:xfrm>
            <a:off x="3714744" y="2174874"/>
            <a:ext cx="5429255" cy="4683125"/>
          </a:xfrm>
        </p:spPr>
        <p:txBody>
          <a:bodyPr>
            <a:normAutofit/>
          </a:bodyPr>
          <a:lstStyle/>
          <a:p>
            <a:pPr>
              <a:buNone/>
            </a:pPr>
            <a:r>
              <a:rPr lang="ru-RU" dirty="0" smtClean="0"/>
              <a:t>		Государственный герб Российской Федерации представляет собой изображение золотого двуглавого орла, помещенного на красном геральдическом щите; над орлом - три исторические короны Петра Великого (над головами - две малые и над ними - одна большего размера); в лапах орла - скипетр и держава; на груди орла на красном щите - всадник, поражающий копьем дракона. </a:t>
            </a:r>
          </a:p>
          <a:p>
            <a:endParaRPr lang="ru-RU" dirty="0"/>
          </a:p>
        </p:txBody>
      </p:sp>
      <p:pic>
        <p:nvPicPr>
          <p:cNvPr id="5123" name="Picture 3" descr="C:\Users\NEW\Pictures\день р 12.jpg"/>
          <p:cNvPicPr>
            <a:picLocks noGrp="1" noChangeAspect="1" noChangeArrowheads="1"/>
          </p:cNvPicPr>
          <p:nvPr>
            <p:ph sz="half" idx="2"/>
          </p:nvPr>
        </p:nvPicPr>
        <p:blipFill>
          <a:blip r:embed="rId2" cstate="email">
            <a:extLst>
              <a:ext uri="{28A0092B-C50C-407E-A947-70E740481C1C}">
                <a14:useLocalDpi xmlns:a14="http://schemas.microsoft.com/office/drawing/2010/main"/>
              </a:ext>
            </a:extLst>
          </a:blip>
          <a:srcRect/>
          <a:stretch>
            <a:fillRect/>
          </a:stretch>
        </p:blipFill>
        <p:spPr bwMode="auto">
          <a:xfrm>
            <a:off x="357158" y="2714620"/>
            <a:ext cx="3358595" cy="395128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506</Words>
  <Application>Microsoft Office PowerPoint</Application>
  <PresentationFormat>Экран (4:3)</PresentationFormat>
  <Paragraphs>121</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Презентация PowerPoint</vt:lpstr>
      <vt:lpstr>       НОВЫЕ   СЛОВА:</vt:lpstr>
      <vt:lpstr>Презентация PowerPoint</vt:lpstr>
      <vt:lpstr>РАБОТА С ТЕКСТОМ:  </vt:lpstr>
      <vt:lpstr>ВЫПОЛНИТЕ ТЕСТ:</vt:lpstr>
      <vt:lpstr>Флаг Российской Федерации (флаг России)</vt:lpstr>
      <vt:lpstr>Презентация PowerPoint</vt:lpstr>
      <vt:lpstr>Какой из флагов является флагом России?     Что означает каждый цвет флага?                  </vt:lpstr>
      <vt:lpstr>Герб Российской Федерации (герб России)</vt:lpstr>
      <vt:lpstr>История герба</vt:lpstr>
      <vt:lpstr>Поставьте слова в нужную форму, прочитайте полученный текст:</vt:lpstr>
      <vt:lpstr>Гимн России</vt:lpstr>
      <vt:lpstr>Объясните  значение словосочетаний:</vt:lpstr>
      <vt:lpstr>Найдите ответную реплику</vt:lpstr>
      <vt:lpstr>ОПИШИТЕ КАРТИНУ</vt:lpstr>
      <vt:lpstr>Презентация PowerPoint</vt:lpstr>
      <vt:lpstr>Презентация PowerPoint</vt:lpstr>
      <vt:lpstr>Как  празднуют День России?</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Татьяна</dc:creator>
  <cp:lastModifiedBy>Admin</cp:lastModifiedBy>
  <cp:revision>3</cp:revision>
  <dcterms:modified xsi:type="dcterms:W3CDTF">2015-02-06T14:05:36Z</dcterms:modified>
</cp:coreProperties>
</file>