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6" r:id="rId4"/>
    <p:sldId id="262" r:id="rId5"/>
    <p:sldId id="263" r:id="rId6"/>
    <p:sldId id="276" r:id="rId7"/>
    <p:sldId id="271" r:id="rId8"/>
    <p:sldId id="272" r:id="rId9"/>
    <p:sldId id="274" r:id="rId10"/>
    <p:sldId id="267" r:id="rId11"/>
    <p:sldId id="277" r:id="rId12"/>
    <p:sldId id="279" r:id="rId13"/>
    <p:sldId id="268" r:id="rId14"/>
    <p:sldId id="269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63636"/>
    <a:srgbClr val="FFD85D"/>
    <a:srgbClr val="F8ECCC"/>
    <a:srgbClr val="F5E4B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0" autoAdjust="0"/>
    <p:restoredTop sz="94624" autoAdjust="0"/>
  </p:normalViewPr>
  <p:slideViewPr>
    <p:cSldViewPr>
      <p:cViewPr>
        <p:scale>
          <a:sx n="78" d="100"/>
          <a:sy n="78" d="100"/>
        </p:scale>
        <p:origin x="-97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8584659105699844"/>
          <c:y val="0.10208648119237053"/>
          <c:w val="0.35901589060419481"/>
          <c:h val="0.723057186745298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ниже среднего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2012 г.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</c:f>
              <c:strCache>
                <c:ptCount val="1"/>
                <c:pt idx="0">
                  <c:v>2012 г.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2012 г.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shape val="cylinder"/>
        </c:ser>
        <c:shape val="box"/>
        <c:axId val="85498880"/>
        <c:axId val="85521152"/>
        <c:axId val="0"/>
      </c:bar3DChart>
      <c:catAx>
        <c:axId val="85498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baseline="0">
                <a:solidFill>
                  <a:schemeClr val="tx1"/>
                </a:solidFill>
                <a:latin typeface="Bookman Old Style" panose="02050604050505020204" pitchFamily="18" charset="0"/>
              </a:defRPr>
            </a:pPr>
            <a:endParaRPr lang="ru-RU"/>
          </a:p>
        </c:txPr>
        <c:crossAx val="85521152"/>
        <c:crosses val="autoZero"/>
        <c:auto val="1"/>
        <c:lblAlgn val="ctr"/>
        <c:lblOffset val="100"/>
      </c:catAx>
      <c:valAx>
        <c:axId val="85521152"/>
        <c:scaling>
          <c:orientation val="minMax"/>
          <c:max val="10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 baseline="0">
                <a:solidFill>
                  <a:schemeClr val="tx1"/>
                </a:solidFill>
                <a:latin typeface="Bookman Old Style" panose="02050604050505020204" pitchFamily="18" charset="0"/>
              </a:defRPr>
            </a:pPr>
            <a:endParaRPr lang="ru-RU"/>
          </a:p>
        </c:txPr>
        <c:crossAx val="85498880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400" b="1" i="1" baseline="0">
                <a:solidFill>
                  <a:schemeClr val="tx1"/>
                </a:solidFill>
                <a:latin typeface="Bookman Old Style" panose="020506040505050202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i="1" baseline="0">
                <a:solidFill>
                  <a:schemeClr val="tx1"/>
                </a:solidFill>
                <a:latin typeface="Bookman Old Style" panose="020506040505050202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i="1" baseline="0">
                <a:solidFill>
                  <a:schemeClr val="tx1"/>
                </a:solidFill>
                <a:latin typeface="Bookman Old Style" panose="020506040505050202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870184083069572"/>
          <c:y val="0.35846500278337012"/>
          <c:w val="0.31790651002488823"/>
          <c:h val="0.33622608499114837"/>
        </c:manualLayout>
      </c:layout>
      <c:txPr>
        <a:bodyPr/>
        <a:lstStyle/>
        <a:p>
          <a:pPr>
            <a:defRPr b="1" i="1">
              <a:solidFill>
                <a:schemeClr val="tx1"/>
              </a:solidFill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1995606053685114E-2"/>
          <c:y val="6.8863506041796752E-2"/>
          <c:w val="0.64348953306584677"/>
          <c:h val="0.723057186745298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ниже среднего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Лист1!$A$2:$A$5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</c:v>
                </c:pt>
                <c:pt idx="1">
                  <c:v>30</c:v>
                </c:pt>
                <c:pt idx="2">
                  <c:v>27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Лист1!$A$2:$A$5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64</c:v>
                </c:pt>
                <c:pt idx="1">
                  <c:v>59</c:v>
                </c:pt>
                <c:pt idx="2">
                  <c:v>56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Лист1!$A$2:$A$5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11</c:v>
                </c:pt>
                <c:pt idx="2">
                  <c:v>17</c:v>
                </c:pt>
              </c:numCache>
            </c:numRef>
          </c:val>
          <c:shape val="cylinder"/>
        </c:ser>
        <c:shape val="box"/>
        <c:axId val="96455680"/>
        <c:axId val="98767616"/>
        <c:axId val="0"/>
      </c:bar3DChart>
      <c:catAx>
        <c:axId val="96455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baseline="0">
                <a:latin typeface="Bookman Old Style" panose="02050604050505020204" pitchFamily="18" charset="0"/>
              </a:defRPr>
            </a:pPr>
            <a:endParaRPr lang="ru-RU"/>
          </a:p>
        </c:txPr>
        <c:crossAx val="98767616"/>
        <c:crosses val="autoZero"/>
        <c:auto val="1"/>
        <c:lblAlgn val="ctr"/>
        <c:lblOffset val="100"/>
      </c:catAx>
      <c:valAx>
        <c:axId val="98767616"/>
        <c:scaling>
          <c:orientation val="minMax"/>
          <c:max val="10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 baseline="0">
                <a:latin typeface="Bookman Old Style" panose="02050604050505020204" pitchFamily="18" charset="0"/>
              </a:defRPr>
            </a:pPr>
            <a:endParaRPr lang="ru-RU"/>
          </a:p>
        </c:txPr>
        <c:crossAx val="96455680"/>
        <c:crosses val="autoZero"/>
        <c:crossBetween val="between"/>
        <c:majorUnit val="10"/>
      </c:valAx>
    </c:plotArea>
    <c:legend>
      <c:legendPos val="r"/>
      <c:legendEntry>
        <c:idx val="2"/>
        <c:txPr>
          <a:bodyPr/>
          <a:lstStyle/>
          <a:p>
            <a:pPr>
              <a:defRPr sz="1400" b="1" baseline="0">
                <a:latin typeface="Bookman Old Style" panose="020506040505050202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baseline="0">
                <a:latin typeface="Bookman Old Style" panose="02050604050505020204" pitchFamily="18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400" b="1" baseline="0">
                <a:latin typeface="Bookman Old Style" panose="02050604050505020204" pitchFamily="18" charset="0"/>
              </a:defRPr>
            </a:pPr>
            <a:endParaRPr lang="ru-RU"/>
          </a:p>
        </c:txPr>
      </c:legendEntry>
      <c:txPr>
        <a:bodyPr/>
        <a:lstStyle/>
        <a:p>
          <a:pPr>
            <a:defRPr b="1"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4EA25-D8E5-438A-9EC1-35F4709AE248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B5460-C6B7-4D69-A17E-12C329518E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501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8300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5550" y="4352734"/>
            <a:ext cx="4771221" cy="34783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93;&#1080;&#1083;&#1072;&#1081;%20&#1087;&#1077;&#1076;&#1072;&#1075;&#1086;&#1075;&#1080;&#1095;&#1077;&#1089;&#1082;&#1080;&#1081;%20&#1089;&#1077;&#1084;&#1080;&#1085;&#1072;&#1088;\&#1048;&#1075;&#1086;&#1088;&#1100;%20&#1050;&#1088;&#1091;&#1090;&#1086;&#1081;%20-%20&#1052;&#1091;&#1079;&#1099;&#1082;&#1072;%20&#1044;&#1083;&#1103;%20&#1044;&#1091;&#1096;&#1080;%20-%20&#1044;&#1086;%20&#1041;&#1086;&#1083;&#1080;%20&#1055;&#1088;&#1080;&#1103;&#1090;&#1085;&#1072;&#1103;%20&#1052;&#1077;&#1083;&#1086;&#1076;&#1080;&#1103;%20%5b&#1089;%20&#1089;&#1072;&#1081;&#1090;&#1072;%20www.ololo.fm%5d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052736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344816" cy="737750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детский сад компенсирующего вида «Звездочка» г. Зернограда</a:t>
            </a:r>
            <a:endParaRPr lang="ru-RU" sz="14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214282" y="1214422"/>
            <a:ext cx="8472518" cy="4929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anose="02050604050505020204" pitchFamily="18" charset="0"/>
              </a:rPr>
              <a:t>«ИСПОЛЬЗОВАНИЕ</a:t>
            </a: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</a:rPr>
              <a:t> </a:t>
            </a:r>
            <a:r>
              <a:rPr lang="ru-RU" sz="3800" b="1" dirty="0" smtClean="0">
                <a:solidFill>
                  <a:schemeClr val="tx2"/>
                </a:solidFill>
                <a:latin typeface="Bookman Old Style" pitchFamily="18" charset="0"/>
              </a:rPr>
              <a:t>МЕТОДА МНЕМОТЕХНИКИ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800" b="1" dirty="0" smtClean="0">
                <a:solidFill>
                  <a:schemeClr val="tx2"/>
                </a:solidFill>
                <a:latin typeface="Bookman Old Style" pitchFamily="18" charset="0"/>
              </a:rPr>
              <a:t>В ЛОГОПЕДИЧЕСКОЙ РАБОТЕ 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</a:rPr>
              <a:t>ДЛЯ </a:t>
            </a:r>
            <a:r>
              <a:rPr lang="ru-RU" sz="3800" b="1" dirty="0" smtClean="0">
                <a:solidFill>
                  <a:schemeClr val="tx2"/>
                </a:solidFill>
                <a:latin typeface="Bookman Old Style" pitchFamily="18" charset="0"/>
              </a:rPr>
              <a:t>ФОРМИРОВАНИЯ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</a:rPr>
              <a:t> РЕЧИ ДОШКОЛЬНИКОВ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</a:rPr>
              <a:t>С</a:t>
            </a: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</a:rPr>
              <a:t> 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</a:rPr>
              <a:t>МОТОРНОЙ</a:t>
            </a: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</a:rPr>
              <a:t> 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</a:rPr>
              <a:t>АЛАЛИЕЙ»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</a:rPr>
              <a:t>                              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</a:rPr>
              <a:t>Учитель-логопед</a:t>
            </a: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</a:rPr>
              <a:t> 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i="1" dirty="0" smtClean="0">
                <a:solidFill>
                  <a:schemeClr val="accent2"/>
                </a:solidFill>
                <a:latin typeface="Bookman Old Style" pitchFamily="18" charset="0"/>
              </a:rPr>
              <a:t>  </a:t>
            </a: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</a:rPr>
              <a:t>I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</a:rPr>
              <a:t> квалификационной категории</a:t>
            </a:r>
            <a:endParaRPr kumimoji="0" lang="en-US" sz="2600" b="1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</a:rPr>
              <a:t>                                                 Хилай Марина Аркадьевна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36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     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anose="02050604050505020204" pitchFamily="18" charset="0"/>
              </a:rPr>
              <a:t>г. Зерноград, 2014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G:\11\1 Хилай М А логопед (1).JPG"/>
          <p:cNvPicPr/>
          <p:nvPr/>
        </p:nvPicPr>
        <p:blipFill>
          <a:blip r:embed="rId3" cstate="print">
            <a:lum bright="-10000" contrast="10000"/>
          </a:blip>
          <a:srcRect l="8984" t="18805" r="18807" b="23712"/>
          <a:stretch>
            <a:fillRect/>
          </a:stretch>
        </p:blipFill>
        <p:spPr bwMode="auto">
          <a:xfrm>
            <a:off x="785786" y="3857628"/>
            <a:ext cx="1857388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t="25001"/>
          <a:stretch>
            <a:fillRect/>
          </a:stretch>
        </p:blipFill>
        <p:spPr bwMode="auto">
          <a:xfrm>
            <a:off x="785786" y="6643710"/>
            <a:ext cx="1238255" cy="21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0"/>
            <a:ext cx="214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929718" y="0"/>
            <a:ext cx="214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464838" y="2178838"/>
            <a:ext cx="214324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горь Крутой - Музыка Для Души - До Боли Приятная Мелодия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101"/>
          <a:stretch>
            <a:fillRect/>
          </a:stretch>
        </p:blipFill>
        <p:spPr bwMode="auto">
          <a:xfrm>
            <a:off x="0" y="0"/>
            <a:ext cx="9358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Работа с </a:t>
            </a:r>
            <a:r>
              <a:rPr lang="ru-RU" sz="2400" b="1" i="1" dirty="0" err="1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мнемотаблицей</a:t>
            </a:r>
            <a:r>
              <a:rPr lang="ru-RU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  состоит из нескольких этапов: </a:t>
            </a:r>
            <a:endParaRPr lang="ru-RU" sz="2400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4143380"/>
            <a:ext cx="8929718" cy="2071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1071547"/>
            <a:ext cx="8715436" cy="1785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I -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этап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anose="02050604050505020204" pitchFamily="18" charset="0"/>
              </a:rPr>
              <a:t>– 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anose="02050604050505020204" pitchFamily="18" charset="0"/>
              </a:rPr>
              <a:t>Рассматривание таблиц и разбор того, что на ней изображено</a:t>
            </a:r>
          </a:p>
        </p:txBody>
      </p:sp>
      <p:pic>
        <p:nvPicPr>
          <p:cNvPr id="7" name="Рисунок 6" descr="E:\DCIM\101MSDCF\DSC01735.JPG"/>
          <p:cNvPicPr/>
          <p:nvPr/>
        </p:nvPicPr>
        <p:blipFill>
          <a:blip r:embed="rId3" cstate="print"/>
          <a:srcRect b="5032"/>
          <a:stretch>
            <a:fillRect/>
          </a:stretch>
        </p:blipFill>
        <p:spPr bwMode="auto">
          <a:xfrm>
            <a:off x="1357290" y="1643050"/>
            <a:ext cx="657229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101"/>
          <a:stretch>
            <a:fillRect/>
          </a:stretch>
        </p:blipFill>
        <p:spPr bwMode="auto">
          <a:xfrm>
            <a:off x="0" y="0"/>
            <a:ext cx="9358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24" y="714356"/>
            <a:ext cx="792961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II -</a:t>
            </a:r>
            <a:r>
              <a:rPr lang="ru-RU" sz="20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 этап </a:t>
            </a:r>
            <a:r>
              <a:rPr lang="ru-RU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– Осуществляется перекодирование информации, т.е преобразование из символов в образы </a:t>
            </a:r>
          </a:p>
          <a:p>
            <a:pPr algn="ctr">
              <a:buNone/>
            </a:pPr>
            <a:endParaRPr lang="ru-RU" b="1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algn="ctr">
              <a:buNone/>
            </a:pPr>
            <a:endParaRPr lang="ru-RU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Рисунок 8" descr="E:\DCIM\101MSDCF\DSC01720.JPG"/>
          <p:cNvPicPr/>
          <p:nvPr/>
        </p:nvPicPr>
        <p:blipFill>
          <a:blip r:embed="rId3" cstate="print"/>
          <a:srcRect l="7376" b="6143"/>
          <a:stretch>
            <a:fillRect/>
          </a:stretch>
        </p:blipFill>
        <p:spPr bwMode="auto">
          <a:xfrm>
            <a:off x="1500166" y="1428736"/>
            <a:ext cx="621510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101"/>
          <a:stretch>
            <a:fillRect/>
          </a:stretch>
        </p:blipFill>
        <p:spPr bwMode="auto">
          <a:xfrm>
            <a:off x="0" y="0"/>
            <a:ext cx="9358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28572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III -</a:t>
            </a:r>
            <a:r>
              <a:rPr lang="ru-RU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 этап </a:t>
            </a:r>
            <a:r>
              <a:rPr lang="ru-RU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– После перекодирования информации осуществляется пересказ сказки (рассказа), стихотворения  с опорой на символы в образы, т. е. происходит отработка метода запоминания </a:t>
            </a:r>
          </a:p>
        </p:txBody>
      </p:sp>
      <p:pic>
        <p:nvPicPr>
          <p:cNvPr id="9" name="Рисунок 8" descr="H:\ФОТО\DSC01631.JPG"/>
          <p:cNvPicPr/>
          <p:nvPr/>
        </p:nvPicPr>
        <p:blipFill>
          <a:blip r:embed="rId3" cstate="print"/>
          <a:srcRect t="12393" r="8926"/>
          <a:stretch>
            <a:fillRect/>
          </a:stretch>
        </p:blipFill>
        <p:spPr bwMode="auto">
          <a:xfrm>
            <a:off x="1428728" y="1476374"/>
            <a:ext cx="6357982" cy="445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101"/>
          <a:stretch>
            <a:fillRect/>
          </a:stretch>
        </p:blipFill>
        <p:spPr bwMode="auto">
          <a:xfrm>
            <a:off x="-1" y="0"/>
            <a:ext cx="9358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39718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Результативность опыта</a:t>
            </a:r>
            <a:endParaRPr lang="ru-RU" sz="2200" b="1" i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92696"/>
            <a:ext cx="8929718" cy="72008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Сравнительные данные мониторинга речевой деятельности  дошкольников с тяжелыми нарушениями речи</a:t>
            </a:r>
            <a:r>
              <a:rPr lang="ru-RU" sz="6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ru-RU" sz="6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до и после применения </a:t>
            </a:r>
          </a:p>
          <a:p>
            <a:pPr marL="0" indent="0" algn="ctr">
              <a:buNone/>
            </a:pPr>
            <a:r>
              <a:rPr lang="ru-RU" sz="6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адаптированной системы логопедической работы в (%)</a:t>
            </a:r>
          </a:p>
          <a:p>
            <a:pPr marL="0" indent="0" algn="just">
              <a:buNone/>
            </a:pPr>
            <a:endParaRPr lang="ru-RU" sz="64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ru-RU" sz="6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6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        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738057494"/>
              </p:ext>
            </p:extLst>
          </p:nvPr>
        </p:nvGraphicFramePr>
        <p:xfrm>
          <a:off x="214282" y="1142984"/>
          <a:ext cx="842968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844" y="3071810"/>
            <a:ext cx="90011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         </a:t>
            </a:r>
            <a:r>
              <a:rPr lang="ru-RU" sz="14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Уровень ниже среднего </a:t>
            </a:r>
            <a:r>
              <a:rPr lang="ru-RU" sz="1600" dirty="0" smtClean="0">
                <a:solidFill>
                  <a:schemeClr val="accent2"/>
                </a:solidFill>
              </a:rPr>
              <a:t>                </a:t>
            </a:r>
            <a:r>
              <a:rPr lang="ru-RU" sz="14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Средний уровень               Высокий уровень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2012 г. -                        34%                                                 64%                                                 2%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2013 г. -                        30%                                                 59%                                                11%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2014 г. -                        27%                                                 50%                                                23%</a:t>
            </a:r>
          </a:p>
          <a:p>
            <a:pPr algn="just"/>
            <a:r>
              <a:rPr lang="ru-RU" sz="1600" b="1" i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Динамика  развития  речевой  деятельности  воспитанников: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вдвое увеличилось количество детей с высоким уровнем речевого развития (с 2 % до 23 %);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со средним уровнем было 64 %, а стало 50 %;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на уровне ниже среднего  осталось 27 % воспитанников (это обусловлено сложными нарушениями психофизического развития органического генеза)</a:t>
            </a:r>
          </a:p>
          <a:p>
            <a:pPr algn="just"/>
            <a:endParaRPr lang="ru-RU" sz="8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     </a:t>
            </a:r>
            <a:r>
              <a:rPr lang="ru-RU" sz="1400" b="1" dirty="0" smtClean="0">
                <a:latin typeface="Bookman Old Style" panose="02050604050505020204" pitchFamily="18" charset="0"/>
              </a:rPr>
              <a:t>У ребят увеличился  круг знаний об окружающем мире, появилось желание пересказывать тексты, придумывать интересные истории; появился   интерес к заучиванию стихов; словарный запас  вышел  на более высокий уровень; дети преодолевают робость, застенчивость, учатся свободно держаться перед аудиторией сверстников и родителей</a:t>
            </a:r>
          </a:p>
          <a:p>
            <a:endParaRPr lang="ru-RU" sz="14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>
              <a:buNone/>
            </a:pPr>
            <a:endParaRPr lang="ru-RU" sz="1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101"/>
          <a:stretch>
            <a:fillRect/>
          </a:stretch>
        </p:blipFill>
        <p:spPr bwMode="auto">
          <a:xfrm>
            <a:off x="0" y="0"/>
            <a:ext cx="9358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Вывод</a:t>
            </a:r>
            <a:endParaRPr lang="ru-RU" sz="2800" b="1" i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2689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/>
              <a:t>         </a:t>
            </a: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Таким образом, была отмечена положительная динамика использования метода мнемотехники для заучивании и воспроизведении различных текстов с детьми дошкольного возраста с тяжелыми нарушениями речи. </a:t>
            </a:r>
          </a:p>
          <a:p>
            <a:pPr marL="0" indent="0" algn="just">
              <a:buNone/>
            </a:pPr>
            <a:r>
              <a:rPr lang="ru-RU" sz="1600" b="1" i="1" dirty="0">
                <a:latin typeface="Bookman Old Style" panose="02050604050505020204" pitchFamily="18" charset="0"/>
              </a:rPr>
              <a:t> </a:t>
            </a:r>
            <a:r>
              <a:rPr lang="ru-RU" sz="1600" b="1" i="1" dirty="0" smtClean="0">
                <a:latin typeface="Bookman Old Style" panose="02050604050505020204" pitchFamily="18" charset="0"/>
              </a:rPr>
              <a:t>      </a:t>
            </a:r>
            <a:r>
              <a:rPr lang="ru-RU" sz="1600" b="1" i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Положительные  эффекты от применения данного метода следующие: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Bookman Old Style" panose="02050604050505020204" pitchFamily="18" charset="0"/>
              </a:rPr>
              <a:t>повышение объема зрительной и вербальной памяти воспитанников;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Bookman Old Style" panose="02050604050505020204" pitchFamily="18" charset="0"/>
              </a:rPr>
              <a:t> развитие визуального мышления;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Bookman Old Style" panose="02050604050505020204" pitchFamily="18" charset="0"/>
              </a:rPr>
              <a:t> выработка устойчивого внимания (способность к длительной концентрации);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Bookman Old Style" panose="02050604050505020204" pitchFamily="18" charset="0"/>
              </a:rPr>
              <a:t> ускорение сроков автоматизации звуков;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Bookman Old Style" panose="02050604050505020204" pitchFamily="18" charset="0"/>
              </a:rPr>
              <a:t> формирование способности к эффективному самостоятельному  обучению.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    </a:t>
            </a:r>
            <a:r>
              <a:rPr lang="ru-RU" sz="1600" b="1" i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Применять мнемотехнические приемы можно не только на занятии по  развитию речи, но и на музыкальных занятиях, на занятиях  по  формированию  элементарных математических представлений,  обучению грамоте, физкультурно-оздоровительных  занятиях.</a:t>
            </a:r>
          </a:p>
          <a:p>
            <a:pPr marL="0" indent="0" algn="just">
              <a:buNone/>
            </a:pPr>
            <a:endParaRPr lang="ru-RU" sz="1600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315912" y="-142899"/>
            <a:ext cx="8216528" cy="3000395"/>
          </a:xfrm>
        </p:spPr>
        <p:txBody>
          <a:bodyPr/>
          <a:lstStyle/>
          <a:p>
            <a:r>
              <a:rPr lang="en-US" altLang="ru-RU" sz="3600" b="1" i="1" dirty="0" smtClean="0">
                <a:solidFill>
                  <a:schemeClr val="accent2"/>
                </a:solidFill>
                <a:latin typeface="Bookman Old Style" pitchFamily="18" charset="0"/>
              </a:rPr>
              <a:t>    </a:t>
            </a:r>
            <a:r>
              <a:rPr lang="ru-RU" altLang="ru-RU" sz="3600" b="1" i="1" dirty="0" smtClean="0">
                <a:solidFill>
                  <a:schemeClr val="accent2"/>
                </a:solidFill>
                <a:latin typeface="Bookman Old Style" pitchFamily="18" charset="0"/>
              </a:rPr>
              <a:t>Благодарю за внимание!</a:t>
            </a:r>
            <a:br>
              <a:rPr lang="ru-RU" altLang="ru-RU" sz="3600" b="1" i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altLang="ru-RU" sz="1800" b="1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ru-RU" altLang="ru-RU" sz="1800" b="1" dirty="0" smtClean="0">
                <a:solidFill>
                  <a:schemeClr val="tx2"/>
                </a:solidFill>
                <a:latin typeface="Bookman Old Style" pitchFamily="18" charset="0"/>
              </a:rPr>
            </a:br>
            <a:endParaRPr lang="ru-RU" altLang="ru-RU" sz="3600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929718" y="0"/>
            <a:ext cx="214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214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4539630" y="2253630"/>
            <a:ext cx="279022" cy="892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E:\DCIM\101MSDCF\DSC01741.JPG"/>
          <p:cNvPicPr/>
          <p:nvPr/>
        </p:nvPicPr>
        <p:blipFill>
          <a:blip r:embed="rId3" cstate="print"/>
          <a:srcRect l="3046" t="9188" r="9695"/>
          <a:stretch>
            <a:fillRect/>
          </a:stretch>
        </p:blipFill>
        <p:spPr bwMode="auto">
          <a:xfrm>
            <a:off x="1857356" y="1285860"/>
            <a:ext cx="571504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06285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2101"/>
          <a:stretch>
            <a:fillRect/>
          </a:stretch>
        </p:blipFill>
        <p:spPr bwMode="auto">
          <a:xfrm>
            <a:off x="-1" y="0"/>
            <a:ext cx="9358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7223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r">
              <a:buNone/>
            </a:pPr>
            <a:r>
              <a:rPr lang="ru-RU" sz="18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То, что упущено в детстве, очень трудно,</a:t>
            </a:r>
          </a:p>
          <a:p>
            <a:pPr marL="0" indent="0" algn="r">
              <a:buNone/>
            </a:pPr>
            <a:r>
              <a:rPr lang="ru-RU" sz="20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почти невозможно наверстать в зрелые годы…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1600" b="1" i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В.А. Сухомлинский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С 1 января 2014 г. вступил в силу Приказ Министерства образования и науки РФ «Об утверждении федерального государственного образовательного стандарта дошкольного образования» (от 17.10.13 г. № 1155). Стандарт начального общего образования обучающихся с ограниченными возможностями здоровья (ОВЗ) учитывает их возрастные, типологические и индивидуальные особенности, особые образовательные потребности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     ФГОС ДО определил целевые ориентиры – социальные и психологические характеристики личности ребёнка на этапе завершения дошкольного образования, среди которых речь занимает одно их центральных мест как самостоятельно формируемая функция умственного развития каждого ребенка…</a:t>
            </a:r>
          </a:p>
          <a:p>
            <a:pPr marL="0" indent="0"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2101"/>
          <a:stretch>
            <a:fillRect/>
          </a:stretch>
        </p:blipFill>
        <p:spPr bwMode="auto">
          <a:xfrm>
            <a:off x="0" y="0"/>
            <a:ext cx="9358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Batang" pitchFamily="18" charset="-127"/>
              </a:rPr>
              <a:t>Нормативно-правовая база, </a:t>
            </a:r>
            <a:br>
              <a:rPr lang="ru-RU" sz="22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Batang" pitchFamily="18" charset="-127"/>
              </a:rPr>
            </a:br>
            <a:r>
              <a:rPr lang="ru-RU" sz="22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Batang" pitchFamily="18" charset="-127"/>
              </a:rPr>
              <a:t>регулирующая деятельность учителя-логопеда </a:t>
            </a:r>
            <a:br>
              <a:rPr lang="ru-RU" sz="22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Batang" pitchFamily="18" charset="-127"/>
              </a:rPr>
            </a:br>
            <a:r>
              <a:rPr lang="ru-RU" sz="22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Batang" pitchFamily="18" charset="-127"/>
              </a:rPr>
              <a:t>в соответствии с ФГОС ДО</a:t>
            </a:r>
            <a:endParaRPr lang="ru-RU" sz="2200" b="1" i="1" dirty="0">
              <a:solidFill>
                <a:schemeClr val="accent2"/>
              </a:solidFill>
              <a:latin typeface="Bookman Old Style" panose="02050604050505020204" pitchFamily="18" charset="0"/>
              <a:ea typeface="Batang" pitchFamily="18" charset="-127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4784"/>
            <a:ext cx="8543956" cy="5087488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6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Конвенция о правах ребенка ООН (20.11.89г.);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Конвенция ООН о правах инвалидов (13.12.2006г.);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Федеральный закон «О ратификации  Конвенции о правах инвалидов»  № 46-ФЗ от  03.05.2012г.;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Федеральный закон "Об образовании в Российской Федерации»           № 273-ФЗ от 29.12.2012г., ст.5, ст.12.6;  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«Об утверждении федерального государственного образовательного стандарта дошкольного образования» (Приказ </a:t>
            </a:r>
            <a:r>
              <a:rPr lang="ru-RU" sz="6400" b="1" dirty="0" err="1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Минобрнауки</a:t>
            </a:r>
            <a:r>
              <a:rPr lang="ru-RU" sz="6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 России  </a:t>
            </a:r>
          </a:p>
          <a:p>
            <a:pPr algn="just">
              <a:buNone/>
            </a:pPr>
            <a:r>
              <a:rPr lang="ru-RU" sz="6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     № 1155 от 17.10.2013г.);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400" b="1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«</a:t>
            </a:r>
            <a:r>
              <a:rPr lang="ru-RU" sz="6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Санитарно-эпидемиологические требования к устройству, содержанию и организации режима работы дошкольных образовательных организаций» (Постановление Главного государственного санитарного врача Российской Федерации № 26  от 15.05.2013г. «Об утверждении СанПиН  2.4.1.3049-13»; 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 (Приказ </a:t>
            </a:r>
            <a:r>
              <a:rPr lang="ru-RU" sz="6400" b="1" dirty="0" err="1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Минобрнауки</a:t>
            </a:r>
            <a:r>
              <a:rPr lang="ru-RU" sz="6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 России  №  1014  от  30.08.2013г.)</a:t>
            </a:r>
          </a:p>
          <a:p>
            <a:pPr marL="0" indent="0" algn="just">
              <a:buNone/>
            </a:pPr>
            <a:r>
              <a:rPr lang="ru-RU" sz="6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endParaRPr lang="ru-RU" sz="6400" i="1" dirty="0" smtClean="0"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just">
              <a:buFontTx/>
              <a:buChar char="-"/>
            </a:pPr>
            <a:endParaRPr lang="ru-RU" sz="6400" dirty="0" smtClean="0"/>
          </a:p>
          <a:p>
            <a:pPr marL="0" indent="0" algn="just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2101"/>
          <a:stretch>
            <a:fillRect/>
          </a:stretch>
        </p:blipFill>
        <p:spPr bwMode="auto">
          <a:xfrm>
            <a:off x="0" y="0"/>
            <a:ext cx="9358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55041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Актуальность адаптированной системы работы </a:t>
            </a:r>
            <a:r>
              <a:rPr lang="ru-RU" sz="2400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18784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b="1" dirty="0" smtClean="0">
                <a:cs typeface="Times New Roman" pitchFamily="18" charset="0"/>
              </a:rPr>
              <a:t>        </a:t>
            </a:r>
            <a:r>
              <a:rPr lang="ru-RU" sz="15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В настоящее время в системе специального образования приоритетной и социально значимой остается проблема развития связной речи детей дошкольного возраста с особыми образовательными потребностями, в частности, с тяжелыми нарушениями речи (ТНР). Связная речь  является одной из наиболее сложных видов речевой деятельности.  Использование  традиционных методов работы с данной категорией воспитанников недостаточно, необходимо находить новые «обходные» пути решения задач  формирования  связной   речи  у  детей  дошкольного  возраста,  эффективность которых была бы очевидна.</a:t>
            </a:r>
            <a:endParaRPr lang="ru-RU" sz="1500" b="1" dirty="0">
              <a:solidFill>
                <a:schemeClr val="tx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57158" y="2924944"/>
            <a:ext cx="8429684" cy="3433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</a:b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itchFamily="18" charset="0"/>
              </a:rPr>
              <a:t>Цель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itchFamily="18" charset="0"/>
              </a:rPr>
              <a:t>―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cs typeface="Times New Roman" pitchFamily="18" charset="0"/>
              </a:rPr>
              <a:t>проектирование модели адаптированной системы коррекционно-развивающей деятельности, максимально обеспечивающей создание условий для всестороннего  развития  ребенка с тяжелыми  нарушениями  речи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itchFamily="18" charset="0"/>
              </a:rPr>
              <a:t>Задачи: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способствовать общему развитию дошкольников с тяжелыми нарушениями речи, коррекции их психофизического развития, подготовке их к успешному обучению в школе;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создать благоприятные условия для развития детей в соответствии с их возрастными и индивидуальными особенностями и возможностями;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обеспечить развитие способностей и творческого потенциала каждого  ребенка как субъекта отношений с самим собой, с другими детьми и взрослыми;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</a:rPr>
              <a:t>способствовать объединению обучения и воспитания в  целостный образовательный  процесс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2101"/>
          <a:stretch>
            <a:fillRect/>
          </a:stretch>
        </p:blipFill>
        <p:spPr bwMode="auto">
          <a:xfrm>
            <a:off x="0" y="0"/>
            <a:ext cx="9358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478684" cy="720080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Практическая значимость </a:t>
            </a:r>
            <a:br>
              <a:rPr lang="ru-RU" sz="2200" b="1" i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</a:br>
            <a:r>
              <a:rPr lang="ru-RU" sz="2200" b="1" i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адаптированной системы логопедической работы</a:t>
            </a:r>
            <a:endParaRPr lang="ru-RU" sz="2200" b="1" i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124744"/>
            <a:ext cx="8786842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/>
              <a:t>       </a:t>
            </a: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Во многих исследованиях в области отечественной специальной педагогики анализируются различные аспекты речевой деятельности детей с тяжелыми нарушениями речи, в том числе и с алалией</a:t>
            </a:r>
          </a:p>
          <a:p>
            <a:pPr marL="0" indent="0" algn="just">
              <a:buNone/>
            </a:pPr>
            <a:r>
              <a:rPr lang="ru-RU" sz="1600" b="1" i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    </a:t>
            </a:r>
            <a:r>
              <a:rPr lang="ru-RU" sz="16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Данные  исследования  отражены  в  работах   М. Е. </a:t>
            </a:r>
            <a:r>
              <a:rPr lang="ru-RU" sz="1600" b="1" i="1" dirty="0" err="1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Хватцева</a:t>
            </a:r>
            <a:r>
              <a:rPr lang="ru-RU" sz="16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, </a:t>
            </a:r>
          </a:p>
          <a:p>
            <a:pPr marL="0" indent="0" algn="just">
              <a:buNone/>
            </a:pPr>
            <a:r>
              <a:rPr lang="ru-RU" sz="16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Р. Е. Левиной,  В. К. </a:t>
            </a:r>
            <a:r>
              <a:rPr lang="ru-RU" sz="1600" b="1" i="1" dirty="0" err="1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Орфинской</a:t>
            </a:r>
            <a:r>
              <a:rPr lang="ru-RU" sz="16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, </a:t>
            </a:r>
            <a:r>
              <a:rPr lang="ru-RU" sz="16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Н.Н.Трауготт</a:t>
            </a:r>
            <a:r>
              <a:rPr lang="ru-RU" sz="16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,   </a:t>
            </a:r>
            <a:r>
              <a:rPr lang="ru-RU" sz="1600" b="1" i="1" dirty="0" err="1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Е.Ф.Соботович</a:t>
            </a:r>
            <a:r>
              <a:rPr lang="ru-RU" sz="16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,  </a:t>
            </a:r>
          </a:p>
          <a:p>
            <a:pPr marL="0" indent="0" algn="just">
              <a:buNone/>
            </a:pPr>
            <a:r>
              <a:rPr lang="ru-RU" sz="1600" b="1" i="1" dirty="0" err="1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С.Н.Шаховской</a:t>
            </a:r>
            <a:r>
              <a:rPr lang="ru-RU" sz="16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,  </a:t>
            </a:r>
            <a:r>
              <a:rPr lang="ru-RU" sz="1600" b="1" i="1" dirty="0" err="1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В.К.Воробьевой</a:t>
            </a:r>
            <a:r>
              <a:rPr lang="ru-RU" sz="16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и  др.</a:t>
            </a:r>
            <a:endParaRPr lang="ru-RU" sz="1600" b="1" i="1" dirty="0" smtClean="0">
              <a:solidFill>
                <a:schemeClr val="accent2"/>
              </a:solidFill>
              <a:latin typeface="Bookman Old Style" panose="02050604050505020204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  <a:ea typeface="Times New Roman"/>
                <a:cs typeface="Times New Roman" pitchFamily="18" charset="0"/>
              </a:rPr>
              <a:t>     В результате анализа литературы была сформулирована проблема адаптированной системы логопедической работы:  </a:t>
            </a:r>
          </a:p>
          <a:p>
            <a:pPr marL="0" lvl="0" indent="0" algn="just">
              <a:buNone/>
            </a:pPr>
            <a:r>
              <a:rPr lang="ru-RU" sz="16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Times New Roman"/>
                <a:cs typeface="Times New Roman" pitchFamily="18" charset="0"/>
              </a:rPr>
              <a:t>«Использование   </a:t>
            </a:r>
            <a:r>
              <a:rPr lang="ru-RU" sz="1600" b="1" i="1" dirty="0" err="1" smtClean="0">
                <a:solidFill>
                  <a:schemeClr val="accent2"/>
                </a:solidFill>
                <a:latin typeface="Bookman Old Style" panose="02050604050505020204" pitchFamily="18" charset="0"/>
                <a:ea typeface="Times New Roman"/>
                <a:cs typeface="Times New Roman" pitchFamily="18" charset="0"/>
              </a:rPr>
              <a:t>мнемотаблиц</a:t>
            </a:r>
            <a:r>
              <a:rPr lang="ru-RU" sz="16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Times New Roman"/>
                <a:cs typeface="Times New Roman" pitchFamily="18" charset="0"/>
              </a:rPr>
              <a:t>   в логопедической   работе   с  детьми   дошкольного   возраста  с  моторной   алалией»</a:t>
            </a:r>
            <a:endParaRPr lang="ru-RU" sz="1600" b="1" dirty="0" smtClean="0">
              <a:solidFill>
                <a:schemeClr val="accent2"/>
              </a:solidFill>
              <a:latin typeface="Bookman Old Style" panose="02050604050505020204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  <a:ea typeface="Times New Roman"/>
                <a:cs typeface="Times New Roman" pitchFamily="18" charset="0"/>
              </a:rPr>
              <a:t>     </a:t>
            </a:r>
            <a:r>
              <a:rPr lang="ru-RU" sz="16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Times New Roman"/>
                <a:cs typeface="Times New Roman" pitchFamily="18" charset="0"/>
              </a:rPr>
              <a:t>Алалия</a:t>
            </a: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  <a:ea typeface="Times New Roman"/>
                <a:cs typeface="Times New Roman" pitchFamily="18" charset="0"/>
              </a:rPr>
              <a:t> - в буквальном переводе «</a:t>
            </a:r>
            <a:r>
              <a:rPr lang="ru-RU" sz="1600" b="1" dirty="0" err="1" smtClean="0">
                <a:solidFill>
                  <a:schemeClr val="tx2"/>
                </a:solidFill>
                <a:latin typeface="Bookman Old Style" panose="02050604050505020204" pitchFamily="18" charset="0"/>
                <a:ea typeface="Times New Roman"/>
                <a:cs typeface="Times New Roman" pitchFamily="18" charset="0"/>
              </a:rPr>
              <a:t>безречие</a:t>
            </a: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  <a:ea typeface="Times New Roman"/>
                <a:cs typeface="Times New Roman" pitchFamily="18" charset="0"/>
              </a:rPr>
              <a:t>» (от греч. «а» — отрицание, «</a:t>
            </a:r>
            <a:r>
              <a:rPr lang="ru-RU" sz="1600" b="1" dirty="0" err="1" smtClean="0">
                <a:solidFill>
                  <a:schemeClr val="tx2"/>
                </a:solidFill>
                <a:latin typeface="Bookman Old Style" panose="02050604050505020204" pitchFamily="18" charset="0"/>
                <a:ea typeface="Times New Roman"/>
                <a:cs typeface="Times New Roman" pitchFamily="18" charset="0"/>
              </a:rPr>
              <a:t>lalio</a:t>
            </a: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  <a:ea typeface="Times New Roman"/>
                <a:cs typeface="Times New Roman" pitchFamily="18" charset="0"/>
              </a:rPr>
              <a:t>» — говорю, речь)</a:t>
            </a: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 — грубое недоразвитие или полное отсутствие речи, вызванное органическими поражениями корковых речевых центров головного мозга,  произошедшими </a:t>
            </a:r>
            <a:r>
              <a:rPr lang="ru-RU" sz="1600" b="1" dirty="0" err="1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внутриутробно</a:t>
            </a: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 или в первые 3 года жизни ребенка.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    Ученые выделяют  следующие формы алалии: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- </a:t>
            </a:r>
            <a:r>
              <a:rPr lang="ru-RU" sz="1600" b="1" i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моторная (экспрессивная);</a:t>
            </a:r>
          </a:p>
          <a:p>
            <a:pPr marL="0" indent="0" algn="just">
              <a:buNone/>
            </a:pPr>
            <a:r>
              <a:rPr lang="ru-RU" sz="1600" b="1" i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- сенсорная;</a:t>
            </a:r>
          </a:p>
          <a:p>
            <a:pPr marL="0" indent="0" algn="just">
              <a:buNone/>
            </a:pPr>
            <a:r>
              <a:rPr lang="ru-RU" sz="1600" b="1" i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- сенсомоторная</a:t>
            </a:r>
          </a:p>
          <a:p>
            <a:pPr marL="0" indent="0" algn="just">
              <a:buNone/>
            </a:pPr>
            <a:endParaRPr lang="ru-RU" sz="1600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    </a:t>
            </a:r>
          </a:p>
          <a:p>
            <a:pPr marL="0" lvl="0" indent="0" algn="just">
              <a:buNone/>
            </a:pPr>
            <a:endParaRPr lang="ru-RU" sz="1600" dirty="0" smtClean="0"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t="2101"/>
          <a:stretch>
            <a:fillRect/>
          </a:stretch>
        </p:blipFill>
        <p:spPr bwMode="auto">
          <a:xfrm>
            <a:off x="-214346" y="0"/>
            <a:ext cx="92208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85786" y="142852"/>
            <a:ext cx="7492320" cy="673193"/>
          </a:xfrm>
          <a:ln/>
        </p:spPr>
        <p:txBody>
          <a:bodyPr tIns="26778">
            <a:noAutofit/>
          </a:bodyPr>
          <a:lstStyle/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алалии</a:t>
            </a:r>
            <a:endParaRPr lang="en-US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3761" y="1883718"/>
            <a:ext cx="2560917" cy="439247"/>
          </a:xfrm>
          <a:ln/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428992" y="798060"/>
            <a:ext cx="2449440" cy="653829"/>
          </a:xfrm>
          <a:prstGeom prst="flowChartTerminator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19267" rIns="0" bIns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endParaRPr lang="en-US" b="1" dirty="0">
              <a:ln w="11430">
                <a:noFill/>
              </a:ln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msmincho" charset="0"/>
              <a:cs typeface="msmincho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42844" y="1500174"/>
            <a:ext cx="3286148" cy="1571636"/>
          </a:xfrm>
          <a:prstGeom prst="flowChartTerminator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19267" rIns="0" bIns="0" anchor="ctr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en-US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mincho" charset="0"/>
                <a:cs typeface="Times New Roman" panose="02020603050405020304" pitchFamily="18" charset="0"/>
              </a:rPr>
              <a:t>Сенсорная</a:t>
            </a:r>
            <a:r>
              <a:rPr lang="en-US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msmincho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smincho" charset="0"/>
                <a:cs typeface="Times New Roman" panose="02020603050405020304" pitchFamily="18" charset="0"/>
              </a:rPr>
              <a:t>–</a:t>
            </a:r>
          </a:p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1600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недоразвитие  </a:t>
            </a:r>
            <a:r>
              <a:rPr lang="ru-RU" sz="1600" dirty="0" err="1" smtClean="0">
                <a:solidFill>
                  <a:srgbClr val="000000"/>
                </a:solidFill>
                <a:ea typeface="msmincho" charset="0"/>
                <a:cs typeface="msmincho" charset="0"/>
              </a:rPr>
              <a:t>импрессивной</a:t>
            </a:r>
            <a:r>
              <a:rPr lang="ru-RU" sz="1600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1600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речи, </a:t>
            </a:r>
            <a:r>
              <a:rPr lang="en-US" dirty="0">
                <a:solidFill>
                  <a:srgbClr val="000000"/>
                </a:solidFill>
                <a:ea typeface="msmincho" charset="0"/>
                <a:cs typeface="msmincho" charset="0"/>
              </a:rPr>
              <a:t/>
            </a:r>
            <a:br>
              <a:rPr lang="en-US" dirty="0">
                <a:solidFill>
                  <a:srgbClr val="000000"/>
                </a:solidFill>
                <a:ea typeface="msmincho" charset="0"/>
                <a:cs typeface="msmincho" charset="0"/>
              </a:rPr>
            </a:b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поражение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ea typeface="msmincho" charset="0"/>
                <a:cs typeface="msmincho" charset="0"/>
              </a:rPr>
              <a:t>рече</a:t>
            </a:r>
            <a:r>
              <a:rPr lang="ru-RU" sz="1600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слухового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/>
            </a:r>
            <a:b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</a:b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анализатора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центра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a typeface="msmincho" charset="0"/>
                <a:cs typeface="msmincho" charset="0"/>
              </a:rPr>
              <a:t>Вернике</a:t>
            </a:r>
            <a:r>
              <a:rPr lang="en-US" sz="1600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endParaRPr lang="en-US" dirty="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endParaRPr lang="en-US" dirty="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464709" y="2750339"/>
            <a:ext cx="3571900" cy="1357322"/>
          </a:xfrm>
          <a:prstGeom prst="flowChartTerminator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19267" rIns="0" bIns="0" anchor="ctr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en-US" sz="20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msmincho" charset="0"/>
                <a:cs typeface="Times New Roman" panose="02020603050405020304" pitchFamily="18" charset="0"/>
              </a:rPr>
              <a:t>Моторная</a:t>
            </a:r>
            <a:r>
              <a:rPr lang="ru-RU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smincho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msmincho" charset="0"/>
                <a:cs typeface="Times New Roman" panose="02020603050405020304" pitchFamily="18" charset="0"/>
              </a:rPr>
              <a:t>– </a:t>
            </a:r>
          </a:p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1600" dirty="0" smtClean="0">
                <a:solidFill>
                  <a:srgbClr val="000000"/>
                </a:solidFill>
                <a:ea typeface="msmincho" charset="0"/>
                <a:cs typeface="Times New Roman" pitchFamily="18" charset="0"/>
              </a:rPr>
              <a:t>недоразвитие  экспрессивной речи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rgbClr val="000000"/>
                </a:solidFill>
                <a:ea typeface="msmincho" charset="0"/>
                <a:cs typeface="Times New Roman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поражение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ea typeface="msmincho" charset="0"/>
                <a:cs typeface="msmincho" charset="0"/>
              </a:rPr>
              <a:t>рече</a:t>
            </a:r>
            <a:r>
              <a:rPr lang="ru-RU" sz="1600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двигательного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/>
            </a:r>
            <a:b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</a:b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анализатора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центра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a typeface="msmincho" charset="0"/>
                <a:cs typeface="msmincho" charset="0"/>
              </a:rPr>
              <a:t>Брока</a:t>
            </a:r>
            <a:r>
              <a:rPr lang="en-US" sz="1600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)</a:t>
            </a:r>
            <a:endParaRPr lang="en-US" sz="1600" dirty="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57158" y="4572008"/>
            <a:ext cx="4245120" cy="1908965"/>
          </a:xfrm>
          <a:prstGeom prst="flowChartTerminator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19267" rIns="0" bIns="0" anchor="ctr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endParaRPr lang="ru-RU" sz="1600" dirty="0" smtClean="0">
              <a:solidFill>
                <a:srgbClr val="000000"/>
              </a:solidFill>
              <a:latin typeface="Century Gothic" pitchFamily="34" charset="0"/>
              <a:ea typeface="msmincho" charset="0"/>
              <a:cs typeface="msmincho" charset="0"/>
            </a:endParaRPr>
          </a:p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en-US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msmincho" charset="0"/>
                <a:cs typeface="Times New Roman" panose="02020603050405020304" pitchFamily="18" charset="0"/>
              </a:rPr>
              <a:t>Афферентная</a:t>
            </a:r>
            <a:r>
              <a:rPr lang="en-US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msmincho" charset="0"/>
                <a:cs typeface="Times New Roman" panose="02020603050405020304" pitchFamily="18" charset="0"/>
              </a:rPr>
              <a:t/>
            </a:r>
            <a:br>
              <a:rPr lang="en-US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msmincho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solidFill>
                  <a:srgbClr val="000000"/>
                </a:solidFill>
                <a:ea typeface="msmincho" charset="0"/>
                <a:cs typeface="msmincho" charset="0"/>
              </a:rPr>
              <a:t>Ребенок</a:t>
            </a:r>
            <a:r>
              <a:rPr lang="en-US" sz="1600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затрудняется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в </a:t>
            </a: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нахождении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/>
            </a:r>
            <a:b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</a:b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отдельных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артикуляций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,</a:t>
            </a:r>
            <a:b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</a:b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для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его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речи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характерны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замены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/>
            </a:r>
            <a:b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</a:b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артикуляционно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схожих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звуков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. </a:t>
            </a:r>
            <a:b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</a:b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Ребенок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также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не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может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воспроизвести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,</a:t>
            </a:r>
            <a:b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</a:b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 повторить </a:t>
            </a:r>
            <a:r>
              <a:rPr lang="en-US" sz="16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слово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ea typeface="msmincho" charset="0"/>
                <a:cs typeface="msmincho" charset="0"/>
              </a:rPr>
              <a:t>фразу</a:t>
            </a:r>
            <a: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  <a:t/>
            </a:r>
            <a:br>
              <a:rPr lang="en-US" sz="1600" dirty="0">
                <a:solidFill>
                  <a:srgbClr val="000000"/>
                </a:solidFill>
                <a:ea typeface="msmincho" charset="0"/>
                <a:cs typeface="msmincho" charset="0"/>
              </a:rPr>
            </a:br>
            <a:endParaRPr lang="en-US" sz="1600" dirty="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012160" y="1633132"/>
            <a:ext cx="2642241" cy="1010050"/>
          </a:xfrm>
          <a:prstGeom prst="flowChartTerminator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19267" rIns="0" bIns="0" anchor="ctr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en-US" sz="20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msmincho" charset="0"/>
                <a:cs typeface="Times New Roman" panose="02020603050405020304" pitchFamily="18" charset="0"/>
              </a:rPr>
              <a:t>Сенсомоторная</a:t>
            </a:r>
            <a:endParaRPr lang="ru-RU" sz="2000" b="1" i="1" dirty="0" smtClean="0">
              <a:solidFill>
                <a:schemeClr val="accent1"/>
              </a:solidFill>
              <a:latin typeface="Times New Roman" panose="02020603050405020304" pitchFamily="18" charset="0"/>
              <a:ea typeface="msmincho" charset="0"/>
              <a:cs typeface="Times New Roman" panose="02020603050405020304" pitchFamily="18" charset="0"/>
            </a:endParaRPr>
          </a:p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ru-RU" sz="1600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(смешанная)</a:t>
            </a:r>
            <a:endParaRPr lang="en-US" sz="1600" dirty="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4898880" y="4643446"/>
            <a:ext cx="4030838" cy="1837527"/>
          </a:xfrm>
          <a:prstGeom prst="flowChartTerminator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19267" rIns="0" bIns="0" anchor="ctr"/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en-US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msmincho" charset="0"/>
                <a:cs typeface="Times New Roman" panose="02020603050405020304" pitchFamily="18" charset="0"/>
              </a:rPr>
              <a:t>Эфферентная</a:t>
            </a:r>
            <a:r>
              <a:rPr lang="en-US" sz="2000" dirty="0">
                <a:solidFill>
                  <a:schemeClr val="tx2"/>
                </a:solidFill>
                <a:ea typeface="msmincho" charset="0"/>
                <a:cs typeface="msmincho" charset="0"/>
              </a:rPr>
              <a:t/>
            </a:r>
            <a:br>
              <a:rPr lang="en-US" sz="2000" dirty="0">
                <a:solidFill>
                  <a:schemeClr val="tx2"/>
                </a:solidFill>
                <a:ea typeface="msmincho" charset="0"/>
                <a:cs typeface="msmincho" charset="0"/>
              </a:rPr>
            </a:b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У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ребенка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страдает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переключение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от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/>
            </a:r>
            <a:b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</a:b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одной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артикуляции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к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другой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ему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трудно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/>
            </a:r>
            <a:b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</a:b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включиться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в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движение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выполнить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/>
            </a:r>
            <a:b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</a:b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серию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движений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. В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речи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детей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грубо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/>
            </a:r>
            <a:b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</a:b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искажена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слоговая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структура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слов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при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/>
            </a:r>
            <a:b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</a:b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этом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нарушения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звукопроизношения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/>
            </a:r>
            <a:b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</a:b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отходят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на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второй</a:t>
            </a:r>
            <a:r>
              <a:rPr lang="en-US" sz="1500" dirty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ea typeface="msmincho" charset="0"/>
                <a:cs typeface="msmincho" charset="0"/>
              </a:rPr>
              <a:t>план</a:t>
            </a:r>
            <a:r>
              <a:rPr lang="en-US" sz="1500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)</a:t>
            </a:r>
            <a:endParaRPr lang="en-US" sz="1500" dirty="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928670"/>
            <a:ext cx="207170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solidFill>
                  <a:schemeClr val="accent1"/>
                </a:solidFill>
                <a:latin typeface="Georgia" pitchFamily="18" charset="0"/>
                <a:ea typeface="msmincho" charset="0"/>
                <a:cs typeface="msmincho" charset="0"/>
              </a:rPr>
              <a:t>АЛАЛИЯ</a:t>
            </a:r>
            <a:endParaRPr lang="ru-RU" sz="2800" b="1" spc="50" dirty="0">
              <a:ln w="11430"/>
              <a:solidFill>
                <a:schemeClr val="accent1"/>
              </a:solidFill>
              <a:latin typeface="Georgia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3393273" y="1535893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429124" y="207167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5929322" y="1285860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714612" y="378619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7000892" y="3929066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845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101"/>
          <a:stretch>
            <a:fillRect/>
          </a:stretch>
        </p:blipFill>
        <p:spPr bwMode="auto">
          <a:xfrm>
            <a:off x="-1" y="0"/>
            <a:ext cx="9358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332656"/>
            <a:ext cx="8786842" cy="6311054"/>
          </a:xfrm>
        </p:spPr>
        <p:txBody>
          <a:bodyPr>
            <a:normAutofit fontScale="85000" lnSpcReduction="20000"/>
          </a:bodyPr>
          <a:lstStyle/>
          <a:p>
            <a:pPr marL="0" indent="0" algn="just" eaLnBrk="1" hangingPunct="1">
              <a:buNone/>
            </a:pPr>
            <a:r>
              <a:rPr lang="ru-RU" sz="1900" dirty="0" smtClean="0"/>
              <a:t>     </a:t>
            </a:r>
            <a:r>
              <a:rPr lang="ru-RU" sz="19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В результате мониторинга речевой деятельности дошкольников с ОВЗ была выявлена категория воспитанников, у которых отмечаются: </a:t>
            </a:r>
          </a:p>
          <a:p>
            <a:pPr marL="0" indent="0" algn="just" eaLnBrk="1" hangingPunct="1">
              <a:buNone/>
            </a:pPr>
            <a:endParaRPr lang="ru-RU" sz="1900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latin typeface="Bookman Old Style" panose="02050604050505020204" pitchFamily="18" charset="0"/>
              </a:rPr>
              <a:t>задержка формирования всех двигательных умений;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latin typeface="Bookman Old Style" panose="02050604050505020204" pitchFamily="18" charset="0"/>
              </a:rPr>
              <a:t>неспособность правильно проговаривать слова, перестановка звуков и слогов в слове;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latin typeface="Bookman Old Style" panose="02050604050505020204" pitchFamily="18" charset="0"/>
              </a:rPr>
              <a:t>неспособность грамматически правильно построить распространенное предложение;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latin typeface="Bookman Old Style" panose="02050604050505020204" pitchFamily="18" charset="0"/>
              </a:rPr>
              <a:t>бедность речи,  недостаточный словарный запас;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latin typeface="Bookman Old Style" panose="02050604050505020204" pitchFamily="18" charset="0"/>
              </a:rPr>
              <a:t>нарушение программирования целого высказывания: односложная, состоящая лишь из простых предложений речь;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latin typeface="Bookman Old Style" panose="02050604050505020204" pitchFamily="18" charset="0"/>
              </a:rPr>
              <a:t>неспособность построить монолог:  например, сюжетный или описательный рассказ на предложенную тему,  пересказ текста своими словами</a:t>
            </a:r>
          </a:p>
          <a:p>
            <a:pPr marL="0" indent="0">
              <a:buNone/>
            </a:pPr>
            <a:endParaRPr lang="ru-RU" sz="1600" b="1" i="1" dirty="0" smtClean="0">
              <a:latin typeface="Bookman Old Style" panose="02050604050505020204" pitchFamily="18" charset="0"/>
            </a:endParaRPr>
          </a:p>
          <a:p>
            <a:pPr algn="ctr">
              <a:spcAft>
                <a:spcPts val="0"/>
              </a:spcAft>
              <a:buNone/>
            </a:pPr>
            <a:r>
              <a:rPr lang="ru-RU" sz="1600" b="1" i="1" dirty="0" smtClean="0">
                <a:solidFill>
                  <a:schemeClr val="tx2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ru-RU" sz="17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Times New Roman"/>
              </a:rPr>
              <a:t>Результаты мониторинга речевой деятельности дошкольников с  тяжелыми нарушениями речи в (%) </a:t>
            </a:r>
          </a:p>
          <a:p>
            <a:pPr algn="ctr">
              <a:spcAft>
                <a:spcPts val="0"/>
              </a:spcAft>
              <a:buNone/>
            </a:pPr>
            <a:r>
              <a:rPr lang="ru-RU" sz="17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Times New Roman"/>
              </a:rPr>
              <a:t> (средний показатель)</a:t>
            </a:r>
          </a:p>
          <a:p>
            <a:pPr algn="just">
              <a:spcAft>
                <a:spcPts val="0"/>
              </a:spcAft>
              <a:buNone/>
            </a:pPr>
            <a:r>
              <a:rPr lang="ru-RU" sz="1700" b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Bookman Old Style" panose="02050604050505020204" pitchFamily="18" charset="0"/>
                <a:ea typeface="Times New Roman"/>
              </a:rPr>
              <a:t>        </a:t>
            </a:r>
            <a:endParaRPr lang="ru-RU" sz="1600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buNone/>
            </a:pPr>
            <a:endParaRPr lang="ru-RU" sz="1600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eaLnBrk="1" hangingPunct="1"/>
            <a:endParaRPr lang="ru-RU" sz="1600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eaLnBrk="1" hangingPunct="1"/>
            <a:endParaRPr lang="ru-RU" sz="1600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eaLnBrk="1" hangingPunct="1"/>
            <a:endParaRPr lang="ru-RU" sz="1600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eaLnBrk="1" hangingPunct="1"/>
            <a:endParaRPr lang="ru-RU" sz="1600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eaLnBrk="1" hangingPunct="1"/>
            <a:endParaRPr lang="ru-RU" sz="1600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   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    Сравнительный анализ состояния речевой деятельности дошкольников показал необходимость использования нетрадиционных методов работы над связной речью детей с моторной алалией, в частности  метода </a:t>
            </a:r>
            <a:r>
              <a:rPr lang="ru-RU" sz="1600" b="1" i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мнемотехники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45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993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442526075"/>
              </p:ext>
            </p:extLst>
          </p:nvPr>
        </p:nvGraphicFramePr>
        <p:xfrm>
          <a:off x="611560" y="3068960"/>
          <a:ext cx="8175282" cy="260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2101"/>
          <a:stretch>
            <a:fillRect/>
          </a:stretch>
        </p:blipFill>
        <p:spPr bwMode="auto">
          <a:xfrm>
            <a:off x="0" y="0"/>
            <a:ext cx="9358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67627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Метод мнемотехники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4282" y="1142984"/>
            <a:ext cx="89297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800" b="1" dirty="0" smtClean="0">
                <a:solidFill>
                  <a:srgbClr val="00CC00"/>
                </a:solidFill>
              </a:rPr>
              <a:t>     </a:t>
            </a:r>
            <a:r>
              <a:rPr lang="ru-RU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Мнемотехника (в переводе с греческого «быстрое запоминание»)</a:t>
            </a:r>
            <a:r>
              <a:rPr lang="ru-RU" b="1" i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- это </a:t>
            </a:r>
            <a:r>
              <a:rPr lang="ru-RU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система методов и приемов, обеспечивающих эффективное запоминание, сохранение </a:t>
            </a:r>
            <a:r>
              <a:rPr lang="ru-RU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и воспроизведение  информации</a:t>
            </a:r>
          </a:p>
          <a:p>
            <a:pPr algn="ctr">
              <a:spcBef>
                <a:spcPct val="20000"/>
              </a:spcBef>
            </a:pPr>
            <a:endParaRPr lang="ru-RU" sz="900" b="1" i="1" dirty="0" smtClean="0"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1600" b="1" i="1" dirty="0" smtClean="0">
                <a:cs typeface="Times New Roman" pitchFamily="18" charset="0"/>
              </a:rPr>
              <a:t>Структура мнемотехники</a:t>
            </a:r>
          </a:p>
          <a:p>
            <a:pPr algn="just">
              <a:spcBef>
                <a:spcPct val="20000"/>
              </a:spcBef>
            </a:pPr>
            <a:endParaRPr lang="ru-RU" sz="1600" dirty="0"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68313" y="1857364"/>
            <a:ext cx="82296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800" b="1" dirty="0">
              <a:solidFill>
                <a:srgbClr val="00CC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3964" t="5595" r="5970" b="12349"/>
          <a:stretch>
            <a:fillRect/>
          </a:stretch>
        </p:blipFill>
        <p:spPr bwMode="auto">
          <a:xfrm>
            <a:off x="0" y="2428868"/>
            <a:ext cx="9144000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2101"/>
          <a:stretch>
            <a:fillRect/>
          </a:stretch>
        </p:blipFill>
        <p:spPr bwMode="auto">
          <a:xfrm>
            <a:off x="-1" y="0"/>
            <a:ext cx="9358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Batang" pitchFamily="18" charset="-127"/>
              </a:rPr>
              <a:t>Практическая </a:t>
            </a:r>
            <a:r>
              <a:rPr lang="ru-RU" sz="2400" b="1" i="1" dirty="0">
                <a:solidFill>
                  <a:schemeClr val="accent2"/>
                </a:solidFill>
                <a:latin typeface="Bookman Old Style" panose="02050604050505020204" pitchFamily="18" charset="0"/>
                <a:ea typeface="Batang" pitchFamily="18" charset="-127"/>
              </a:rPr>
              <a:t>значимость применения </a:t>
            </a:r>
            <a:r>
              <a:rPr lang="ru-RU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Batang" pitchFamily="18" charset="-127"/>
              </a:rPr>
              <a:t/>
            </a:r>
            <a:br>
              <a:rPr lang="ru-RU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Batang" pitchFamily="18" charset="-127"/>
              </a:rPr>
            </a:br>
            <a:r>
              <a:rPr lang="ru-RU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ea typeface="Batang" pitchFamily="18" charset="-127"/>
              </a:rPr>
              <a:t>метода мнемотехники</a:t>
            </a:r>
            <a:endParaRPr lang="ru-RU" sz="2400" b="1" i="1" dirty="0">
              <a:solidFill>
                <a:schemeClr val="accent2"/>
              </a:solidFill>
              <a:latin typeface="Bookman Old Style" panose="02050604050505020204" pitchFamily="18" charset="0"/>
              <a:ea typeface="Batang" pitchFamily="18" charset="-127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4784"/>
            <a:ext cx="8543956" cy="5184576"/>
          </a:xfrm>
        </p:spPr>
        <p:txBody>
          <a:bodyPr>
            <a:normAutofit fontScale="47500" lnSpcReduction="20000"/>
          </a:bodyPr>
          <a:lstStyle/>
          <a:p>
            <a:pPr marL="0" lvl="0" indent="0" algn="just">
              <a:buNone/>
            </a:pPr>
            <a:r>
              <a:rPr lang="ru-RU" sz="2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      </a:t>
            </a:r>
            <a:r>
              <a:rPr lang="ru-RU" sz="33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Использование мнемотехнических таблиц, </a:t>
            </a:r>
            <a:r>
              <a:rPr lang="ru-RU" sz="3300" b="1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мнемодорожек</a:t>
            </a:r>
            <a:r>
              <a:rPr lang="ru-RU" sz="33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и </a:t>
            </a:r>
            <a:r>
              <a:rPr lang="ru-RU" sz="3300" b="1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мнемоквадратов</a:t>
            </a:r>
            <a:r>
              <a:rPr lang="ru-RU" sz="33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- позволяет </a:t>
            </a:r>
            <a:r>
              <a:rPr lang="ru-RU" sz="33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ребенку систематизировать  свой непосредственный опыт. Ребенок с опорой на </a:t>
            </a:r>
            <a:r>
              <a:rPr lang="ru-RU" sz="33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ассоциативные образы </a:t>
            </a:r>
            <a:r>
              <a:rPr lang="ru-RU" sz="33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памяти устанавливает причинно-следственные связи, делает </a:t>
            </a:r>
            <a:r>
              <a:rPr lang="ru-RU" sz="33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выводы, учиться аналитико-синтетической деятельности.</a:t>
            </a:r>
          </a:p>
          <a:p>
            <a:pPr marL="0" lvl="0" indent="0" algn="just">
              <a:buNone/>
            </a:pPr>
            <a:r>
              <a:rPr lang="ru-RU" sz="33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ru-RU" sz="33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    </a:t>
            </a:r>
            <a:r>
              <a:rPr lang="ru-RU" sz="3300" b="1" i="1" dirty="0">
                <a:latin typeface="Bookman Old Style" panose="02050604050505020204" pitchFamily="18" charset="0"/>
              </a:rPr>
              <a:t>В </a:t>
            </a:r>
            <a:r>
              <a:rPr lang="ru-RU" sz="3300" b="1" i="1" dirty="0" smtClean="0">
                <a:latin typeface="Bookman Old Style" panose="02050604050505020204" pitchFamily="18" charset="0"/>
              </a:rPr>
              <a:t>сознании детей графические образы </a:t>
            </a:r>
            <a:r>
              <a:rPr lang="ru-RU" sz="3300" b="1" i="1" dirty="0">
                <a:latin typeface="Bookman Old Style" panose="02050604050505020204" pitchFamily="18" charset="0"/>
              </a:rPr>
              <a:t>связывают прошлое, настоящее и </a:t>
            </a:r>
            <a:r>
              <a:rPr lang="ru-RU" sz="3300" b="1" i="1" dirty="0" smtClean="0">
                <a:latin typeface="Bookman Old Style" panose="02050604050505020204" pitchFamily="18" charset="0"/>
              </a:rPr>
              <a:t>будущее, образуя целостный образ запоминаемого события.</a:t>
            </a:r>
          </a:p>
          <a:p>
            <a:pPr marL="0" lvl="0" indent="0" algn="just">
              <a:buNone/>
            </a:pPr>
            <a:endParaRPr lang="ru-RU" sz="33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0" lvl="0" indent="0" algn="just">
              <a:buNone/>
            </a:pPr>
            <a:r>
              <a:rPr lang="ru-RU" sz="29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     </a:t>
            </a:r>
            <a:r>
              <a:rPr lang="ru-RU" sz="38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Задачи </a:t>
            </a:r>
            <a:r>
              <a:rPr lang="ru-RU" sz="38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использования </a:t>
            </a:r>
            <a:r>
              <a:rPr lang="ru-RU" sz="38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метода мнемотехники:</a:t>
            </a:r>
            <a:endParaRPr lang="ru-RU" sz="38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3400" b="1" i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развитие </a:t>
            </a:r>
            <a:r>
              <a:rPr lang="ru-RU" sz="3400" b="1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речи;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3400" b="1" i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развитие </a:t>
            </a:r>
            <a:r>
              <a:rPr lang="ru-RU" sz="3400" b="1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мелкой моторики кисти руки при частичном или полном графическом воспроизведении;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3400" b="1" i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развитие </a:t>
            </a:r>
            <a:r>
              <a:rPr lang="ru-RU" sz="3400" b="1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основных психических процессов: памяти, внимания, образного мышления;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3400" b="1" i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развитие </a:t>
            </a:r>
            <a:r>
              <a:rPr lang="ru-RU" sz="3400" b="1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умения перекодирования  информации (преобразование из абстрактных символов в образы</a:t>
            </a:r>
            <a:r>
              <a:rPr lang="ru-RU" sz="3400" b="1" i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).</a:t>
            </a:r>
            <a:endParaRPr lang="ru-RU" sz="3400" b="1" i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3400" b="1" i="1" dirty="0" smtClean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6400" dirty="0" smtClean="0"/>
          </a:p>
          <a:p>
            <a:pPr marL="0" indent="0" algn="just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816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1027</TotalTime>
  <Words>836</Words>
  <Application>Microsoft Office PowerPoint</Application>
  <PresentationFormat>Экран (4:3)</PresentationFormat>
  <Paragraphs>165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дошкольное образовательное учреждение  детский сад компенсирующего вида «Звездочка» г. Зернограда</vt:lpstr>
      <vt:lpstr>Слайд 2</vt:lpstr>
      <vt:lpstr>Нормативно-правовая база,  регулирующая деятельность учителя-логопеда  в соответствии с ФГОС ДО</vt:lpstr>
      <vt:lpstr>   Актуальность адаптированной системы работы    </vt:lpstr>
      <vt:lpstr>Практическая значимость  адаптированной системы логопедической работы</vt:lpstr>
      <vt:lpstr>Классификация алалии</vt:lpstr>
      <vt:lpstr>Слайд 7</vt:lpstr>
      <vt:lpstr>Слайд 8</vt:lpstr>
      <vt:lpstr>Практическая значимость применения  метода мнемотехники</vt:lpstr>
      <vt:lpstr>Работа с мнемотаблицей  состоит из нескольких этапов: </vt:lpstr>
      <vt:lpstr>Слайд 11</vt:lpstr>
      <vt:lpstr>Слайд 12</vt:lpstr>
      <vt:lpstr>Результативность опыта</vt:lpstr>
      <vt:lpstr>Вывод</vt:lpstr>
      <vt:lpstr>    Благодарю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вано</cp:lastModifiedBy>
  <cp:revision>153</cp:revision>
  <dcterms:created xsi:type="dcterms:W3CDTF">2013-08-20T22:02:58Z</dcterms:created>
  <dcterms:modified xsi:type="dcterms:W3CDTF">2015-01-12T16:19:13Z</dcterms:modified>
</cp:coreProperties>
</file>