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8" r:id="rId4"/>
    <p:sldId id="284" r:id="rId5"/>
    <p:sldId id="287" r:id="rId6"/>
    <p:sldId id="272" r:id="rId7"/>
    <p:sldId id="273" r:id="rId8"/>
    <p:sldId id="281" r:id="rId9"/>
    <p:sldId id="280" r:id="rId10"/>
    <p:sldId id="282" r:id="rId11"/>
    <p:sldId id="283" r:id="rId12"/>
    <p:sldId id="260" r:id="rId13"/>
    <p:sldId id="263" r:id="rId14"/>
    <p:sldId id="269" r:id="rId15"/>
    <p:sldId id="288" r:id="rId16"/>
    <p:sldId id="257" r:id="rId17"/>
    <p:sldId id="291" r:id="rId18"/>
    <p:sldId id="29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C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30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DBE4ED65-7B03-4328-A421-A84E8ADA3DD4}" type="datetimeFigureOut">
              <a:rPr lang="ru-RU" smtClean="0"/>
              <a:t>02.02.2015</a:t>
            </a:fld>
            <a:endParaRPr lang="ru-RU"/>
          </a:p>
        </p:txBody>
      </p:sp>
      <p:sp>
        <p:nvSpPr>
          <p:cNvPr id="16" name="Slide Number Placeholder 15"/>
          <p:cNvSpPr>
            <a:spLocks noGrp="1"/>
          </p:cNvSpPr>
          <p:nvPr>
            <p:ph type="sldNum" sz="quarter" idx="11"/>
          </p:nvPr>
        </p:nvSpPr>
        <p:spPr/>
        <p:txBody>
          <a:bodyPr/>
          <a:lstStyle/>
          <a:p>
            <a:fld id="{DDA90E1E-49E2-4796-93BF-EA941760EE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BE4ED65-7B03-4328-A421-A84E8ADA3DD4}" type="datetimeFigureOut">
              <a:rPr lang="ru-RU" smtClean="0"/>
              <a:t>02.02.2015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A90E1E-49E2-4796-93BF-EA941760EE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E4ED65-7B03-4328-A421-A84E8ADA3DD4}" type="datetimeFigureOut">
              <a:rPr lang="ru-RU" smtClean="0"/>
              <a:t>02.02.2015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A90E1E-49E2-4796-93BF-EA941760EE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DBE4ED65-7B03-4328-A421-A84E8ADA3DD4}" type="datetimeFigureOut">
              <a:rPr lang="ru-RU" smtClean="0"/>
              <a:t>02.02.2015</a:t>
            </a:fld>
            <a:endParaRPr lang="ru-RU"/>
          </a:p>
        </p:txBody>
      </p:sp>
      <p:sp>
        <p:nvSpPr>
          <p:cNvPr id="15" name="Slide Number Placeholder 14"/>
          <p:cNvSpPr>
            <a:spLocks noGrp="1"/>
          </p:cNvSpPr>
          <p:nvPr>
            <p:ph type="sldNum" sz="quarter" idx="11"/>
          </p:nvPr>
        </p:nvSpPr>
        <p:spPr/>
        <p:txBody>
          <a:bodyPr/>
          <a:lstStyle/>
          <a:p>
            <a:fld id="{DDA90E1E-49E2-4796-93BF-EA941760EE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DBE4ED65-7B03-4328-A421-A84E8ADA3DD4}" type="datetimeFigureOut">
              <a:rPr lang="ru-RU" smtClean="0"/>
              <a:t>02.02.2015</a:t>
            </a:fld>
            <a:endParaRPr lang="ru-RU"/>
          </a:p>
        </p:txBody>
      </p:sp>
      <p:sp>
        <p:nvSpPr>
          <p:cNvPr id="13" name="Slide Number Placeholder 12"/>
          <p:cNvSpPr>
            <a:spLocks noGrp="1"/>
          </p:cNvSpPr>
          <p:nvPr>
            <p:ph type="sldNum" sz="quarter" idx="11"/>
          </p:nvPr>
        </p:nvSpPr>
        <p:spPr/>
        <p:txBody>
          <a:bodyPr/>
          <a:lstStyle/>
          <a:p>
            <a:fld id="{DDA90E1E-49E2-4796-93BF-EA941760EE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BE4ED65-7B03-4328-A421-A84E8ADA3DD4}" type="datetimeFigureOut">
              <a:rPr lang="ru-RU" smtClean="0"/>
              <a:t>02.02.2015</a:t>
            </a:fld>
            <a:endParaRPr lang="ru-RU"/>
          </a:p>
        </p:txBody>
      </p:sp>
      <p:sp>
        <p:nvSpPr>
          <p:cNvPr id="9" name="Slide Number Placeholder 8"/>
          <p:cNvSpPr>
            <a:spLocks noGrp="1"/>
          </p:cNvSpPr>
          <p:nvPr>
            <p:ph type="sldNum" sz="quarter" idx="11"/>
          </p:nvPr>
        </p:nvSpPr>
        <p:spPr/>
        <p:txBody>
          <a:bodyPr/>
          <a:lstStyle/>
          <a:p>
            <a:fld id="{DDA90E1E-49E2-4796-93BF-EA941760EE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DBE4ED65-7B03-4328-A421-A84E8ADA3DD4}" type="datetimeFigureOut">
              <a:rPr lang="ru-RU" smtClean="0"/>
              <a:t>02.02.2015</a:t>
            </a:fld>
            <a:endParaRPr lang="ru-RU"/>
          </a:p>
        </p:txBody>
      </p:sp>
      <p:sp>
        <p:nvSpPr>
          <p:cNvPr id="15" name="Slide Number Placeholder 14"/>
          <p:cNvSpPr>
            <a:spLocks noGrp="1"/>
          </p:cNvSpPr>
          <p:nvPr>
            <p:ph type="sldNum" sz="quarter" idx="11"/>
          </p:nvPr>
        </p:nvSpPr>
        <p:spPr/>
        <p:txBody>
          <a:bodyPr/>
          <a:lstStyle/>
          <a:p>
            <a:fld id="{DDA90E1E-49E2-4796-93BF-EA941760EE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DBE4ED65-7B03-4328-A421-A84E8ADA3DD4}" type="datetimeFigureOut">
              <a:rPr lang="ru-RU" smtClean="0"/>
              <a:t>02.02.2015</a:t>
            </a:fld>
            <a:endParaRPr lang="ru-RU"/>
          </a:p>
        </p:txBody>
      </p:sp>
      <p:sp>
        <p:nvSpPr>
          <p:cNvPr id="8" name="Slide Number Placeholder 7"/>
          <p:cNvSpPr>
            <a:spLocks noGrp="1"/>
          </p:cNvSpPr>
          <p:nvPr>
            <p:ph type="sldNum" sz="quarter" idx="11"/>
          </p:nvPr>
        </p:nvSpPr>
        <p:spPr/>
        <p:txBody>
          <a:bodyPr/>
          <a:lstStyle/>
          <a:p>
            <a:fld id="{DDA90E1E-49E2-4796-93BF-EA941760EE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4ED65-7B03-4328-A421-A84E8ADA3DD4}" type="datetimeFigureOut">
              <a:rPr lang="ru-RU" smtClean="0"/>
              <a:t>02.02.2015</a:t>
            </a:fld>
            <a:endParaRPr lang="ru-RU"/>
          </a:p>
        </p:txBody>
      </p:sp>
      <p:sp>
        <p:nvSpPr>
          <p:cNvPr id="6" name="Slide Number Placeholder 5"/>
          <p:cNvSpPr>
            <a:spLocks noGrp="1"/>
          </p:cNvSpPr>
          <p:nvPr>
            <p:ph type="sldNum" sz="quarter" idx="11"/>
          </p:nvPr>
        </p:nvSpPr>
        <p:spPr/>
        <p:txBody>
          <a:bodyPr/>
          <a:lstStyle/>
          <a:p>
            <a:fld id="{DDA90E1E-49E2-4796-93BF-EA941760EE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DBE4ED65-7B03-4328-A421-A84E8ADA3DD4}" type="datetimeFigureOut">
              <a:rPr lang="ru-RU" smtClean="0"/>
              <a:t>02.02.2015</a:t>
            </a:fld>
            <a:endParaRPr lang="ru-RU"/>
          </a:p>
        </p:txBody>
      </p:sp>
      <p:sp>
        <p:nvSpPr>
          <p:cNvPr id="16" name="Slide Number Placeholder 15"/>
          <p:cNvSpPr>
            <a:spLocks noGrp="1"/>
          </p:cNvSpPr>
          <p:nvPr>
            <p:ph type="sldNum" sz="quarter" idx="11"/>
          </p:nvPr>
        </p:nvSpPr>
        <p:spPr/>
        <p:txBody>
          <a:bodyPr/>
          <a:lstStyle/>
          <a:p>
            <a:fld id="{DDA90E1E-49E2-4796-93BF-EA941760EE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DBE4ED65-7B03-4328-A421-A84E8ADA3DD4}" type="datetimeFigureOut">
              <a:rPr lang="ru-RU" smtClean="0"/>
              <a:t>02.02.2015</a:t>
            </a:fld>
            <a:endParaRPr lang="ru-RU"/>
          </a:p>
        </p:txBody>
      </p:sp>
      <p:sp>
        <p:nvSpPr>
          <p:cNvPr id="14" name="Slide Number Placeholder 13"/>
          <p:cNvSpPr>
            <a:spLocks noGrp="1"/>
          </p:cNvSpPr>
          <p:nvPr>
            <p:ph type="sldNum" sz="quarter" idx="11"/>
          </p:nvPr>
        </p:nvSpPr>
        <p:spPr/>
        <p:txBody>
          <a:bodyPr/>
          <a:lstStyle/>
          <a:p>
            <a:fld id="{DDA90E1E-49E2-4796-93BF-EA941760EE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BE4ED65-7B03-4328-A421-A84E8ADA3DD4}" type="datetimeFigureOut">
              <a:rPr lang="ru-RU" smtClean="0"/>
              <a:t>02.02.2015</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DA90E1E-49E2-4796-93BF-EA941760EE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metodiki.ru/"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152" y="332656"/>
            <a:ext cx="7990656" cy="3024336"/>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400" b="1" dirty="0" smtClean="0">
                <a:ln w="11430"/>
                <a:solidFill>
                  <a:schemeClr val="accent5">
                    <a:lumMod val="60000"/>
                    <a:lumOff val="40000"/>
                  </a:schemeClr>
                </a:solidFill>
                <a:effectLst>
                  <a:outerShdw blurRad="80000" dist="40000" dir="5040000" algn="tl">
                    <a:srgbClr val="000000">
                      <a:alpha val="30000"/>
                    </a:srgbClr>
                  </a:outerShdw>
                </a:effectLst>
              </a:rPr>
              <a:t>Воспитание </a:t>
            </a:r>
            <a:br>
              <a:rPr lang="ru-RU" sz="4400" b="1" dirty="0" smtClean="0">
                <a:ln w="11430"/>
                <a:solidFill>
                  <a:schemeClr val="accent5">
                    <a:lumMod val="60000"/>
                    <a:lumOff val="40000"/>
                  </a:schemeClr>
                </a:solidFill>
                <a:effectLst>
                  <a:outerShdw blurRad="80000" dist="40000" dir="5040000" algn="tl">
                    <a:srgbClr val="000000">
                      <a:alpha val="30000"/>
                    </a:srgbClr>
                  </a:outerShdw>
                </a:effectLst>
              </a:rPr>
            </a:br>
            <a:r>
              <a:rPr lang="ru-RU" sz="4400" b="1" dirty="0" smtClean="0">
                <a:ln w="11430"/>
                <a:solidFill>
                  <a:schemeClr val="accent5">
                    <a:lumMod val="60000"/>
                    <a:lumOff val="40000"/>
                  </a:schemeClr>
                </a:solidFill>
                <a:effectLst>
                  <a:outerShdw blurRad="80000" dist="40000" dir="5040000" algn="tl">
                    <a:srgbClr val="000000">
                      <a:alpha val="30000"/>
                    </a:srgbClr>
                  </a:outerShdw>
                </a:effectLst>
              </a:rPr>
              <a:t>через средство информационных технологий.</a:t>
            </a:r>
            <a:br>
              <a:rPr lang="ru-RU" sz="4400" b="1" dirty="0" smtClean="0">
                <a:ln w="11430"/>
                <a:solidFill>
                  <a:schemeClr val="accent5">
                    <a:lumMod val="60000"/>
                    <a:lumOff val="40000"/>
                  </a:schemeClr>
                </a:solidFill>
                <a:effectLst>
                  <a:outerShdw blurRad="80000" dist="40000" dir="5040000" algn="tl">
                    <a:srgbClr val="000000">
                      <a:alpha val="30000"/>
                    </a:srgbClr>
                  </a:outerShdw>
                </a:effectLst>
              </a:rPr>
            </a:br>
            <a:r>
              <a:rPr lang="ru-RU" sz="4400" b="1" dirty="0" smtClean="0">
                <a:ln w="11430"/>
                <a:solidFill>
                  <a:schemeClr val="accent5">
                    <a:lumMod val="60000"/>
                    <a:lumOff val="40000"/>
                  </a:schemeClr>
                </a:solidFill>
                <a:effectLst>
                  <a:outerShdw blurRad="80000" dist="40000" dir="5040000" algn="tl">
                    <a:srgbClr val="000000">
                      <a:alpha val="30000"/>
                    </a:srgbClr>
                  </a:outerShdw>
                </a:effectLst>
              </a:rPr>
              <a:t>Взгляд </a:t>
            </a:r>
            <a:r>
              <a:rPr lang="ru-RU" sz="4400" b="1" u="sng" dirty="0" smtClean="0">
                <a:ln w="11430"/>
                <a:solidFill>
                  <a:schemeClr val="accent5">
                    <a:lumMod val="60000"/>
                    <a:lumOff val="40000"/>
                  </a:schemeClr>
                </a:solidFill>
                <a:effectLst>
                  <a:outerShdw blurRad="80000" dist="40000" dir="5040000" algn="tl">
                    <a:srgbClr val="000000">
                      <a:alpha val="30000"/>
                    </a:srgbClr>
                  </a:outerShdw>
                </a:effectLst>
              </a:rPr>
              <a:t>«за» </a:t>
            </a:r>
            <a:r>
              <a:rPr lang="ru-RU" sz="4400" b="1" dirty="0" smtClean="0">
                <a:ln w="11430"/>
                <a:solidFill>
                  <a:schemeClr val="accent5">
                    <a:lumMod val="60000"/>
                    <a:lumOff val="40000"/>
                  </a:schemeClr>
                </a:solidFill>
                <a:effectLst>
                  <a:outerShdw blurRad="80000" dist="40000" dir="5040000" algn="tl">
                    <a:srgbClr val="000000">
                      <a:alpha val="30000"/>
                    </a:srgbClr>
                  </a:outerShdw>
                </a:effectLst>
              </a:rPr>
              <a:t>и </a:t>
            </a:r>
            <a:r>
              <a:rPr lang="ru-RU" sz="4400" b="1" u="sng" dirty="0" smtClean="0">
                <a:ln w="11430"/>
                <a:solidFill>
                  <a:schemeClr val="accent5">
                    <a:lumMod val="60000"/>
                    <a:lumOff val="40000"/>
                  </a:schemeClr>
                </a:solidFill>
                <a:effectLst>
                  <a:outerShdw blurRad="80000" dist="40000" dir="5040000" algn="tl">
                    <a:srgbClr val="000000">
                      <a:alpha val="30000"/>
                    </a:srgbClr>
                  </a:outerShdw>
                </a:effectLst>
              </a:rPr>
              <a:t>«против»</a:t>
            </a:r>
            <a:endParaRPr lang="ru-RU" sz="4400" b="1" u="sng" dirty="0">
              <a:ln w="11430"/>
              <a:solidFill>
                <a:schemeClr val="accent5">
                  <a:lumMod val="60000"/>
                  <a:lumOff val="40000"/>
                </a:schemeClr>
              </a:solidFill>
              <a:effectLst>
                <a:outerShdw blurRad="80000" dist="40000" dir="5040000" algn="tl">
                  <a:srgbClr val="000000">
                    <a:alpha val="30000"/>
                  </a:srgbClr>
                </a:outerShdw>
              </a:effectLst>
            </a:endParaRPr>
          </a:p>
        </p:txBody>
      </p:sp>
      <p:sp>
        <p:nvSpPr>
          <p:cNvPr id="4" name="Подзаголовок 3"/>
          <p:cNvSpPr>
            <a:spLocks noGrp="1"/>
          </p:cNvSpPr>
          <p:nvPr>
            <p:ph type="subTitle" idx="1"/>
          </p:nvPr>
        </p:nvSpPr>
        <p:spPr>
          <a:xfrm>
            <a:off x="2411760" y="4250703"/>
            <a:ext cx="6172200" cy="685800"/>
          </a:xfrm>
          <a:effectLst>
            <a:glow rad="139700">
              <a:schemeClr val="accent4">
                <a:satMod val="175000"/>
                <a:alpha val="40000"/>
              </a:schemeClr>
            </a:glow>
          </a:effectLst>
        </p:spPr>
        <p:txBody>
          <a:bodyPr>
            <a:normAutofit fontScale="85000" lnSpcReduction="10000"/>
          </a:bodyPr>
          <a:lstStyle/>
          <a:p>
            <a:r>
              <a:rPr lang="ru-RU" sz="1800" dirty="0" err="1" smtClean="0">
                <a:solidFill>
                  <a:schemeClr val="tx1">
                    <a:lumMod val="95000"/>
                  </a:schemeClr>
                </a:solidFill>
              </a:rPr>
              <a:t>Камаева</a:t>
            </a:r>
            <a:r>
              <a:rPr lang="ru-RU" sz="1800" dirty="0" smtClean="0">
                <a:solidFill>
                  <a:schemeClr val="tx1">
                    <a:lumMod val="95000"/>
                  </a:schemeClr>
                </a:solidFill>
              </a:rPr>
              <a:t>  Зоя Ивановна ,учитель информатики </a:t>
            </a:r>
            <a:r>
              <a:rPr lang="ru-RU" sz="1800" smtClean="0">
                <a:solidFill>
                  <a:schemeClr val="tx1">
                    <a:lumMod val="95000"/>
                  </a:schemeClr>
                </a:solidFill>
              </a:rPr>
              <a:t>и математики </a:t>
            </a:r>
          </a:p>
          <a:p>
            <a:r>
              <a:rPr lang="ru-RU" sz="1800" smtClean="0">
                <a:solidFill>
                  <a:schemeClr val="tx1">
                    <a:lumMod val="95000"/>
                  </a:schemeClr>
                </a:solidFill>
              </a:rPr>
              <a:t>МБОУ </a:t>
            </a:r>
            <a:r>
              <a:rPr lang="ru-RU" sz="1800" dirty="0" smtClean="0">
                <a:solidFill>
                  <a:schemeClr val="tx1">
                    <a:lumMod val="95000"/>
                  </a:schemeClr>
                </a:solidFill>
              </a:rPr>
              <a:t>гимназия №7</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4941168"/>
            <a:ext cx="9144000" cy="2093382"/>
          </a:xfrm>
          <a:prstGeom prst="rect">
            <a:avLst/>
          </a:prstGeom>
        </p:spPr>
      </p:pic>
    </p:spTree>
    <p:extLst>
      <p:ext uri="{BB962C8B-B14F-4D97-AF65-F5344CB8AC3E}">
        <p14:creationId xmlns:p14="http://schemas.microsoft.com/office/powerpoint/2010/main" val="197797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0800" y="1772816"/>
            <a:ext cx="7543800" cy="914400"/>
          </a:xfrm>
          <a:effectLst>
            <a:reflection blurRad="6350" stA="50000" endA="300" endPos="90000" dir="5400000" sy="-100000" algn="bl" rotWithShape="0"/>
          </a:effectLst>
        </p:spPr>
        <p:txBody>
          <a:bodyPr>
            <a:normAutofit fontScale="90000"/>
          </a:bodyPr>
          <a:lstStyle/>
          <a:p>
            <a:pPr algn="r"/>
            <a:r>
              <a:rPr lang="ru-RU" b="1" i="1" dirty="0" smtClean="0">
                <a:solidFill>
                  <a:srgbClr val="92D050"/>
                </a:solidFill>
              </a:rPr>
              <a:t>НАГЛЯДНОЕ ПРЕДСТАВЛЕНИЕ ИНФОРМАЦИИ</a:t>
            </a:r>
            <a:endParaRPr lang="ru-RU" dirty="0">
              <a:solidFill>
                <a:srgbClr val="92D050"/>
              </a:solidFill>
            </a:endParaRPr>
          </a:p>
        </p:txBody>
      </p:sp>
      <p:sp>
        <p:nvSpPr>
          <p:cNvPr id="3" name="Прямоугольник 2"/>
          <p:cNvSpPr/>
          <p:nvPr/>
        </p:nvSpPr>
        <p:spPr>
          <a:xfrm>
            <a:off x="4211960" y="3140968"/>
            <a:ext cx="4572000" cy="3139321"/>
          </a:xfrm>
          <a:prstGeom prst="rect">
            <a:avLst/>
          </a:prstGeom>
        </p:spPr>
        <p:txBody>
          <a:bodyPr>
            <a:spAutoFit/>
          </a:bodyPr>
          <a:lstStyle/>
          <a:p>
            <a:pPr marL="742950" lvl="1" indent="-285750" algn="r">
              <a:buFont typeface="Wingdings" pitchFamily="2" charset="2"/>
              <a:buChar char="ü"/>
            </a:pPr>
            <a:r>
              <a:rPr lang="ru-RU" b="1" dirty="0" smtClean="0"/>
              <a:t>САЙТЫ</a:t>
            </a:r>
          </a:p>
          <a:p>
            <a:pPr marL="742950" lvl="1" indent="-285750" algn="r">
              <a:buFont typeface="Wingdings" pitchFamily="2" charset="2"/>
              <a:buChar char="ü"/>
            </a:pPr>
            <a:endParaRPr lang="ru-RU" b="1" dirty="0" smtClean="0"/>
          </a:p>
          <a:p>
            <a:pPr marL="285750" indent="-285750" algn="r">
              <a:buFont typeface="Wingdings" pitchFamily="2" charset="2"/>
              <a:buChar char="ü"/>
            </a:pPr>
            <a:r>
              <a:rPr lang="ru-RU" b="1" dirty="0" smtClean="0"/>
              <a:t>ПРЕЗЕНТАЦИИ</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ИЗДАТЕЛЬСКАЯ ДЕЯТЕЛЬНОСТЬ</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РАЗДАТОЧНЫЙ МАТЕРИАЛ</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МОДЕЛИРОВАНИЕ СИТУАЦИЙ</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ИГРОВЫЕ ПРОГРАММЫ</a:t>
            </a:r>
          </a:p>
        </p:txBody>
      </p:sp>
      <p:pic>
        <p:nvPicPr>
          <p:cNvPr id="7170" name="Picture 2" descr="C:\Documents and Settings\user4012\Local Settings\Temporary Internet Files\Content.IE5\SX8AQQC2\MC9003702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204864"/>
            <a:ext cx="2741004" cy="330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1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465710"/>
            <a:ext cx="7543800" cy="914400"/>
          </a:xfrm>
          <a:effectLst>
            <a:reflection blurRad="6350" stA="50000" endA="300" endPos="90000" dir="5400000" sy="-100000" algn="bl" rotWithShape="0"/>
          </a:effectLst>
        </p:spPr>
        <p:txBody>
          <a:bodyPr/>
          <a:lstStyle/>
          <a:p>
            <a:r>
              <a:rPr lang="ru-RU" b="1" i="1" dirty="0" smtClean="0">
                <a:solidFill>
                  <a:srgbClr val="996600"/>
                </a:solidFill>
              </a:rPr>
              <a:t>ПОИСК ИНФОРМАЦИИ</a:t>
            </a:r>
            <a:endParaRPr lang="ru-RU" dirty="0">
              <a:solidFill>
                <a:srgbClr val="996600"/>
              </a:solidFill>
            </a:endParaRPr>
          </a:p>
        </p:txBody>
      </p:sp>
      <p:sp>
        <p:nvSpPr>
          <p:cNvPr id="3" name="Прямоугольник 2"/>
          <p:cNvSpPr/>
          <p:nvPr/>
        </p:nvSpPr>
        <p:spPr>
          <a:xfrm>
            <a:off x="2483768" y="836712"/>
            <a:ext cx="4572000" cy="2336024"/>
          </a:xfrm>
          <a:prstGeom prst="rect">
            <a:avLst/>
          </a:prstGeom>
        </p:spPr>
        <p:txBody>
          <a:bodyPr>
            <a:spAutoFit/>
          </a:bodyPr>
          <a:lstStyle/>
          <a:p>
            <a:pPr marL="285750" indent="-285750">
              <a:lnSpc>
                <a:spcPct val="90000"/>
              </a:lnSpc>
              <a:buFont typeface="Wingdings" pitchFamily="2" charset="2"/>
              <a:buChar char="ü"/>
            </a:pPr>
            <a:r>
              <a:rPr lang="ru-RU" b="1" dirty="0" smtClean="0"/>
              <a:t>ИНТЕРНЕТ-РЕСУРСЫ</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ЭЛЕКТРОННЫЕ СПРАВОЧНИКИ</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БАЗЫ ДАННЫХ</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ФОНОТЕКИ</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ВИДЕОТЕКИ</a:t>
            </a:r>
          </a:p>
        </p:txBody>
      </p:sp>
      <p:pic>
        <p:nvPicPr>
          <p:cNvPr id="8194" name="Picture 2" descr="C:\Documents and Settings\user4012\Local Settings\Temporary Internet Files\Content.IE5\TN18N1DB\MC9002920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429000"/>
            <a:ext cx="3287921" cy="298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07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076" y="1772816"/>
            <a:ext cx="8229600" cy="1080120"/>
          </a:xfrm>
        </p:spPr>
        <p:txBody>
          <a:bodyPr>
            <a:normAutofit fontScale="90000"/>
          </a:bodyPr>
          <a:lstStyle/>
          <a:p>
            <a:r>
              <a:rPr lang="ru-RU" dirty="0"/>
              <a:t/>
            </a:r>
            <a:br>
              <a:rPr lang="ru-RU" dirty="0"/>
            </a:br>
            <a:r>
              <a:rPr lang="ru-RU"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Для родителей это</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Прямоугольник 2"/>
          <p:cNvSpPr/>
          <p:nvPr/>
        </p:nvSpPr>
        <p:spPr>
          <a:xfrm>
            <a:off x="1049630" y="2276872"/>
            <a:ext cx="7272808" cy="2308324"/>
          </a:xfrm>
          <a:prstGeom prst="rect">
            <a:avLst/>
          </a:prstGeom>
        </p:spPr>
        <p:txBody>
          <a:bodyPr wrap="square">
            <a:spAutoFit/>
          </a:bodyPr>
          <a:lstStyle/>
          <a:p>
            <a:endParaRPr lang="ru-RU" dirty="0"/>
          </a:p>
          <a:p>
            <a:endParaRPr lang="ru-RU" dirty="0"/>
          </a:p>
          <a:p>
            <a:r>
              <a:rPr lang="ru-RU" dirty="0"/>
              <a:t>•</a:t>
            </a:r>
            <a:r>
              <a:rPr lang="ru-RU" b="1" dirty="0"/>
              <a:t>вовлечение в образовательный и воспитательный процесс в </a:t>
            </a:r>
            <a:r>
              <a:rPr lang="ru-RU" b="1" dirty="0" smtClean="0"/>
              <a:t>школы; </a:t>
            </a:r>
          </a:p>
          <a:p>
            <a:endParaRPr lang="ru-RU" b="1" dirty="0"/>
          </a:p>
          <a:p>
            <a:endParaRPr lang="ru-RU" dirty="0"/>
          </a:p>
          <a:p>
            <a:r>
              <a:rPr lang="ru-RU" dirty="0"/>
              <a:t>•</a:t>
            </a:r>
            <a:r>
              <a:rPr lang="ru-RU" b="1" dirty="0"/>
              <a:t>взаимодействие с администрацией и классным руководителем.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350"/>
            <a:ext cx="7146523" cy="6958742"/>
          </a:xfrm>
          <a:prstGeom prst="rect">
            <a:avLst/>
          </a:prstGeom>
        </p:spPr>
      </p:pic>
    </p:spTree>
    <p:extLst>
      <p:ext uri="{BB962C8B-B14F-4D97-AF65-F5344CB8AC3E}">
        <p14:creationId xmlns:p14="http://schemas.microsoft.com/office/powerpoint/2010/main" val="302626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91680" y="701006"/>
            <a:ext cx="3273552" cy="639762"/>
          </a:xfrm>
        </p:spPr>
        <p:txBody>
          <a:bodyPr/>
          <a:lstStyle/>
          <a:p>
            <a:r>
              <a:rPr lang="ru-RU" b="1" dirty="0" smtClean="0"/>
              <a:t>Классный руководитель</a:t>
            </a:r>
          </a:p>
          <a:p>
            <a:r>
              <a:rPr lang="ru-RU" i="1" dirty="0" smtClean="0"/>
              <a:t>с помощью</a:t>
            </a:r>
            <a:endParaRPr lang="ru-RU" i="1" dirty="0"/>
          </a:p>
        </p:txBody>
      </p:sp>
      <p:sp>
        <p:nvSpPr>
          <p:cNvPr id="4" name="Объект 3"/>
          <p:cNvSpPr>
            <a:spLocks noGrp="1"/>
          </p:cNvSpPr>
          <p:nvPr>
            <p:ph sz="half" idx="2"/>
          </p:nvPr>
        </p:nvSpPr>
        <p:spPr>
          <a:xfrm>
            <a:off x="755576" y="3789040"/>
            <a:ext cx="3276600" cy="2743200"/>
          </a:xfrm>
        </p:spPr>
        <p:txBody>
          <a:bodyPr>
            <a:normAutofit fontScale="70000" lnSpcReduction="20000"/>
          </a:bodyPr>
          <a:lstStyle/>
          <a:p>
            <a:pPr marL="18288" indent="0">
              <a:buNone/>
            </a:pPr>
            <a:r>
              <a:rPr lang="ru-RU" dirty="0" smtClean="0"/>
              <a:t>    </a:t>
            </a:r>
            <a:r>
              <a:rPr lang="ru-RU" i="1" dirty="0" smtClean="0"/>
              <a:t>сообщает о:</a:t>
            </a:r>
          </a:p>
          <a:p>
            <a:pPr marL="18288" indent="0">
              <a:buNone/>
            </a:pPr>
            <a:endParaRPr lang="ru-RU" dirty="0"/>
          </a:p>
          <a:p>
            <a:pPr marL="18288" indent="0">
              <a:buNone/>
            </a:pPr>
            <a:r>
              <a:rPr lang="ru-RU" b="1" dirty="0"/>
              <a:t>* </a:t>
            </a:r>
            <a:r>
              <a:rPr lang="ru-RU" b="1" dirty="0" smtClean="0"/>
              <a:t>Новостях </a:t>
            </a:r>
            <a:r>
              <a:rPr lang="ru-RU" b="1" dirty="0"/>
              <a:t>о жизни </a:t>
            </a:r>
            <a:r>
              <a:rPr lang="ru-RU" b="1" dirty="0" smtClean="0"/>
              <a:t>школы, класса; </a:t>
            </a:r>
          </a:p>
          <a:p>
            <a:pPr marL="18288" indent="0">
              <a:buNone/>
            </a:pPr>
            <a:r>
              <a:rPr lang="ru-RU" b="1" dirty="0" smtClean="0"/>
              <a:t>* Планах </a:t>
            </a:r>
            <a:r>
              <a:rPr lang="ru-RU" b="1" dirty="0"/>
              <a:t>проведения </a:t>
            </a:r>
            <a:r>
              <a:rPr lang="ru-RU" b="1" dirty="0" smtClean="0"/>
              <a:t>общешкольных мероприятий</a:t>
            </a:r>
            <a:r>
              <a:rPr lang="ru-RU" b="1" dirty="0"/>
              <a:t>; </a:t>
            </a:r>
            <a:endParaRPr lang="ru-RU" b="1" dirty="0" smtClean="0"/>
          </a:p>
          <a:p>
            <a:pPr marL="18288" indent="0">
              <a:buNone/>
            </a:pPr>
            <a:r>
              <a:rPr lang="ru-RU" b="1" dirty="0" smtClean="0"/>
              <a:t>* Датах проведений, каникул</a:t>
            </a:r>
            <a:r>
              <a:rPr lang="ru-RU" b="1" dirty="0"/>
              <a:t>;</a:t>
            </a:r>
            <a:r>
              <a:rPr lang="ru-RU" b="1" dirty="0" smtClean="0"/>
              <a:t> </a:t>
            </a:r>
          </a:p>
          <a:p>
            <a:pPr marL="18288" indent="0">
              <a:buNone/>
            </a:pPr>
            <a:r>
              <a:rPr lang="ru-RU" b="1" dirty="0" smtClean="0"/>
              <a:t>* Награждениях учеников</a:t>
            </a:r>
            <a:endParaRPr lang="ru-RU" dirty="0"/>
          </a:p>
          <a:p>
            <a:endParaRPr lang="ru-RU" dirty="0"/>
          </a:p>
        </p:txBody>
      </p:sp>
      <p:sp>
        <p:nvSpPr>
          <p:cNvPr id="5" name="Текст 4"/>
          <p:cNvSpPr>
            <a:spLocks noGrp="1"/>
          </p:cNvSpPr>
          <p:nvPr>
            <p:ph type="body" sz="quarter" idx="3"/>
          </p:nvPr>
        </p:nvSpPr>
        <p:spPr>
          <a:xfrm>
            <a:off x="5580112" y="692696"/>
            <a:ext cx="3273552" cy="639762"/>
          </a:xfrm>
        </p:spPr>
        <p:txBody>
          <a:bodyPr/>
          <a:lstStyle/>
          <a:p>
            <a:r>
              <a:rPr lang="ru-RU" b="1" dirty="0" smtClean="0"/>
              <a:t>Родители</a:t>
            </a:r>
            <a:endParaRPr lang="ru-RU" b="1" dirty="0"/>
          </a:p>
          <a:p>
            <a:r>
              <a:rPr lang="ru-RU" b="1" i="1" dirty="0"/>
              <a:t>с</a:t>
            </a:r>
            <a:r>
              <a:rPr lang="ru-RU" b="1" i="1" dirty="0" smtClean="0"/>
              <a:t> помощью</a:t>
            </a:r>
          </a:p>
        </p:txBody>
      </p:sp>
      <p:sp>
        <p:nvSpPr>
          <p:cNvPr id="6" name="Объект 5"/>
          <p:cNvSpPr>
            <a:spLocks noGrp="1"/>
          </p:cNvSpPr>
          <p:nvPr>
            <p:ph sz="quarter" idx="4"/>
          </p:nvPr>
        </p:nvSpPr>
        <p:spPr>
          <a:xfrm>
            <a:off x="5508104" y="3501008"/>
            <a:ext cx="3273552" cy="2743200"/>
          </a:xfrm>
        </p:spPr>
        <p:txBody>
          <a:bodyPr>
            <a:normAutofit fontScale="92500" lnSpcReduction="20000"/>
          </a:bodyPr>
          <a:lstStyle/>
          <a:p>
            <a:pPr marL="18288" indent="0">
              <a:buNone/>
            </a:pPr>
            <a:endParaRPr lang="ru-RU" dirty="0"/>
          </a:p>
          <a:p>
            <a:pPr marL="18288" indent="0">
              <a:buNone/>
            </a:pPr>
            <a:endParaRPr lang="ru-RU" b="1" dirty="0"/>
          </a:p>
          <a:p>
            <a:pPr marL="18288" indent="0">
              <a:buNone/>
            </a:pPr>
            <a:r>
              <a:rPr lang="ru-RU" b="1" dirty="0" smtClean="0"/>
              <a:t>* Задают </a:t>
            </a:r>
            <a:r>
              <a:rPr lang="ru-RU" b="1" dirty="0"/>
              <a:t>вопросы администрации </a:t>
            </a:r>
            <a:r>
              <a:rPr lang="ru-RU" b="1" dirty="0" smtClean="0"/>
              <a:t>школы </a:t>
            </a:r>
            <a:r>
              <a:rPr lang="ru-RU" b="1" dirty="0"/>
              <a:t>, классному руководителю по вопросам дополнительных занятий, экзаменов</a:t>
            </a:r>
            <a:r>
              <a:rPr lang="ru-RU" b="1" dirty="0" smtClean="0"/>
              <a:t>, </a:t>
            </a:r>
            <a:endParaRPr lang="ru-RU" dirty="0"/>
          </a:p>
        </p:txBody>
      </p:sp>
      <p:sp>
        <p:nvSpPr>
          <p:cNvPr id="2" name="Заголовок 1"/>
          <p:cNvSpPr>
            <a:spLocks noGrp="1"/>
          </p:cNvSpPr>
          <p:nvPr>
            <p:ph type="title"/>
          </p:nvPr>
        </p:nvSpPr>
        <p:spPr>
          <a:xfrm>
            <a:off x="971600" y="2730624"/>
            <a:ext cx="7543800" cy="914400"/>
          </a:xfrm>
        </p:spPr>
        <p:txBody>
          <a:bodyPr>
            <a:normAutofit fontScale="90000"/>
          </a:bodyPr>
          <a:lstStyle/>
          <a:p>
            <a:r>
              <a:rPr lang="ru-RU" b="1" dirty="0" smtClean="0">
                <a:solidFill>
                  <a:srgbClr val="92D050"/>
                </a:solidFill>
              </a:rPr>
              <a:t>Интернет-консультаций и </a:t>
            </a:r>
            <a:br>
              <a:rPr lang="ru-RU" b="1" dirty="0" smtClean="0">
                <a:solidFill>
                  <a:srgbClr val="92D050"/>
                </a:solidFill>
              </a:rPr>
            </a:br>
            <a:r>
              <a:rPr lang="ru-RU" b="1" dirty="0" smtClean="0">
                <a:solidFill>
                  <a:srgbClr val="92D050"/>
                </a:solidFill>
              </a:rPr>
              <a:t>Электронной почты</a:t>
            </a:r>
            <a:endParaRPr lang="ru-RU" dirty="0" smtClean="0">
              <a:solidFill>
                <a:srgbClr val="92D050"/>
              </a:solidFill>
            </a:endParaRPr>
          </a:p>
        </p:txBody>
      </p:sp>
    </p:spTree>
    <p:extLst>
      <p:ext uri="{BB962C8B-B14F-4D97-AF65-F5344CB8AC3E}">
        <p14:creationId xmlns:p14="http://schemas.microsoft.com/office/powerpoint/2010/main" val="416698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59632" y="701006"/>
            <a:ext cx="3273552" cy="639762"/>
          </a:xfrm>
        </p:spPr>
        <p:txBody>
          <a:bodyPr>
            <a:normAutofit fontScale="85000" lnSpcReduction="20000"/>
          </a:bodyPr>
          <a:lstStyle/>
          <a:p>
            <a:r>
              <a:rPr lang="ru-RU" sz="1900" b="1" i="1" dirty="0" smtClean="0"/>
              <a:t>для</a:t>
            </a:r>
            <a:endParaRPr lang="ru-RU" sz="1900" b="1" i="1" dirty="0"/>
          </a:p>
          <a:p>
            <a:r>
              <a:rPr lang="ru-RU" sz="2400" b="1" dirty="0"/>
              <a:t>Воспитателей </a:t>
            </a:r>
          </a:p>
        </p:txBody>
      </p:sp>
      <p:sp>
        <p:nvSpPr>
          <p:cNvPr id="4" name="Объект 3"/>
          <p:cNvSpPr>
            <a:spLocks noGrp="1"/>
          </p:cNvSpPr>
          <p:nvPr>
            <p:ph sz="half" idx="2"/>
          </p:nvPr>
        </p:nvSpPr>
        <p:spPr>
          <a:xfrm>
            <a:off x="539552" y="1628800"/>
            <a:ext cx="3816424" cy="4392488"/>
          </a:xfrm>
        </p:spPr>
        <p:txBody>
          <a:bodyPr>
            <a:normAutofit fontScale="47500" lnSpcReduction="20000"/>
          </a:bodyPr>
          <a:lstStyle/>
          <a:p>
            <a:pPr marL="18288" indent="0">
              <a:buNone/>
            </a:pPr>
            <a:endParaRPr lang="ru-RU" dirty="0"/>
          </a:p>
          <a:p>
            <a:pPr marL="18288" indent="0">
              <a:buNone/>
            </a:pPr>
            <a:endParaRPr lang="ru-RU" dirty="0"/>
          </a:p>
          <a:p>
            <a:pPr marL="18288" indent="0">
              <a:buNone/>
            </a:pPr>
            <a:r>
              <a:rPr lang="ru-RU" sz="3500" dirty="0"/>
              <a:t>•</a:t>
            </a:r>
            <a:r>
              <a:rPr lang="ru-RU" sz="3500" b="1" dirty="0"/>
              <a:t>Организовать внеурочное взаимодействие с участниками образовательного процесса; </a:t>
            </a:r>
            <a:endParaRPr lang="ru-RU" sz="3500" dirty="0"/>
          </a:p>
          <a:p>
            <a:pPr marL="18288" indent="0">
              <a:buNone/>
            </a:pPr>
            <a:r>
              <a:rPr lang="ru-RU" sz="3500" dirty="0"/>
              <a:t>•</a:t>
            </a:r>
            <a:r>
              <a:rPr lang="ru-RU" sz="3500" b="1" dirty="0"/>
              <a:t>Оптимально организовать систему контроля и самоконтроля </a:t>
            </a:r>
            <a:r>
              <a:rPr lang="ru-RU" sz="3500" b="1" dirty="0" smtClean="0"/>
              <a:t>школьников в </a:t>
            </a:r>
            <a:r>
              <a:rPr lang="ru-RU" sz="3500" b="1" dirty="0"/>
              <a:t>процессе обучения и развития; </a:t>
            </a:r>
            <a:endParaRPr lang="ru-RU" sz="3500" dirty="0"/>
          </a:p>
          <a:p>
            <a:pPr marL="18288" indent="0">
              <a:buNone/>
            </a:pPr>
            <a:r>
              <a:rPr lang="ru-RU" sz="3500" dirty="0"/>
              <a:t>•</a:t>
            </a:r>
            <a:r>
              <a:rPr lang="ru-RU" sz="3500" b="1" dirty="0"/>
              <a:t>Минимизировать временные затраты на выполнение внеклассной деятельности; </a:t>
            </a:r>
            <a:endParaRPr lang="ru-RU" sz="3500" dirty="0"/>
          </a:p>
          <a:p>
            <a:pPr marL="18288" indent="0">
              <a:buNone/>
            </a:pPr>
            <a:r>
              <a:rPr lang="ru-RU" sz="3500" dirty="0"/>
              <a:t>•</a:t>
            </a:r>
            <a:r>
              <a:rPr lang="ru-RU" sz="3500" b="1" dirty="0"/>
              <a:t>Возможность реализовать на практике все формы организации внеурочной деятельности. </a:t>
            </a:r>
            <a:endParaRPr lang="ru-RU" sz="3500" dirty="0"/>
          </a:p>
        </p:txBody>
      </p:sp>
      <p:sp>
        <p:nvSpPr>
          <p:cNvPr id="5" name="Текст 4"/>
          <p:cNvSpPr>
            <a:spLocks noGrp="1"/>
          </p:cNvSpPr>
          <p:nvPr>
            <p:ph type="body" sz="quarter" idx="3"/>
          </p:nvPr>
        </p:nvSpPr>
        <p:spPr>
          <a:xfrm>
            <a:off x="5004048" y="692696"/>
            <a:ext cx="3273552" cy="639762"/>
          </a:xfrm>
        </p:spPr>
        <p:txBody>
          <a:bodyPr/>
          <a:lstStyle/>
          <a:p>
            <a:r>
              <a:rPr lang="ru-RU" sz="1600" b="1" i="1" dirty="0" smtClean="0"/>
              <a:t>для</a:t>
            </a:r>
          </a:p>
          <a:p>
            <a:r>
              <a:rPr lang="ru-RU" sz="2000" b="1" dirty="0" smtClean="0"/>
              <a:t>Школьников</a:t>
            </a:r>
            <a:endParaRPr lang="ru-RU" sz="2000" b="1" dirty="0"/>
          </a:p>
        </p:txBody>
      </p:sp>
      <p:sp>
        <p:nvSpPr>
          <p:cNvPr id="6" name="Объект 5"/>
          <p:cNvSpPr>
            <a:spLocks noGrp="1"/>
          </p:cNvSpPr>
          <p:nvPr>
            <p:ph sz="quarter" idx="4"/>
          </p:nvPr>
        </p:nvSpPr>
        <p:spPr>
          <a:xfrm>
            <a:off x="5148064" y="1587624"/>
            <a:ext cx="3575248" cy="4217640"/>
          </a:xfrm>
        </p:spPr>
        <p:txBody>
          <a:bodyPr>
            <a:noAutofit/>
          </a:bodyPr>
          <a:lstStyle/>
          <a:p>
            <a:pPr marL="18288" indent="0" algn="r">
              <a:buNone/>
            </a:pPr>
            <a:endParaRPr lang="ru-RU" sz="1100" dirty="0"/>
          </a:p>
          <a:p>
            <a:pPr marL="18288" indent="0" algn="r">
              <a:buNone/>
            </a:pPr>
            <a:endParaRPr lang="ru-RU" sz="1100" dirty="0"/>
          </a:p>
          <a:p>
            <a:pPr marL="18288" indent="0" algn="r">
              <a:buNone/>
            </a:pPr>
            <a:r>
              <a:rPr lang="ru-RU" sz="1600" dirty="0"/>
              <a:t>•</a:t>
            </a:r>
            <a:r>
              <a:rPr lang="ru-RU" sz="1600" b="1" dirty="0"/>
              <a:t>Возможность использовать расширенный круг предметной и общей информации; </a:t>
            </a:r>
            <a:endParaRPr lang="ru-RU" sz="1600" dirty="0"/>
          </a:p>
          <a:p>
            <a:pPr marL="18288" indent="0" algn="r">
              <a:buNone/>
            </a:pPr>
            <a:r>
              <a:rPr lang="ru-RU" sz="1600" dirty="0"/>
              <a:t>•</a:t>
            </a:r>
            <a:r>
              <a:rPr lang="ru-RU" sz="1600" b="1" dirty="0"/>
              <a:t>Осуществлять моделирование и проектирование в рамках учебно-воспитательного процесса; </a:t>
            </a:r>
            <a:endParaRPr lang="ru-RU" sz="1600" dirty="0"/>
          </a:p>
          <a:p>
            <a:pPr marL="18288" indent="0" algn="r">
              <a:buNone/>
            </a:pPr>
            <a:r>
              <a:rPr lang="ru-RU" sz="1600" dirty="0"/>
              <a:t>•</a:t>
            </a:r>
            <a:r>
              <a:rPr lang="ru-RU" sz="1600" b="1" dirty="0"/>
              <a:t>Активно принимать участие в жизнедеятельности </a:t>
            </a:r>
            <a:r>
              <a:rPr lang="ru-RU" sz="1600" b="1" dirty="0" smtClean="0"/>
              <a:t>класса </a:t>
            </a:r>
            <a:r>
              <a:rPr lang="ru-RU" sz="1600" b="1" dirty="0"/>
              <a:t>и </a:t>
            </a:r>
            <a:r>
              <a:rPr lang="ru-RU" sz="1600" b="1" dirty="0" smtClean="0"/>
              <a:t>школы.</a:t>
            </a:r>
            <a:endParaRPr lang="ru-RU" sz="1600" dirty="0"/>
          </a:p>
        </p:txBody>
      </p:sp>
      <p:sp>
        <p:nvSpPr>
          <p:cNvPr id="2" name="Заголовок 1"/>
          <p:cNvSpPr>
            <a:spLocks noGrp="1"/>
          </p:cNvSpPr>
          <p:nvPr>
            <p:ph type="title"/>
          </p:nvPr>
        </p:nvSpPr>
        <p:spPr>
          <a:xfrm>
            <a:off x="1187624" y="-365720"/>
            <a:ext cx="7543800" cy="914400"/>
          </a:xfrm>
        </p:spPr>
        <p:txBody>
          <a:bodyPr>
            <a:normAutofit fontScale="90000"/>
          </a:bodyPr>
          <a:lstStyle/>
          <a:p>
            <a:r>
              <a:rPr lang="ru-RU" dirty="0"/>
              <a:t/>
            </a:r>
            <a:br>
              <a:rPr lang="ru-RU" dirty="0"/>
            </a:br>
            <a:r>
              <a:rPr lang="ru-RU" sz="2700" b="1" dirty="0" smtClean="0">
                <a:solidFill>
                  <a:srgbClr val="92D050"/>
                </a:solidFill>
              </a:rPr>
              <a:t>Взаимодействие в воспитательном процессе </a:t>
            </a:r>
            <a:endParaRPr lang="ru-RU" sz="2700" b="1" dirty="0">
              <a:solidFill>
                <a:srgbClr val="92D050"/>
              </a:solidFill>
            </a:endParaRPr>
          </a:p>
        </p:txBody>
      </p:sp>
      <p:pic>
        <p:nvPicPr>
          <p:cNvPr id="9218" name="Picture 2" descr="C:\Documents and Settings\user4012\Local Settings\Temporary Internet Files\Content.IE5\TN18N1DB\MC9003595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528" y="2775751"/>
            <a:ext cx="3113728" cy="389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849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6247864"/>
          </a:xfrm>
          <a:prstGeom prst="rect">
            <a:avLst/>
          </a:prstGeom>
        </p:spPr>
        <p:txBody>
          <a:bodyPr wrap="square">
            <a:spAutoFit/>
          </a:bodyPr>
          <a:lstStyle/>
          <a:p>
            <a:r>
              <a:rPr lang="ru-RU" sz="2000" b="1" dirty="0" smtClean="0">
                <a:solidFill>
                  <a:schemeClr val="accent5">
                    <a:lumMod val="60000"/>
                    <a:lumOff val="40000"/>
                  </a:schemeClr>
                </a:solidFill>
              </a:rPr>
              <a:t>Цель деятельности классного руководителя:</a:t>
            </a:r>
            <a:r>
              <a:rPr lang="ru-RU" sz="2000" b="1" dirty="0" smtClean="0">
                <a:solidFill>
                  <a:srgbClr val="92D050"/>
                </a:solidFill>
              </a:rPr>
              <a:t> </a:t>
            </a:r>
            <a:r>
              <a:rPr lang="ru-RU" sz="2000" dirty="0"/>
              <a:t>помочь найти каждому ученику своё место в современном </a:t>
            </a:r>
            <a:r>
              <a:rPr lang="ru-RU" sz="2000" dirty="0" smtClean="0"/>
              <a:t>обществе .И следует отметить эффективность </a:t>
            </a:r>
            <a:r>
              <a:rPr lang="ru-RU" sz="2000" dirty="0"/>
              <a:t>выбранной модели взаимодействия ученика с информационными технологиями в воспитательной работе, потому что наблюдается </a:t>
            </a:r>
            <a:r>
              <a:rPr lang="ru-RU" sz="2000" i="1" dirty="0"/>
              <a:t>развитие познавательных интересов, активизация общественно-полезной деятельности каждого ученика, улучшение психологического климата в коллективе в целом, повышается и эффективность в учебной деятельности в результате овладения компьютерной грамотностью.</a:t>
            </a:r>
            <a:r>
              <a:rPr lang="ru-RU" sz="2000" dirty="0"/>
              <a:t> </a:t>
            </a:r>
            <a:endParaRPr lang="ru-RU" sz="2000" dirty="0" smtClean="0"/>
          </a:p>
          <a:p>
            <a:r>
              <a:rPr lang="ru-RU" sz="2000" dirty="0" smtClean="0"/>
              <a:t>Это </a:t>
            </a:r>
            <a:r>
              <a:rPr lang="ru-RU" sz="2000" dirty="0"/>
              <a:t>в свою очередь способствует подготовке разносторонне развитой личности, способной к активной социальной адаптации в обществе и самостоятельному жизненному выбору, к самообразованию и самосовершенствованию. </a:t>
            </a:r>
            <a:endParaRPr lang="ru-RU" sz="2000" dirty="0" smtClean="0"/>
          </a:p>
          <a:p>
            <a:r>
              <a:rPr lang="ru-RU" sz="2000" dirty="0" smtClean="0"/>
              <a:t>А </a:t>
            </a:r>
            <a:r>
              <a:rPr lang="ru-RU" sz="2000" dirty="0"/>
              <a:t>это полностью соответствует главной цели информатизации образования, которая состоит </a:t>
            </a:r>
            <a:r>
              <a:rPr lang="ru-RU" sz="2000" b="1" dirty="0">
                <a:solidFill>
                  <a:schemeClr val="accent5">
                    <a:lumMod val="60000"/>
                    <a:lumOff val="40000"/>
                  </a:schemeClr>
                </a:solidFill>
              </a:rPr>
              <a:t>«в подготовке обучаемых к полноценному и эффективному участию в бытовой, общественной и профессиональной областях жизнедеятельности в условиях информационного общества» </a:t>
            </a:r>
            <a:r>
              <a:rPr lang="ru-RU" sz="2000" dirty="0"/>
              <a:t>(Концепция информатизации сферы образования Российской Федерации). </a:t>
            </a:r>
          </a:p>
        </p:txBody>
      </p:sp>
    </p:spTree>
    <p:extLst>
      <p:ext uri="{BB962C8B-B14F-4D97-AF65-F5344CB8AC3E}">
        <p14:creationId xmlns:p14="http://schemas.microsoft.com/office/powerpoint/2010/main" val="1141864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5632311"/>
          </a:xfrm>
          <a:prstGeom prst="rect">
            <a:avLst/>
          </a:prstGeom>
        </p:spPr>
        <p:txBody>
          <a:bodyPr wrap="square">
            <a:spAutoFit/>
          </a:bodyPr>
          <a:lstStyle/>
          <a:p>
            <a:r>
              <a:rPr lang="ru-RU" b="1" dirty="0">
                <a:solidFill>
                  <a:srgbClr val="C00000"/>
                </a:solidFill>
              </a:rPr>
              <a:t>Известный гуманист и ученый Альберт </a:t>
            </a:r>
            <a:r>
              <a:rPr lang="ru-RU" b="1" dirty="0" err="1">
                <a:solidFill>
                  <a:srgbClr val="C00000"/>
                </a:solidFill>
              </a:rPr>
              <a:t>Швейцер</a:t>
            </a:r>
            <a:r>
              <a:rPr lang="ru-RU" b="1" dirty="0">
                <a:solidFill>
                  <a:srgbClr val="C00000"/>
                </a:solidFill>
              </a:rPr>
              <a:t>, в своей речи при получении Нобелевской премии</a:t>
            </a:r>
          </a:p>
          <a:p>
            <a:r>
              <a:rPr lang="ru-RU" b="1" dirty="0">
                <a:solidFill>
                  <a:srgbClr val="C00000"/>
                </a:solidFill>
              </a:rPr>
              <a:t>мира</a:t>
            </a:r>
            <a:r>
              <a:rPr lang="ru-RU" b="1" dirty="0" smtClean="0">
                <a:solidFill>
                  <a:srgbClr val="C00000"/>
                </a:solidFill>
              </a:rPr>
              <a:t>, </a:t>
            </a:r>
            <a:r>
              <a:rPr lang="ru-RU" b="1" dirty="0">
                <a:solidFill>
                  <a:srgbClr val="C00000"/>
                </a:solidFill>
              </a:rPr>
              <a:t>отразил парадоксальность постоянного обновления и призвал мир </a:t>
            </a:r>
            <a:endParaRPr lang="ru-RU" b="1" dirty="0" smtClean="0">
              <a:solidFill>
                <a:srgbClr val="C00000"/>
              </a:solidFill>
            </a:endParaRPr>
          </a:p>
          <a:p>
            <a:endParaRPr lang="ru-RU" b="1" dirty="0" smtClean="0">
              <a:solidFill>
                <a:srgbClr val="C00000"/>
              </a:solidFill>
            </a:endParaRPr>
          </a:p>
          <a:p>
            <a:r>
              <a:rPr lang="ru-RU" i="1" dirty="0" smtClean="0"/>
              <a:t>"…</a:t>
            </a:r>
            <a:r>
              <a:rPr lang="ru-RU" i="1" dirty="0"/>
              <a:t>отважиться</a:t>
            </a:r>
          </a:p>
          <a:p>
            <a:r>
              <a:rPr lang="ru-RU" i="1" dirty="0"/>
              <a:t>взглянуть в лицо сложившемуся положению... все интенсивнее внедряя новые технологии Человек</a:t>
            </a:r>
          </a:p>
          <a:p>
            <a:r>
              <a:rPr lang="ru-RU" i="1" dirty="0"/>
              <a:t>превращается в сверхчеловека... Но сверхчеловек, наделенный сверхчеловеческой силой, не сможет</a:t>
            </a:r>
          </a:p>
          <a:p>
            <a:r>
              <a:rPr lang="ru-RU" i="1" dirty="0"/>
              <a:t>подняться до уровня сверхчеловеческого разума. Чем больше растет его мощь, тем он становится</a:t>
            </a:r>
          </a:p>
          <a:p>
            <a:r>
              <a:rPr lang="ru-RU" i="1" dirty="0"/>
              <a:t>беднее... Наша совесть должна пробудиться от сознания того, что чем больше мы превращаемся в</a:t>
            </a:r>
          </a:p>
          <a:p>
            <a:r>
              <a:rPr lang="ru-RU" i="1" dirty="0"/>
              <a:t>сверхлюдей, тем бесчеловечнее мы становимся</a:t>
            </a:r>
            <a:r>
              <a:rPr lang="ru-RU" i="1" dirty="0" smtClean="0"/>
              <a:t>".</a:t>
            </a:r>
          </a:p>
          <a:p>
            <a:endParaRPr lang="ru-RU" i="1" dirty="0"/>
          </a:p>
          <a:p>
            <a:endParaRPr lang="ru-RU" i="1" dirty="0"/>
          </a:p>
          <a:p>
            <a:r>
              <a:rPr lang="ru-RU" dirty="0">
                <a:solidFill>
                  <a:schemeClr val="accent5">
                    <a:lumMod val="60000"/>
                    <a:lumOff val="40000"/>
                  </a:schemeClr>
                </a:solidFill>
              </a:rPr>
              <a:t>Так не стоит забывать о нравственной ценности традиций. Ведь именно они служат оплотом всего</a:t>
            </a:r>
          </a:p>
          <a:p>
            <a:r>
              <a:rPr lang="ru-RU" dirty="0">
                <a:solidFill>
                  <a:schemeClr val="accent5">
                    <a:lumMod val="60000"/>
                    <a:lumOff val="40000"/>
                  </a:schemeClr>
                </a:solidFill>
              </a:rPr>
              <a:t>лучшего, что накоплено человечеством.</a:t>
            </a:r>
          </a:p>
        </p:txBody>
      </p:sp>
    </p:spTree>
    <p:extLst>
      <p:ext uri="{BB962C8B-B14F-4D97-AF65-F5344CB8AC3E}">
        <p14:creationId xmlns:p14="http://schemas.microsoft.com/office/powerpoint/2010/main" val="219529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493456" cy="1152128"/>
          </a:xfrm>
        </p:spPr>
        <p:txBody>
          <a:bodyPr/>
          <a:lstStyle/>
          <a:p>
            <a:pPr algn="ctr"/>
            <a:r>
              <a:rPr lang="ru-RU" sz="2400" b="1" dirty="0"/>
              <a:t>Интернет-ресурсы в помощь </a:t>
            </a:r>
            <a:br>
              <a:rPr lang="ru-RU" sz="2400" b="1" dirty="0"/>
            </a:br>
            <a:r>
              <a:rPr lang="ru-RU" sz="2400" b="1" dirty="0"/>
              <a:t>классному руководителю</a:t>
            </a:r>
            <a:endParaRPr lang="ru-RU" sz="2400" dirty="0"/>
          </a:p>
        </p:txBody>
      </p:sp>
      <p:sp>
        <p:nvSpPr>
          <p:cNvPr id="3" name="Прямоугольник 2"/>
          <p:cNvSpPr/>
          <p:nvPr/>
        </p:nvSpPr>
        <p:spPr>
          <a:xfrm>
            <a:off x="323528" y="1762391"/>
            <a:ext cx="8568952" cy="2086725"/>
          </a:xfrm>
          <a:prstGeom prst="rect">
            <a:avLst/>
          </a:prstGeom>
        </p:spPr>
        <p:txBody>
          <a:bodyPr wrap="square">
            <a:spAutoFit/>
          </a:bodyPr>
          <a:lstStyle/>
          <a:p>
            <a:pPr>
              <a:lnSpc>
                <a:spcPct val="90000"/>
              </a:lnSpc>
            </a:pPr>
            <a:r>
              <a:rPr lang="ru-RU" b="1" dirty="0"/>
              <a:t>Образовательный портал</a:t>
            </a:r>
          </a:p>
          <a:p>
            <a:pPr>
              <a:lnSpc>
                <a:spcPct val="90000"/>
              </a:lnSpc>
            </a:pPr>
            <a:r>
              <a:rPr lang="en-US" b="1" u="sng" dirty="0">
                <a:solidFill>
                  <a:schemeClr val="tx2"/>
                </a:solidFill>
              </a:rPr>
              <a:t>http</a:t>
            </a:r>
            <a:r>
              <a:rPr lang="ru-RU" b="1" u="sng" dirty="0">
                <a:solidFill>
                  <a:schemeClr val="tx2"/>
                </a:solidFill>
              </a:rPr>
              <a:t>:</a:t>
            </a:r>
            <a:r>
              <a:rPr lang="en-US" b="1" u="sng" dirty="0">
                <a:solidFill>
                  <a:schemeClr val="tx2"/>
                </a:solidFill>
              </a:rPr>
              <a:t>//www.uroki.ru</a:t>
            </a:r>
          </a:p>
          <a:p>
            <a:pPr>
              <a:lnSpc>
                <a:spcPct val="90000"/>
              </a:lnSpc>
            </a:pPr>
            <a:r>
              <a:rPr lang="en-US" b="1" u="sng" dirty="0">
                <a:solidFill>
                  <a:schemeClr val="tx2"/>
                </a:solidFill>
                <a:hlinkClick r:id="rId2"/>
              </a:rPr>
              <a:t>www.metodiki.ru</a:t>
            </a:r>
            <a:endParaRPr lang="ru-RU" b="1" u="sng" dirty="0">
              <a:solidFill>
                <a:schemeClr val="tx2"/>
              </a:solidFill>
            </a:endParaRPr>
          </a:p>
          <a:p>
            <a:pPr>
              <a:lnSpc>
                <a:spcPct val="90000"/>
              </a:lnSpc>
            </a:pPr>
            <a:r>
              <a:rPr lang="ru-RU" dirty="0">
                <a:solidFill>
                  <a:schemeClr val="tx2"/>
                </a:solidFill>
              </a:rPr>
              <a:t>    </a:t>
            </a:r>
            <a:r>
              <a:rPr lang="ru-RU" dirty="0"/>
              <a:t>Содержит разделы: «Психология, дошкольное воспитание», «Дополнительное образование», «Управление образованием», «Внеклассная работа», «Театральная педагогика», «Сценарии мероприятий и праздников», «Игры, викторины, головоломки и многое другое», «Классное руководство», «дистанционное образование, полезные </a:t>
            </a:r>
          </a:p>
        </p:txBody>
      </p:sp>
      <p:sp>
        <p:nvSpPr>
          <p:cNvPr id="4" name="Прямоугольник 3"/>
          <p:cNvSpPr/>
          <p:nvPr/>
        </p:nvSpPr>
        <p:spPr>
          <a:xfrm>
            <a:off x="323528" y="4221088"/>
            <a:ext cx="8568952" cy="1754326"/>
          </a:xfrm>
          <a:prstGeom prst="rect">
            <a:avLst/>
          </a:prstGeom>
        </p:spPr>
        <p:txBody>
          <a:bodyPr wrap="square">
            <a:spAutoFit/>
          </a:bodyPr>
          <a:lstStyle/>
          <a:p>
            <a:r>
              <a:rPr lang="ru-RU" b="1" dirty="0"/>
              <a:t>Специализированный портал по информационно-коммуникативным технологиям</a:t>
            </a:r>
          </a:p>
          <a:p>
            <a:r>
              <a:rPr lang="en-US" b="1" u="sng" dirty="0">
                <a:solidFill>
                  <a:schemeClr val="tx2"/>
                </a:solidFill>
              </a:rPr>
              <a:t>http</a:t>
            </a:r>
            <a:r>
              <a:rPr lang="ru-RU" b="1" u="sng" dirty="0">
                <a:solidFill>
                  <a:schemeClr val="tx2"/>
                </a:solidFill>
              </a:rPr>
              <a:t>:</a:t>
            </a:r>
            <a:r>
              <a:rPr lang="en-US" b="1" u="sng" dirty="0">
                <a:solidFill>
                  <a:schemeClr val="tx2"/>
                </a:solidFill>
              </a:rPr>
              <a:t>//www.ict.edu.ru</a:t>
            </a:r>
            <a:endParaRPr lang="ru-RU" b="1" dirty="0">
              <a:solidFill>
                <a:schemeClr val="tx2"/>
              </a:solidFill>
            </a:endParaRPr>
          </a:p>
          <a:p>
            <a:r>
              <a:rPr lang="en-US" dirty="0"/>
              <a:t>    </a:t>
            </a:r>
            <a:r>
              <a:rPr lang="ru-RU" dirty="0"/>
              <a:t>Портал создан для обеспечения информационной поддержки образования в области современных информационных и телекоммуникационных технологий</a:t>
            </a:r>
          </a:p>
        </p:txBody>
      </p:sp>
    </p:spTree>
    <p:extLst>
      <p:ext uri="{BB962C8B-B14F-4D97-AF65-F5344CB8AC3E}">
        <p14:creationId xmlns:p14="http://schemas.microsoft.com/office/powerpoint/2010/main" val="130325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6633"/>
            <a:ext cx="8136904" cy="3970318"/>
          </a:xfrm>
          <a:prstGeom prst="rect">
            <a:avLst/>
          </a:prstGeom>
        </p:spPr>
        <p:txBody>
          <a:bodyPr wrap="square">
            <a:spAutoFit/>
          </a:bodyPr>
          <a:lstStyle/>
          <a:p>
            <a:r>
              <a:rPr lang="ru-RU" sz="2400" b="1" dirty="0"/>
              <a:t>Сообщество классных руководителей</a:t>
            </a:r>
          </a:p>
          <a:p>
            <a:r>
              <a:rPr lang="en-US" sz="2400" b="1" u="sng" dirty="0">
                <a:solidFill>
                  <a:schemeClr val="tx2"/>
                </a:solidFill>
              </a:rPr>
              <a:t>2berega.spb.ru</a:t>
            </a:r>
            <a:endParaRPr lang="ru-RU" sz="2400" b="1" u="sng" dirty="0">
              <a:solidFill>
                <a:schemeClr val="tx2"/>
              </a:solidFill>
            </a:endParaRPr>
          </a:p>
          <a:p>
            <a:endParaRPr lang="en-US" sz="2400" b="1" u="sng" dirty="0">
              <a:solidFill>
                <a:schemeClr val="tx2"/>
              </a:solidFill>
            </a:endParaRPr>
          </a:p>
          <a:p>
            <a:r>
              <a:rPr lang="ru-RU" b="1" dirty="0"/>
              <a:t>Здесь можно найти материалы по</a:t>
            </a:r>
          </a:p>
          <a:p>
            <a:r>
              <a:rPr lang="ru-RU" b="1" dirty="0"/>
              <a:t>воспитательной работе по всем   направлениям:</a:t>
            </a:r>
          </a:p>
          <a:p>
            <a:r>
              <a:rPr lang="ru-RU" b="1" dirty="0"/>
              <a:t>гражданско – патриотическому, </a:t>
            </a:r>
          </a:p>
          <a:p>
            <a:r>
              <a:rPr lang="ru-RU" b="1" dirty="0"/>
              <a:t>духовно- нравственному,</a:t>
            </a:r>
          </a:p>
          <a:p>
            <a:r>
              <a:rPr lang="ru-RU" b="1" dirty="0"/>
              <a:t>правовому,</a:t>
            </a:r>
          </a:p>
          <a:p>
            <a:r>
              <a:rPr lang="ru-RU" b="1" dirty="0"/>
              <a:t>воспитанию толерантности,</a:t>
            </a:r>
          </a:p>
          <a:p>
            <a:r>
              <a:rPr lang="ru-RU" b="1" dirty="0"/>
              <a:t>формированию здорового образа жизни</a:t>
            </a:r>
          </a:p>
          <a:p>
            <a:r>
              <a:rPr lang="ru-RU" b="1" dirty="0"/>
              <a:t>Сценарии мероприятий</a:t>
            </a:r>
          </a:p>
          <a:p>
            <a:endParaRPr lang="ru-RU" dirty="0"/>
          </a:p>
          <a:p>
            <a:endParaRPr lang="ru-RU" dirty="0"/>
          </a:p>
        </p:txBody>
      </p:sp>
    </p:spTree>
    <p:extLst>
      <p:ext uri="{BB962C8B-B14F-4D97-AF65-F5344CB8AC3E}">
        <p14:creationId xmlns:p14="http://schemas.microsoft.com/office/powerpoint/2010/main" val="101816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4012\Local Settings\Temporary Internet Files\Content.IE5\TN18N1DB\MC9004107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212976"/>
            <a:ext cx="4594634" cy="338750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84376" y="173979"/>
            <a:ext cx="5580112" cy="570329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342900" indent="-342900" algn="r">
              <a:lnSpc>
                <a:spcPct val="80000"/>
              </a:lnSpc>
              <a:spcBef>
                <a:spcPct val="20000"/>
              </a:spcBef>
            </a:pPr>
            <a:r>
              <a:rPr lang="ru-RU" sz="2400" b="1" i="1" spc="150" dirty="0" smtClean="0">
                <a:ln w="11430"/>
                <a:solidFill>
                  <a:srgbClr val="F8F8F8"/>
                </a:solidFill>
                <a:effectLst>
                  <a:outerShdw blurRad="25400" algn="tl" rotWithShape="0">
                    <a:srgbClr val="000000">
                      <a:alpha val="43000"/>
                    </a:srgbClr>
                  </a:outerShdw>
                </a:effectLst>
              </a:rPr>
              <a:t>       </a:t>
            </a:r>
            <a:r>
              <a:rPr lang="ru-RU" sz="2800" b="1" i="1" spc="150" dirty="0" smtClean="0">
                <a:ln w="11430"/>
                <a:solidFill>
                  <a:srgbClr val="F8F8F8"/>
                </a:solidFill>
                <a:effectLst>
                  <a:outerShdw blurRad="25400" algn="tl" rotWithShape="0">
                    <a:srgbClr val="000000">
                      <a:alpha val="43000"/>
                    </a:srgbClr>
                  </a:outerShdw>
                </a:effectLst>
              </a:rPr>
              <a:t>«Воспитание представляется сложным процессом и трудным делом только до тех пор, пока мы хотим, не воспитывая себя, воспитывать своих детей или кого бы то ни было. Если же поймешь, что воспитывать других мы можем через себя, то упраздняется вопрос о воспитании и остается один вопрос жизни: как надо самому жить?»</a:t>
            </a:r>
          </a:p>
          <a:p>
            <a:pPr marL="342900" indent="-342900" algn="r">
              <a:lnSpc>
                <a:spcPct val="80000"/>
              </a:lnSpc>
              <a:spcBef>
                <a:spcPct val="20000"/>
              </a:spcBef>
            </a:pPr>
            <a:r>
              <a:rPr lang="ru-RU" spc="150" dirty="0" smtClean="0">
                <a:ln w="11430"/>
                <a:solidFill>
                  <a:srgbClr val="C00000"/>
                </a:solidFill>
                <a:effectLst>
                  <a:outerShdw blurRad="25400" algn="tl" rotWithShape="0">
                    <a:srgbClr val="000000">
                      <a:alpha val="43000"/>
                    </a:srgbClr>
                  </a:outerShdw>
                </a:effectLst>
              </a:rPr>
              <a:t>Л.Н. Толстой</a:t>
            </a:r>
            <a:endParaRPr lang="ru-RU" spc="150" dirty="0">
              <a:ln w="11430"/>
              <a:solidFill>
                <a:srgbClr val="C00000"/>
              </a:solidFill>
              <a:effectLst>
                <a:outerShdw blurRad="25400" algn="tl" rotWithShape="0">
                  <a:srgbClr val="000000">
                    <a:alpha val="43000"/>
                  </a:srgbClr>
                </a:outerShdw>
              </a:effectLst>
            </a:endParaRPr>
          </a:p>
        </p:txBody>
      </p:sp>
      <p:pic>
        <p:nvPicPr>
          <p:cNvPr id="10243" name="Picture 3" descr="C:\Documents and Settings\user4012\Local Settings\Temporary Internet Files\Content.IE5\TN18N1DB\MC9003595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60" y="620688"/>
            <a:ext cx="4270649" cy="367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1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568" y="4293096"/>
            <a:ext cx="7543800" cy="914400"/>
          </a:xfrm>
        </p:spPr>
        <p:txBody>
          <a:bodyPr>
            <a:noAutofit/>
          </a:bodyPr>
          <a:lstStyle/>
          <a:p>
            <a:r>
              <a:rPr lang="ru-RU" sz="2800" dirty="0" smtClean="0">
                <a:solidFill>
                  <a:schemeClr val="tx1">
                    <a:lumMod val="95000"/>
                  </a:schemeClr>
                </a:solidFill>
              </a:rPr>
              <a:t>В условиях быстро меняющегося мира и формирования нового стиля жизни образовательная система</a:t>
            </a:r>
            <a:br>
              <a:rPr lang="ru-RU" sz="2800" dirty="0" smtClean="0">
                <a:solidFill>
                  <a:schemeClr val="tx1">
                    <a:lumMod val="95000"/>
                  </a:schemeClr>
                </a:solidFill>
              </a:rPr>
            </a:br>
            <a:r>
              <a:rPr lang="ru-RU" sz="2800" dirty="0" smtClean="0">
                <a:solidFill>
                  <a:schemeClr val="tx1">
                    <a:lumMod val="95000"/>
                  </a:schemeClr>
                </a:solidFill>
              </a:rPr>
              <a:t>страны должна адекватно реагировать на запросы общества и экономики, </a:t>
            </a:r>
            <a:r>
              <a:rPr lang="ru-RU" sz="2800" i="1" dirty="0" smtClean="0">
                <a:solidFill>
                  <a:schemeClr val="tx1">
                    <a:lumMod val="95000"/>
                  </a:schemeClr>
                </a:solidFill>
              </a:rPr>
              <a:t>внедряя инновации и сохраняя</a:t>
            </a:r>
            <a:br>
              <a:rPr lang="ru-RU" sz="2800" i="1" dirty="0" smtClean="0">
                <a:solidFill>
                  <a:schemeClr val="tx1">
                    <a:lumMod val="95000"/>
                  </a:schemeClr>
                </a:solidFill>
              </a:rPr>
            </a:br>
            <a:r>
              <a:rPr lang="ru-RU" sz="2800" i="1" dirty="0" smtClean="0">
                <a:solidFill>
                  <a:schemeClr val="tx1">
                    <a:lumMod val="95000"/>
                  </a:schemeClr>
                </a:solidFill>
              </a:rPr>
              <a:t>все то ценное, что было </a:t>
            </a:r>
            <a:br>
              <a:rPr lang="ru-RU" sz="2800" i="1" dirty="0" smtClean="0">
                <a:solidFill>
                  <a:schemeClr val="tx1">
                    <a:lumMod val="95000"/>
                  </a:schemeClr>
                </a:solidFill>
              </a:rPr>
            </a:br>
            <a:r>
              <a:rPr lang="ru-RU" sz="2800" i="1" dirty="0" smtClean="0">
                <a:solidFill>
                  <a:schemeClr val="tx1">
                    <a:lumMod val="95000"/>
                  </a:schemeClr>
                </a:solidFill>
              </a:rPr>
              <a:t>наработано не одним поколением </a:t>
            </a:r>
            <a:br>
              <a:rPr lang="ru-RU" sz="2800" i="1" dirty="0" smtClean="0">
                <a:solidFill>
                  <a:schemeClr val="tx1">
                    <a:lumMod val="95000"/>
                  </a:schemeClr>
                </a:solidFill>
              </a:rPr>
            </a:br>
            <a:r>
              <a:rPr lang="ru-RU" sz="2800" i="1" dirty="0" smtClean="0">
                <a:solidFill>
                  <a:schemeClr val="tx1">
                    <a:lumMod val="95000"/>
                  </a:schemeClr>
                </a:solidFill>
              </a:rPr>
              <a:t>русских и советских ученых </a:t>
            </a:r>
            <a:br>
              <a:rPr lang="ru-RU" sz="2800" i="1" dirty="0" smtClean="0">
                <a:solidFill>
                  <a:schemeClr val="tx1">
                    <a:lumMod val="95000"/>
                  </a:schemeClr>
                </a:solidFill>
              </a:rPr>
            </a:br>
            <a:r>
              <a:rPr lang="ru-RU" sz="2800" i="1" dirty="0" smtClean="0">
                <a:solidFill>
                  <a:schemeClr val="tx1">
                    <a:lumMod val="95000"/>
                  </a:schemeClr>
                </a:solidFill>
              </a:rPr>
              <a:t>и педагогов.</a:t>
            </a:r>
            <a:endParaRPr lang="ru-RU" sz="2800" i="1" dirty="0">
              <a:solidFill>
                <a:schemeClr val="tx1">
                  <a:lumMod val="95000"/>
                </a:schemeClr>
              </a:solidFill>
            </a:endParaRPr>
          </a:p>
        </p:txBody>
      </p:sp>
      <p:pic>
        <p:nvPicPr>
          <p:cNvPr id="1026" name="Picture 2"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356992"/>
            <a:ext cx="3242744" cy="33363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87624" y="-99392"/>
            <a:ext cx="74334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Начнем с того, что…</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6204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988840"/>
            <a:ext cx="8352928" cy="3970318"/>
          </a:xfrm>
          <a:prstGeom prst="rect">
            <a:avLst/>
          </a:prstGeom>
        </p:spPr>
        <p:txBody>
          <a:bodyPr wrap="square">
            <a:spAutoFit/>
          </a:bodyPr>
          <a:lstStyle/>
          <a:p>
            <a:r>
              <a:rPr lang="ru-RU" b="1" dirty="0" smtClean="0"/>
              <a:t>Информационные технологии</a:t>
            </a:r>
            <a:r>
              <a:rPr lang="ru-RU" dirty="0" smtClean="0"/>
              <a:t> предоставляют возможность: </a:t>
            </a:r>
            <a:endParaRPr lang="ru-RU" dirty="0"/>
          </a:p>
          <a:p>
            <a:r>
              <a:rPr lang="ru-RU" dirty="0" smtClean="0"/>
              <a:t>рационально </a:t>
            </a:r>
            <a:r>
              <a:rPr lang="ru-RU" i="1" dirty="0" smtClean="0"/>
              <a:t>организовать</a:t>
            </a:r>
            <a:r>
              <a:rPr lang="ru-RU" dirty="0" smtClean="0"/>
              <a:t> </a:t>
            </a:r>
            <a:r>
              <a:rPr lang="ru-RU" i="1" dirty="0" smtClean="0"/>
              <a:t>познавательную деятельность</a:t>
            </a:r>
            <a:r>
              <a:rPr lang="ru-RU" dirty="0" smtClean="0"/>
              <a:t> обучающихся </a:t>
            </a:r>
            <a:r>
              <a:rPr lang="ru-RU" dirty="0"/>
              <a:t>в ходе воспитательного процесса; </a:t>
            </a:r>
          </a:p>
          <a:p>
            <a:r>
              <a:rPr lang="ru-RU" dirty="0"/>
              <a:t>сделать воспитание </a:t>
            </a:r>
            <a:r>
              <a:rPr lang="ru-RU" i="1" dirty="0"/>
              <a:t>более эффективным</a:t>
            </a:r>
            <a:r>
              <a:rPr lang="ru-RU" dirty="0"/>
              <a:t>, вовлекая все виды чувственного восприятия ученика в мультимедийный контекст и вооружая интеллект новым концептуальным инструментарием; </a:t>
            </a:r>
          </a:p>
          <a:p>
            <a:r>
              <a:rPr lang="ru-RU" dirty="0"/>
              <a:t>построить </a:t>
            </a:r>
            <a:r>
              <a:rPr lang="ru-RU" i="1" dirty="0"/>
              <a:t>открытую систему воспитания</a:t>
            </a:r>
            <a:r>
              <a:rPr lang="ru-RU" dirty="0"/>
              <a:t>, обеспечивающую каждому индивиду собственную траекторию воспитания;</a:t>
            </a:r>
          </a:p>
          <a:p>
            <a:r>
              <a:rPr lang="ru-RU" dirty="0"/>
              <a:t>вовлечь в процесс активного воспитания категории детей, </a:t>
            </a:r>
            <a:r>
              <a:rPr lang="ru-RU" i="1" dirty="0"/>
              <a:t>отличающихся способностями</a:t>
            </a:r>
            <a:r>
              <a:rPr lang="ru-RU" dirty="0"/>
              <a:t>; </a:t>
            </a:r>
          </a:p>
          <a:p>
            <a:r>
              <a:rPr lang="ru-RU" dirty="0"/>
              <a:t>использовать </a:t>
            </a:r>
            <a:r>
              <a:rPr lang="ru-RU" i="1" dirty="0"/>
              <a:t>специфические свойства </a:t>
            </a:r>
            <a:r>
              <a:rPr lang="ru-RU" dirty="0"/>
              <a:t>компьютера, позволяющие </a:t>
            </a:r>
            <a:r>
              <a:rPr lang="ru-RU" i="1" dirty="0"/>
              <a:t>индивидуализировать</a:t>
            </a:r>
            <a:r>
              <a:rPr lang="ru-RU" dirty="0"/>
              <a:t> воспитательный процесс и обратиться к принципиально новым познавательным средствам; </a:t>
            </a:r>
          </a:p>
          <a:p>
            <a:r>
              <a:rPr lang="ru-RU" i="1" dirty="0"/>
              <a:t>интенсифицировать</a:t>
            </a:r>
            <a:r>
              <a:rPr lang="ru-RU" dirty="0"/>
              <a:t> все уровни воспитательного процесса. </a:t>
            </a:r>
            <a:endParaRPr lang="ru-RU" dirty="0">
              <a:effectLst/>
            </a:endParaRPr>
          </a:p>
        </p:txBody>
      </p:sp>
      <p:pic>
        <p:nvPicPr>
          <p:cNvPr id="2050" name="Picture 2" descr="C:\Program Files\Microsoft Office\MEDIA\CAGCAT10\j019616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532" y="116632"/>
            <a:ext cx="2232980" cy="22048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7784" y="908720"/>
            <a:ext cx="4371711"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FFCB25"/>
                </a:solidFill>
                <a:effectLst>
                  <a:outerShdw blurRad="50800" dist="39000" dir="5460000" algn="tl">
                    <a:srgbClr val="000000">
                      <a:alpha val="38000"/>
                    </a:srgbClr>
                  </a:outerShdw>
                </a:effectLst>
              </a:rPr>
              <a:t>Кроме того,</a:t>
            </a:r>
            <a:endParaRPr lang="ru-RU" sz="5400" b="1" cap="none" spc="0" dirty="0">
              <a:ln w="11430"/>
              <a:solidFill>
                <a:srgbClr val="FFCB25"/>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5071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841" y="4581128"/>
            <a:ext cx="7543800" cy="9144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Информационное</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взаимодействие</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descr="C:\Documents and Settings\ZKamaeva\Local Settings\Temporary Internet Files\Content.IE5\QAIYW1YC\MC9003433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514808"/>
            <a:ext cx="828390" cy="819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ZKamaeva\Local Settings\Temporary Internet Files\Content.IE5\5W7DL20S\MC9003432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006915"/>
            <a:ext cx="907740" cy="9180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ZKamaeva\Local Settings\Temporary Internet Files\Content.IE5\GM9D7K0V\MC9000889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6" y="3718421"/>
            <a:ext cx="990962" cy="12455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ZKamaeva\Local Settings\Temporary Internet Files\Content.IE5\ZLSRXHI9\MC900424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0601" y="2698833"/>
            <a:ext cx="917575" cy="8159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Documents and Settings\ZKamaeva\Local Settings\Temporary Internet Files\Content.IE5\S6IKMZOW\MC90028242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019" y="1647751"/>
            <a:ext cx="1181028" cy="10611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019" y="2075656"/>
            <a:ext cx="3759418" cy="461665"/>
          </a:xfrm>
          <a:prstGeom prst="rect">
            <a:avLst/>
          </a:prstGeom>
          <a:noFill/>
        </p:spPr>
        <p:txBody>
          <a:bodyPr wrap="squar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Классный руководитель</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074278" y="3952219"/>
            <a:ext cx="7313585" cy="5232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2800" b="1" cap="none" spc="150" dirty="0" smtClean="0">
                <a:ln w="11430"/>
                <a:solidFill>
                  <a:srgbClr val="F8F8F8"/>
                </a:solidFill>
                <a:effectLst>
                  <a:outerShdw blurRad="25400" algn="tl" rotWithShape="0">
                    <a:srgbClr val="000000">
                      <a:alpha val="43000"/>
                    </a:srgbClr>
                  </a:outerShdw>
                </a:effectLst>
              </a:rPr>
              <a:t>Администрация школы</a:t>
            </a:r>
            <a:endParaRPr lang="ru-RU" sz="2800" b="1" cap="none" spc="150" dirty="0">
              <a:ln w="11430"/>
              <a:solidFill>
                <a:srgbClr val="F8F8F8"/>
              </a:solidFill>
              <a:effectLst>
                <a:outerShdw blurRad="25400" algn="tl" rotWithShape="0">
                  <a:srgbClr val="000000">
                    <a:alpha val="43000"/>
                  </a:srgbClr>
                </a:outerShdw>
              </a:effectLst>
            </a:endParaRPr>
          </a:p>
        </p:txBody>
      </p:sp>
      <p:sp>
        <p:nvSpPr>
          <p:cNvPr id="6" name="Прямоугольник 5"/>
          <p:cNvSpPr/>
          <p:nvPr/>
        </p:nvSpPr>
        <p:spPr>
          <a:xfrm>
            <a:off x="5148064" y="3585790"/>
            <a:ext cx="336823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400" b="1" cap="none" spc="150" dirty="0" smtClean="0">
                <a:ln w="11430"/>
                <a:solidFill>
                  <a:srgbClr val="F8F8F8"/>
                </a:solidFill>
                <a:effectLst>
                  <a:outerShdw blurRad="25400" algn="tl" rotWithShape="0">
                    <a:srgbClr val="000000">
                      <a:alpha val="43000"/>
                    </a:srgbClr>
                  </a:outerShdw>
                </a:effectLst>
              </a:rPr>
              <a:t>Учащиеся</a:t>
            </a:r>
            <a:r>
              <a:rPr lang="ru-RU" sz="5400" b="1" cap="none" spc="150" dirty="0" smtClean="0">
                <a:ln w="11430"/>
                <a:solidFill>
                  <a:srgbClr val="F8F8F8"/>
                </a:solidFill>
                <a:effectLst>
                  <a:outerShdw blurRad="25400" algn="tl" rotWithShape="0">
                    <a:srgbClr val="000000">
                      <a:alpha val="43000"/>
                    </a:srgbClr>
                  </a:outerShdw>
                </a:effectLst>
              </a:rPr>
              <a:t> </a:t>
            </a:r>
            <a:endParaRPr lang="ru-RU" sz="5400" b="1" cap="none" spc="150" dirty="0">
              <a:ln w="11430"/>
              <a:solidFill>
                <a:srgbClr val="F8F8F8"/>
              </a:solidFill>
              <a:effectLst>
                <a:outerShdw blurRad="25400" algn="tl" rotWithShape="0">
                  <a:srgbClr val="000000">
                    <a:alpha val="43000"/>
                  </a:srgbClr>
                </a:outerShdw>
              </a:effectLst>
            </a:endParaRPr>
          </a:p>
        </p:txBody>
      </p:sp>
      <p:sp>
        <p:nvSpPr>
          <p:cNvPr id="7" name="Прямоугольник 6"/>
          <p:cNvSpPr/>
          <p:nvPr/>
        </p:nvSpPr>
        <p:spPr>
          <a:xfrm>
            <a:off x="640028" y="2708920"/>
            <a:ext cx="354456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cap="none" spc="150" dirty="0" smtClean="0">
                <a:ln w="11430"/>
                <a:solidFill>
                  <a:srgbClr val="F8F8F8"/>
                </a:solidFill>
                <a:effectLst>
                  <a:outerShdw blurRad="25400" algn="tl" rotWithShape="0">
                    <a:srgbClr val="000000">
                      <a:alpha val="43000"/>
                    </a:srgbClr>
                  </a:outerShdw>
                </a:effectLst>
              </a:rPr>
              <a:t>Педагоги</a:t>
            </a:r>
            <a:endParaRPr lang="ru-RU" sz="5400" b="1" cap="none" spc="150" dirty="0">
              <a:ln w="11430"/>
              <a:solidFill>
                <a:srgbClr val="F8F8F8"/>
              </a:solidFill>
              <a:effectLst>
                <a:outerShdw blurRad="25400" algn="tl" rotWithShape="0">
                  <a:srgbClr val="000000">
                    <a:alpha val="43000"/>
                  </a:srgbClr>
                </a:outerShdw>
              </a:effectLst>
            </a:endParaRPr>
          </a:p>
        </p:txBody>
      </p:sp>
      <p:sp>
        <p:nvSpPr>
          <p:cNvPr id="8" name="Прямоугольник 7"/>
          <p:cNvSpPr/>
          <p:nvPr/>
        </p:nvSpPr>
        <p:spPr>
          <a:xfrm>
            <a:off x="5287619" y="2247255"/>
            <a:ext cx="366799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cap="none" spc="150" dirty="0" smtClean="0">
                <a:ln w="11430"/>
                <a:solidFill>
                  <a:srgbClr val="F8F8F8"/>
                </a:solidFill>
                <a:effectLst>
                  <a:outerShdw blurRad="25400" algn="tl" rotWithShape="0">
                    <a:srgbClr val="000000">
                      <a:alpha val="43000"/>
                    </a:srgbClr>
                  </a:outerShdw>
                </a:effectLst>
              </a:rPr>
              <a:t>Родители</a:t>
            </a:r>
            <a:endParaRPr lang="ru-RU" sz="5400" b="1" cap="none" spc="150" dirty="0">
              <a:ln w="11430"/>
              <a:solidFill>
                <a:srgbClr val="F8F8F8"/>
              </a:solidFill>
              <a:effectLst>
                <a:outerShdw blurRad="25400" algn="tl" rotWithShape="0">
                  <a:srgbClr val="000000">
                    <a:alpha val="43000"/>
                  </a:srgbClr>
                </a:outerShdw>
              </a:effectLst>
            </a:endParaRPr>
          </a:p>
        </p:txBody>
      </p:sp>
      <p:cxnSp>
        <p:nvCxnSpPr>
          <p:cNvPr id="11" name="Прямая со стрелкой 10"/>
          <p:cNvCxnSpPr/>
          <p:nvPr/>
        </p:nvCxnSpPr>
        <p:spPr>
          <a:xfrm flipH="1">
            <a:off x="3635896" y="1772816"/>
            <a:ext cx="364560" cy="4468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a:off x="4860032" y="1772816"/>
            <a:ext cx="504056" cy="4616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flipH="1">
            <a:off x="4003437" y="1888232"/>
            <a:ext cx="181151" cy="10367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p:nvPr/>
        </p:nvCxnSpPr>
        <p:spPr>
          <a:xfrm>
            <a:off x="4716016" y="1888232"/>
            <a:ext cx="571603" cy="17440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p:nvPr/>
        </p:nvCxnSpPr>
        <p:spPr>
          <a:xfrm flipH="1">
            <a:off x="4327612" y="1888232"/>
            <a:ext cx="172380" cy="21888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480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Office\MEDIA\CAGCAT10\j01998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4073235"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771800" y="1700808"/>
            <a:ext cx="6096000" cy="3657599"/>
          </a:xfrm>
        </p:spPr>
        <p:txBody>
          <a:bodyPr>
            <a:noAutofit/>
          </a:bodyPr>
          <a:lstStyle/>
          <a:p>
            <a:pPr marL="18288" indent="0" algn="r">
              <a:buNone/>
            </a:pPr>
            <a:r>
              <a:rPr lang="ru-RU" sz="2400" dirty="0" smtClean="0">
                <a:effectLst/>
              </a:rPr>
              <a:t> </a:t>
            </a:r>
            <a:r>
              <a:rPr lang="ru-RU" sz="1600" dirty="0" smtClean="0">
                <a:effectLst/>
              </a:rPr>
              <a:t>Использование информационных технологий на данном этапе в современном образовательном пространстве и в воспитательном процессе необходимо. Поскольку у классного руководителя масса функций и должностных обязанностей, всегда хочется найти способ облегчить себе жизнь, выполнить намеченное быстро и четко, но в то же время качественно и продуктивно. Именно здесь на помощь приходит ИКТ. Однако нельзя рассматривать их в качестве основного средства воспитания или инструмента работы классного руководителя. Ведь эффективность их использования зависит от четкого представления о месте, которое они должны занимать в сложнейшем комплексе взаимосвязей, возникающих в системе взаимодействия «классный руководитель – ученик». Воспитательный же процесс строится не столько на усвоении информации и способов ее получения и использования, но, в первую очередь, он предполагает личностное общение воспитателя с учеником, основывается на чувствах, переживаниях, эмоциях.</a:t>
            </a:r>
          </a:p>
          <a:p>
            <a:pPr marL="18288" indent="0" algn="r">
              <a:buNone/>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Безусловно, да, целесообразно.</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Заголовок 1"/>
          <p:cNvSpPr>
            <a:spLocks noGrp="1"/>
          </p:cNvSpPr>
          <p:nvPr>
            <p:ph type="title"/>
          </p:nvPr>
        </p:nvSpPr>
        <p:spPr>
          <a:xfrm>
            <a:off x="467544" y="66328"/>
            <a:ext cx="7543800" cy="9144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Целесообразно ли использовать ИКТ в работе классного руководителя?</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32294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3412" y="3244334"/>
            <a:ext cx="237566" cy="369332"/>
          </a:xfrm>
          <a:prstGeom prst="rect">
            <a:avLst/>
          </a:prstGeom>
        </p:spPr>
        <p:txBody>
          <a:bodyPr wrap="none">
            <a:spAutoFit/>
          </a:bodyPr>
          <a:lstStyle/>
          <a:p>
            <a:r>
              <a:rPr lang="ru-RU" b="1" dirty="0" smtClean="0"/>
              <a:t> </a:t>
            </a:r>
            <a:endParaRPr lang="ru-RU" dirty="0"/>
          </a:p>
        </p:txBody>
      </p:sp>
      <p:pic>
        <p:nvPicPr>
          <p:cNvPr id="4098" name="Picture 2" descr="C:\Program Files\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26025"/>
            <a:ext cx="2574202" cy="26149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116633"/>
            <a:ext cx="8064896" cy="9541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Использование ИКТ в работе классного руководителя это </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TextBox 16"/>
          <p:cNvSpPr txBox="1"/>
          <p:nvPr/>
        </p:nvSpPr>
        <p:spPr>
          <a:xfrm>
            <a:off x="5004048" y="2743288"/>
            <a:ext cx="54006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ru-RU" sz="2800" b="1" spc="150" dirty="0" smtClean="0">
                <a:ln w="11430"/>
                <a:solidFill>
                  <a:srgbClr val="F8F8F8"/>
                </a:solidFill>
                <a:effectLst>
                  <a:outerShdw blurRad="25400" algn="tl" rotWithShape="0">
                    <a:srgbClr val="000000">
                      <a:alpha val="43000"/>
                    </a:srgbClr>
                  </a:outerShdw>
                </a:effectLst>
              </a:rPr>
              <a:t>ВЗАИМОДЕЙСТВИЕ</a:t>
            </a:r>
            <a:endParaRPr lang="ru-RU" sz="2800" b="1" spc="150" dirty="0">
              <a:ln w="11430"/>
              <a:solidFill>
                <a:srgbClr val="F8F8F8"/>
              </a:solidFill>
              <a:effectLst>
                <a:outerShdw blurRad="25400" algn="tl" rotWithShape="0">
                  <a:srgbClr val="000000">
                    <a:alpha val="43000"/>
                  </a:srgbClr>
                </a:outerShdw>
              </a:effectLst>
            </a:endParaRPr>
          </a:p>
        </p:txBody>
      </p:sp>
      <p:pic>
        <p:nvPicPr>
          <p:cNvPr id="4099" name="Picture 3" descr="C:\Documents and Settings\user4012\Local Settings\Temporary Internet Files\Content.IE5\LUPVGKZK\MC9002294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73" y="2222466"/>
            <a:ext cx="3368960" cy="19986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9552" y="2651428"/>
            <a:ext cx="3163724" cy="156966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ru-RU" sz="2400" b="1" dirty="0" smtClean="0">
                <a:ln w="50800"/>
                <a:solidFill>
                  <a:srgbClr val="C00000"/>
                </a:solidFill>
              </a:rPr>
              <a:t>Информационные технологии </a:t>
            </a:r>
          </a:p>
          <a:p>
            <a:pPr algn="just"/>
            <a:r>
              <a:rPr lang="ru-RU" sz="2400" b="1" dirty="0" smtClean="0">
                <a:ln w="50800"/>
                <a:solidFill>
                  <a:srgbClr val="C00000"/>
                </a:solidFill>
              </a:rPr>
              <a:t>в воспитательном процессе:</a:t>
            </a:r>
            <a:endParaRPr lang="ru-RU" sz="2400" b="1" dirty="0">
              <a:ln w="50800"/>
              <a:solidFill>
                <a:srgbClr val="C00000"/>
              </a:solidFill>
            </a:endParaRPr>
          </a:p>
        </p:txBody>
      </p:sp>
      <p:sp>
        <p:nvSpPr>
          <p:cNvPr id="20" name="Прямоугольник 19"/>
          <p:cNvSpPr/>
          <p:nvPr/>
        </p:nvSpPr>
        <p:spPr>
          <a:xfrm>
            <a:off x="179512" y="4149080"/>
            <a:ext cx="8828827" cy="2554545"/>
          </a:xfrm>
          <a:prstGeom prst="rect">
            <a:avLst/>
          </a:prstGeom>
          <a:noFill/>
        </p:spPr>
        <p:txBody>
          <a:bodyPr wrap="none" lIns="91440" tIns="45720" rIns="91440" bIns="45720">
            <a:spAutoFit/>
          </a:bodyPr>
          <a:lstStyle/>
          <a:p>
            <a:pPr marL="514350" indent="-514350" algn="ctr">
              <a:buFont typeface="+mj-lt"/>
              <a:buAutoNum type="arabicPeriod"/>
            </a:pPr>
            <a:r>
              <a:rPr kumimoji="0" lang="ru-RU" sz="3200" b="1" i="0" u="none" strike="noStrike" cap="none" spc="0"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Обработка информации</a:t>
            </a:r>
          </a:p>
          <a:p>
            <a:pPr marL="514350" indent="-514350" algn="ctr">
              <a:buFont typeface="+mj-lt"/>
              <a:buAutoNum type="arabicPeriod"/>
            </a:pPr>
            <a:r>
              <a:rPr lang="ru-RU"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Поиск информации</a:t>
            </a:r>
          </a:p>
          <a:p>
            <a:pPr marL="514350" indent="-514350" algn="ctr">
              <a:buFont typeface="+mj-lt"/>
              <a:buAutoNum type="arabicPeriod"/>
            </a:pPr>
            <a:r>
              <a:rPr lang="ru-RU"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Обмен информацией</a:t>
            </a:r>
          </a:p>
          <a:p>
            <a:pPr marL="514350" indent="-514350" algn="ctr">
              <a:buFont typeface="+mj-lt"/>
              <a:buAutoNum type="arabicPeriod"/>
            </a:pPr>
            <a:r>
              <a:rPr lang="ru-RU"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Наглядное представление информации</a:t>
            </a:r>
          </a:p>
          <a:p>
            <a:pPr marL="514350" indent="-514350" algn="ctr">
              <a:buFont typeface="+mj-lt"/>
              <a:buAutoNum type="arabicPeriod"/>
            </a:pPr>
            <a:r>
              <a:rPr lang="ru-RU"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Хранение информации</a:t>
            </a:r>
            <a:endParaRPr lang="ru-RU"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0306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8">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p:cTn id="18"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p:cTn id="2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 calcmode="lin" valueType="num">
                                      <p:cBhvr>
                                        <p:cTn id="33" dur="10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20">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20">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2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0">
                                            <p:txEl>
                                              <p:pRg st="2" end="2"/>
                                            </p:txEl>
                                          </p:spTgt>
                                        </p:tgtEl>
                                        <p:attrNameLst>
                                          <p:attrName>style.visibility</p:attrName>
                                        </p:attrNameLst>
                                      </p:cBhvr>
                                      <p:to>
                                        <p:strVal val="visible"/>
                                      </p:to>
                                    </p:set>
                                    <p:anim calcmode="lin" valueType="num">
                                      <p:cBhvr>
                                        <p:cTn id="41" dur="10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20">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20">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2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p:cTn id="49"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2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 calcmode="lin" valueType="num">
                                      <p:cBhvr>
                                        <p:cTn id="57" dur="10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0">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0">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7543800" cy="914400"/>
          </a:xfrm>
          <a:ln>
            <a:noFill/>
          </a:ln>
          <a:effectLst>
            <a:reflection blurRad="6350" stA="50000" endA="300" endPos="90000" dir="5400000" sy="-100000" algn="bl" rotWithShape="0"/>
          </a:effectLst>
        </p:spPr>
        <p:txBody>
          <a:bodyPr/>
          <a:lstStyle/>
          <a:p>
            <a:r>
              <a:rPr lang="ru-RU" b="1" i="1" dirty="0" smtClean="0">
                <a:solidFill>
                  <a:srgbClr val="C00000"/>
                </a:solidFill>
              </a:rPr>
              <a:t>ОБРАБОТКА ИНФОРМАЦИИ</a:t>
            </a:r>
            <a:endParaRPr lang="ru-RU" dirty="0">
              <a:solidFill>
                <a:srgbClr val="C00000"/>
              </a:solidFill>
            </a:endParaRPr>
          </a:p>
        </p:txBody>
      </p:sp>
      <p:sp>
        <p:nvSpPr>
          <p:cNvPr id="3" name="Прямоугольник 2"/>
          <p:cNvSpPr/>
          <p:nvPr/>
        </p:nvSpPr>
        <p:spPr>
          <a:xfrm>
            <a:off x="4355976" y="2416820"/>
            <a:ext cx="4572000" cy="3970318"/>
          </a:xfrm>
          <a:prstGeom prst="rect">
            <a:avLst/>
          </a:prstGeom>
        </p:spPr>
        <p:txBody>
          <a:bodyPr>
            <a:spAutoFit/>
          </a:bodyPr>
          <a:lstStyle/>
          <a:p>
            <a:pPr marL="285750" indent="-285750" algn="r">
              <a:buFont typeface="Wingdings" pitchFamily="2" charset="2"/>
              <a:buChar char="ü"/>
            </a:pPr>
            <a:r>
              <a:rPr lang="ru-RU" b="1" dirty="0" smtClean="0"/>
              <a:t>СОЗДАНИЕ БАЗЫ ДАННЫХ КЛАССА</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АНАЛИЗ УСПЕВАЕМОСТИ</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УЧЕТ ПОСЕЩАЕМОСТИ</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УЧЕТ ИНДИВИДУАЛЬНЫХ ДОСТИЖЕНИЙ УЧАЩИХСЯ</a:t>
            </a:r>
          </a:p>
          <a:p>
            <a:pPr marL="285750" indent="-285750" algn="r">
              <a:buFont typeface="Wingdings" pitchFamily="2" charset="2"/>
              <a:buChar char="ü"/>
            </a:pPr>
            <a:r>
              <a:rPr lang="ru-RU" b="1" dirty="0" smtClean="0"/>
              <a:t>АНКЕТИРОВАНИЕ</a:t>
            </a:r>
          </a:p>
          <a:p>
            <a:pPr marL="285750" indent="-285750" algn="r">
              <a:buFont typeface="Wingdings" pitchFamily="2" charset="2"/>
              <a:buChar char="ü"/>
            </a:pPr>
            <a:endParaRPr lang="ru-RU" b="1" dirty="0" smtClean="0"/>
          </a:p>
          <a:p>
            <a:pPr marL="285750" indent="-285750" algn="r">
              <a:buFont typeface="Wingdings" pitchFamily="2" charset="2"/>
              <a:buChar char="ü"/>
            </a:pPr>
            <a:r>
              <a:rPr lang="ru-RU" b="1" dirty="0" smtClean="0"/>
              <a:t>ПРЕОБРАЗОВАНИЕ АУДИО,ВИДЕО И ФОТО МАТЕРИАЛОВ</a:t>
            </a:r>
          </a:p>
        </p:txBody>
      </p:sp>
      <p:pic>
        <p:nvPicPr>
          <p:cNvPr id="5122" name="Picture 2" descr="C:\Documents and Settings\user4012\Local Settings\Temporary Internet Files\Content.IE5\SX8AQQC2\MC9003551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95152"/>
            <a:ext cx="3168352" cy="41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9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5013176"/>
            <a:ext cx="7543800" cy="914400"/>
          </a:xfrm>
          <a:effectLst>
            <a:reflection blurRad="6350" stA="50000" endA="300" endPos="90000" dir="5400000" sy="-100000" algn="bl" rotWithShape="0"/>
          </a:effectLst>
        </p:spPr>
        <p:txBody>
          <a:bodyPr/>
          <a:lstStyle/>
          <a:p>
            <a:r>
              <a:rPr lang="ru-RU" b="1" i="1" dirty="0" smtClean="0">
                <a:solidFill>
                  <a:schemeClr val="tx2">
                    <a:lumMod val="50000"/>
                  </a:schemeClr>
                </a:solidFill>
              </a:rPr>
              <a:t>ХРАНЕНИЕ ИНФОРМАЦИИ</a:t>
            </a:r>
            <a:endParaRPr lang="ru-RU" dirty="0">
              <a:solidFill>
                <a:schemeClr val="tx2">
                  <a:lumMod val="50000"/>
                </a:schemeClr>
              </a:solidFill>
            </a:endParaRPr>
          </a:p>
        </p:txBody>
      </p:sp>
      <p:sp>
        <p:nvSpPr>
          <p:cNvPr id="3" name="Прямоугольник 2"/>
          <p:cNvSpPr/>
          <p:nvPr/>
        </p:nvSpPr>
        <p:spPr>
          <a:xfrm>
            <a:off x="179512" y="1412776"/>
            <a:ext cx="4572000" cy="2086725"/>
          </a:xfrm>
          <a:prstGeom prst="rect">
            <a:avLst/>
          </a:prstGeom>
        </p:spPr>
        <p:txBody>
          <a:bodyPr>
            <a:spAutoFit/>
          </a:bodyPr>
          <a:lstStyle/>
          <a:p>
            <a:pPr marL="285750" indent="-285750">
              <a:lnSpc>
                <a:spcPct val="90000"/>
              </a:lnSpc>
              <a:buFont typeface="Wingdings" pitchFamily="2" charset="2"/>
              <a:buChar char="ü"/>
            </a:pPr>
            <a:r>
              <a:rPr lang="ru-RU" b="1" dirty="0" smtClean="0"/>
              <a:t>ЭЛЕКТРОННЫЕ ФОТОАЛЬБОМЫ</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СБОРНИКИ ПРОЕКТНЫХ РАБОТ УЧАЩИХСЯ И УЧИТЕЛЕЙ</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ВИДЕОАРХИВ</a:t>
            </a:r>
          </a:p>
          <a:p>
            <a:pPr marL="285750" indent="-285750">
              <a:lnSpc>
                <a:spcPct val="90000"/>
              </a:lnSpc>
              <a:buFont typeface="Wingdings" pitchFamily="2" charset="2"/>
              <a:buChar char="ü"/>
            </a:pPr>
            <a:endParaRPr lang="ru-RU" b="1" dirty="0" smtClean="0"/>
          </a:p>
          <a:p>
            <a:pPr marL="285750" indent="-285750">
              <a:lnSpc>
                <a:spcPct val="90000"/>
              </a:lnSpc>
              <a:buFont typeface="Wingdings" pitchFamily="2" charset="2"/>
              <a:buChar char="ü"/>
            </a:pPr>
            <a:r>
              <a:rPr lang="ru-RU" b="1" dirty="0" smtClean="0"/>
              <a:t>ЭЛЕКТРОННЫЙ МУЗЕЙ</a:t>
            </a:r>
          </a:p>
        </p:txBody>
      </p:sp>
      <p:pic>
        <p:nvPicPr>
          <p:cNvPr id="6146" name="Picture 2" descr="C:\Documents and Settings\user4012\Local Settings\Temporary Internet Files\Content.IE5\LUPVGKZK\MC9002002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772816"/>
            <a:ext cx="3848440" cy="326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17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274</TotalTime>
  <Words>926</Words>
  <Application>Microsoft Office PowerPoint</Application>
  <PresentationFormat>Экран (4:3)</PresentationFormat>
  <Paragraphs>147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Базовая</vt:lpstr>
      <vt:lpstr>     Воспитание  через средство информационных технологий. Взгляд «за» и «против»</vt:lpstr>
      <vt:lpstr>Презентация PowerPoint</vt:lpstr>
      <vt:lpstr>В условиях быстро меняющегося мира и формирования нового стиля жизни образовательная система страны должна адекватно реагировать на запросы общества и экономики, внедряя инновации и сохраняя все то ценное, что было  наработано не одним поколением  русских и советских ученых  и педагогов.</vt:lpstr>
      <vt:lpstr>Презентация PowerPoint</vt:lpstr>
      <vt:lpstr>Информационное       взаимодействие</vt:lpstr>
      <vt:lpstr>Целесообразно ли использовать ИКТ в работе классного руководителя?</vt:lpstr>
      <vt:lpstr>Презентация PowerPoint</vt:lpstr>
      <vt:lpstr>ОБРАБОТКА ИНФОРМАЦИИ</vt:lpstr>
      <vt:lpstr>ХРАНЕНИЕ ИНФОРМАЦИИ</vt:lpstr>
      <vt:lpstr>НАГЛЯДНОЕ ПРЕДСТАВЛЕНИЕ ИНФОРМАЦИИ</vt:lpstr>
      <vt:lpstr>ПОИСК ИНФОРМАЦИИ</vt:lpstr>
      <vt:lpstr> Для родителей это</vt:lpstr>
      <vt:lpstr>Интернет-консультаций и  Электронной почты</vt:lpstr>
      <vt:lpstr> Взаимодействие в воспитательном процессе </vt:lpstr>
      <vt:lpstr>Презентация PowerPoint</vt:lpstr>
      <vt:lpstr>Презентация PowerPoint</vt:lpstr>
      <vt:lpstr>Интернет-ресурсы в помощь  классному руководителю</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Воспитание  через средство информационных технологий. Взгляд «за» и «против»</dc:title>
  <dc:creator>Зоя С. Камаева</dc:creator>
  <cp:lastModifiedBy>Зоя С. Камаева</cp:lastModifiedBy>
  <cp:revision>37</cp:revision>
  <dcterms:created xsi:type="dcterms:W3CDTF">2014-12-11T12:33:15Z</dcterms:created>
  <dcterms:modified xsi:type="dcterms:W3CDTF">2015-02-02T13:40:40Z</dcterms:modified>
</cp:coreProperties>
</file>