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62" r:id="rId4"/>
    <p:sldId id="274" r:id="rId5"/>
    <p:sldId id="263" r:id="rId6"/>
    <p:sldId id="275" r:id="rId7"/>
    <p:sldId id="276" r:id="rId8"/>
    <p:sldId id="277" r:id="rId9"/>
    <p:sldId id="270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64" r:id="rId26"/>
    <p:sldId id="266" r:id="rId27"/>
    <p:sldId id="267" r:id="rId28"/>
    <p:sldId id="268" r:id="rId29"/>
    <p:sldId id="269" r:id="rId30"/>
    <p:sldId id="260" r:id="rId31"/>
    <p:sldId id="272" r:id="rId32"/>
    <p:sldId id="271" r:id="rId33"/>
    <p:sldId id="273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2" autoAdjust="0"/>
    <p:restoredTop sz="94660"/>
  </p:normalViewPr>
  <p:slideViewPr>
    <p:cSldViewPr>
      <p:cViewPr varScale="1">
        <p:scale>
          <a:sx n="62" d="100"/>
          <a:sy n="62" d="100"/>
        </p:scale>
        <p:origin x="-150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DEC35F-FFCA-4DD5-8A21-92C19DAA9A45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13DB84-65E3-452D-999A-E5E0E7BF1B2D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FFFF00"/>
              </a:solidFill>
            </a:rPr>
            <a:t>Функциональный характер физкультминуток</a:t>
          </a:r>
          <a:endParaRPr lang="ru-RU" sz="2400" dirty="0">
            <a:solidFill>
              <a:srgbClr val="FFFF00"/>
            </a:solidFill>
          </a:endParaRPr>
        </a:p>
      </dgm:t>
    </dgm:pt>
    <dgm:pt modelId="{CA1BCE82-0D2A-426A-B33D-1FC4B4A34300}" type="parTrans" cxnId="{7A2048F1-4624-4660-91B5-50D7340E8FE0}">
      <dgm:prSet/>
      <dgm:spPr/>
      <dgm:t>
        <a:bodyPr/>
        <a:lstStyle/>
        <a:p>
          <a:endParaRPr lang="ru-RU"/>
        </a:p>
      </dgm:t>
    </dgm:pt>
    <dgm:pt modelId="{A912F718-F235-40B2-BE87-16F11C663C88}" type="sibTrans" cxnId="{7A2048F1-4624-4660-91B5-50D7340E8FE0}">
      <dgm:prSet/>
      <dgm:spPr/>
      <dgm:t>
        <a:bodyPr/>
        <a:lstStyle/>
        <a:p>
          <a:endParaRPr lang="ru-RU"/>
        </a:p>
      </dgm:t>
    </dgm:pt>
    <dgm:pt modelId="{89D94528-33D6-4ED7-91FE-177A7A04F16B}">
      <dgm:prSet phldrT="[Текст]" custT="1"/>
      <dgm:spPr/>
      <dgm:t>
        <a:bodyPr/>
        <a:lstStyle/>
        <a:p>
          <a:r>
            <a:rPr lang="ru-RU" sz="2000" dirty="0" smtClean="0"/>
            <a:t>ФМ для снятия утомления с плечевого пояса</a:t>
          </a:r>
          <a:endParaRPr lang="ru-RU" sz="2000" dirty="0"/>
        </a:p>
      </dgm:t>
    </dgm:pt>
    <dgm:pt modelId="{C3BBE55F-2E11-4E98-8A33-13568696D811}" type="parTrans" cxnId="{E317CC4F-05BF-439E-ACA2-913C76A9BD15}">
      <dgm:prSet/>
      <dgm:spPr/>
      <dgm:t>
        <a:bodyPr/>
        <a:lstStyle/>
        <a:p>
          <a:endParaRPr lang="ru-RU"/>
        </a:p>
      </dgm:t>
    </dgm:pt>
    <dgm:pt modelId="{7C0A4B08-57D2-41C1-820F-835CEDFB3B10}" type="sibTrans" cxnId="{E317CC4F-05BF-439E-ACA2-913C76A9BD15}">
      <dgm:prSet/>
      <dgm:spPr/>
      <dgm:t>
        <a:bodyPr/>
        <a:lstStyle/>
        <a:p>
          <a:endParaRPr lang="ru-RU"/>
        </a:p>
      </dgm:t>
    </dgm:pt>
    <dgm:pt modelId="{18A023C1-E2F5-44AB-9CA0-7DEC0C6FDB47}">
      <dgm:prSet phldrT="[Текст]" custT="1"/>
      <dgm:spPr/>
      <dgm:t>
        <a:bodyPr/>
        <a:lstStyle/>
        <a:p>
          <a:r>
            <a:rPr lang="ru-RU" sz="2000" dirty="0" smtClean="0"/>
            <a:t>ФМ для мозгового кровообращения</a:t>
          </a:r>
          <a:endParaRPr lang="ru-RU" sz="2000" dirty="0"/>
        </a:p>
      </dgm:t>
    </dgm:pt>
    <dgm:pt modelId="{4ABCFD39-CCC2-4B3C-9B6D-B03A862348FB}" type="parTrans" cxnId="{5E868CF7-CEA6-47D1-B6B5-AA597349F812}">
      <dgm:prSet/>
      <dgm:spPr/>
      <dgm:t>
        <a:bodyPr/>
        <a:lstStyle/>
        <a:p>
          <a:endParaRPr lang="ru-RU"/>
        </a:p>
      </dgm:t>
    </dgm:pt>
    <dgm:pt modelId="{995BA853-77D3-4323-B084-304FAC6C91E5}" type="sibTrans" cxnId="{5E868CF7-CEA6-47D1-B6B5-AA597349F812}">
      <dgm:prSet/>
      <dgm:spPr/>
      <dgm:t>
        <a:bodyPr/>
        <a:lstStyle/>
        <a:p>
          <a:endParaRPr lang="ru-RU"/>
        </a:p>
      </dgm:t>
    </dgm:pt>
    <dgm:pt modelId="{F02659CE-4613-4B3A-A6C5-3BFC763B609A}">
      <dgm:prSet phldrT="[Текст]" custT="1"/>
      <dgm:spPr/>
      <dgm:t>
        <a:bodyPr/>
        <a:lstStyle/>
        <a:p>
          <a:r>
            <a:rPr lang="ru-RU" sz="2000" dirty="0" smtClean="0"/>
            <a:t>ФМ для снятия напряжения с мышц туловища</a:t>
          </a:r>
          <a:endParaRPr lang="ru-RU" sz="2000" dirty="0"/>
        </a:p>
      </dgm:t>
    </dgm:pt>
    <dgm:pt modelId="{39CCCC31-69B2-4230-B0F9-035F10F2C56B}" type="parTrans" cxnId="{8469A117-4286-4175-B56D-1CCB923C5EAB}">
      <dgm:prSet/>
      <dgm:spPr/>
      <dgm:t>
        <a:bodyPr/>
        <a:lstStyle/>
        <a:p>
          <a:endParaRPr lang="ru-RU"/>
        </a:p>
      </dgm:t>
    </dgm:pt>
    <dgm:pt modelId="{716099C7-CABB-4FC9-B8FB-82347F5B8B5F}" type="sibTrans" cxnId="{8469A117-4286-4175-B56D-1CCB923C5EAB}">
      <dgm:prSet/>
      <dgm:spPr/>
      <dgm:t>
        <a:bodyPr/>
        <a:lstStyle/>
        <a:p>
          <a:endParaRPr lang="ru-RU"/>
        </a:p>
      </dgm:t>
    </dgm:pt>
    <dgm:pt modelId="{42322F08-4D8E-482E-B239-42C6C1B84823}">
      <dgm:prSet phldrT="[Текст]" custT="1"/>
      <dgm:spPr/>
      <dgm:t>
        <a:bodyPr/>
        <a:lstStyle/>
        <a:p>
          <a:r>
            <a:rPr lang="ru-RU" sz="2000" dirty="0" smtClean="0"/>
            <a:t>ФМ для снятия напряжения с глаз</a:t>
          </a:r>
          <a:endParaRPr lang="ru-RU" sz="2000" dirty="0"/>
        </a:p>
      </dgm:t>
    </dgm:pt>
    <dgm:pt modelId="{482F9348-774E-431C-B788-8570F9EC4147}" type="sibTrans" cxnId="{1AD3E0A7-2945-4AD7-BB2F-F682163723BD}">
      <dgm:prSet/>
      <dgm:spPr/>
      <dgm:t>
        <a:bodyPr/>
        <a:lstStyle/>
        <a:p>
          <a:endParaRPr lang="ru-RU"/>
        </a:p>
      </dgm:t>
    </dgm:pt>
    <dgm:pt modelId="{1EA2E746-528F-4416-BA0B-B05DD599504B}" type="parTrans" cxnId="{1AD3E0A7-2945-4AD7-BB2F-F682163723BD}">
      <dgm:prSet/>
      <dgm:spPr/>
      <dgm:t>
        <a:bodyPr/>
        <a:lstStyle/>
        <a:p>
          <a:endParaRPr lang="ru-RU"/>
        </a:p>
      </dgm:t>
    </dgm:pt>
    <dgm:pt modelId="{ACA9D7C2-0E11-4080-AE63-C87A5C48C8D6}" type="pres">
      <dgm:prSet presAssocID="{ACDEC35F-FFCA-4DD5-8A21-92C19DAA9A4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5F2A60-1B2A-452A-8546-3BEDD194B068}" type="pres">
      <dgm:prSet presAssocID="{7313DB84-65E3-452D-999A-E5E0E7BF1B2D}" presName="centerShape" presStyleLbl="node0" presStyleIdx="0" presStyleCnt="1" custScaleX="137281" custScaleY="88940"/>
      <dgm:spPr/>
      <dgm:t>
        <a:bodyPr/>
        <a:lstStyle/>
        <a:p>
          <a:endParaRPr lang="ru-RU"/>
        </a:p>
      </dgm:t>
    </dgm:pt>
    <dgm:pt modelId="{5E5F24AB-C291-45E7-99E2-2766112B164C}" type="pres">
      <dgm:prSet presAssocID="{89D94528-33D6-4ED7-91FE-177A7A04F16B}" presName="node" presStyleLbl="node1" presStyleIdx="0" presStyleCnt="4" custScaleX="1668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37E604-CE29-4AEC-8472-3C5B217EDE06}" type="pres">
      <dgm:prSet presAssocID="{89D94528-33D6-4ED7-91FE-177A7A04F16B}" presName="dummy" presStyleCnt="0"/>
      <dgm:spPr/>
    </dgm:pt>
    <dgm:pt modelId="{B43A1E3F-95A3-4B5A-A5ED-B8D3E2F5A828}" type="pres">
      <dgm:prSet presAssocID="{7C0A4B08-57D2-41C1-820F-835CEDFB3B10}" presName="sibTrans" presStyleLbl="sibTrans2D1" presStyleIdx="0" presStyleCnt="4"/>
      <dgm:spPr/>
      <dgm:t>
        <a:bodyPr/>
        <a:lstStyle/>
        <a:p>
          <a:endParaRPr lang="ru-RU"/>
        </a:p>
      </dgm:t>
    </dgm:pt>
    <dgm:pt modelId="{AD7E4DB5-FD65-4C21-B792-A2ED4FBBC826}" type="pres">
      <dgm:prSet presAssocID="{18A023C1-E2F5-44AB-9CA0-7DEC0C6FDB47}" presName="node" presStyleLbl="node1" presStyleIdx="1" presStyleCnt="4" custScaleX="165175" custScaleY="108470" custRadScaleRad="127996" custRadScaleInc="33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FC2944-9A2E-4B15-909E-96790D151E3D}" type="pres">
      <dgm:prSet presAssocID="{18A023C1-E2F5-44AB-9CA0-7DEC0C6FDB47}" presName="dummy" presStyleCnt="0"/>
      <dgm:spPr/>
    </dgm:pt>
    <dgm:pt modelId="{2E17A763-1D01-40B2-81B9-970964AF5E50}" type="pres">
      <dgm:prSet presAssocID="{995BA853-77D3-4323-B084-304FAC6C91E5}" presName="sibTrans" presStyleLbl="sibTrans2D1" presStyleIdx="1" presStyleCnt="4"/>
      <dgm:spPr/>
      <dgm:t>
        <a:bodyPr/>
        <a:lstStyle/>
        <a:p>
          <a:endParaRPr lang="ru-RU"/>
        </a:p>
      </dgm:t>
    </dgm:pt>
    <dgm:pt modelId="{C0C76935-7A5B-4CE5-9F97-FEEF44C2B5E0}" type="pres">
      <dgm:prSet presAssocID="{F02659CE-4613-4B3A-A6C5-3BFC763B609A}" presName="node" presStyleLbl="node1" presStyleIdx="2" presStyleCnt="4" custScaleX="1837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5D4F6E-0140-44E1-805E-FA6C4E7D7722}" type="pres">
      <dgm:prSet presAssocID="{F02659CE-4613-4B3A-A6C5-3BFC763B609A}" presName="dummy" presStyleCnt="0"/>
      <dgm:spPr/>
    </dgm:pt>
    <dgm:pt modelId="{A1812BB4-F6FF-4C62-929E-D53A1AB46A55}" type="pres">
      <dgm:prSet presAssocID="{716099C7-CABB-4FC9-B8FB-82347F5B8B5F}" presName="sibTrans" presStyleLbl="sibTrans2D1" presStyleIdx="2" presStyleCnt="4"/>
      <dgm:spPr/>
      <dgm:t>
        <a:bodyPr/>
        <a:lstStyle/>
        <a:p>
          <a:endParaRPr lang="ru-RU"/>
        </a:p>
      </dgm:t>
    </dgm:pt>
    <dgm:pt modelId="{849BC429-8E7E-4AF4-A8F2-E40B7D8345C3}" type="pres">
      <dgm:prSet presAssocID="{42322F08-4D8E-482E-B239-42C6C1B84823}" presName="node" presStyleLbl="node1" presStyleIdx="3" presStyleCnt="4" custScaleX="162586" custScaleY="125412" custRadScaleRad="123365" custRadScaleInc="-39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5CBA5A-E66D-45BB-BAF0-ABCDF1B0DF95}" type="pres">
      <dgm:prSet presAssocID="{42322F08-4D8E-482E-B239-42C6C1B84823}" presName="dummy" presStyleCnt="0"/>
      <dgm:spPr/>
    </dgm:pt>
    <dgm:pt modelId="{6A2BA28D-8027-4F16-AC65-D735BE275234}" type="pres">
      <dgm:prSet presAssocID="{482F9348-774E-431C-B788-8570F9EC4147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7A2048F1-4624-4660-91B5-50D7340E8FE0}" srcId="{ACDEC35F-FFCA-4DD5-8A21-92C19DAA9A45}" destId="{7313DB84-65E3-452D-999A-E5E0E7BF1B2D}" srcOrd="0" destOrd="0" parTransId="{CA1BCE82-0D2A-426A-B33D-1FC4B4A34300}" sibTransId="{A912F718-F235-40B2-BE87-16F11C663C88}"/>
    <dgm:cxn modelId="{060F2B72-EEE9-4B1A-B9C6-EA2AA6B19558}" type="presOf" srcId="{482F9348-774E-431C-B788-8570F9EC4147}" destId="{6A2BA28D-8027-4F16-AC65-D735BE275234}" srcOrd="0" destOrd="0" presId="urn:microsoft.com/office/officeart/2005/8/layout/radial6"/>
    <dgm:cxn modelId="{C325A331-1ADA-480B-9142-9D9B6BFB805C}" type="presOf" srcId="{ACDEC35F-FFCA-4DD5-8A21-92C19DAA9A45}" destId="{ACA9D7C2-0E11-4080-AE63-C87A5C48C8D6}" srcOrd="0" destOrd="0" presId="urn:microsoft.com/office/officeart/2005/8/layout/radial6"/>
    <dgm:cxn modelId="{E317CC4F-05BF-439E-ACA2-913C76A9BD15}" srcId="{7313DB84-65E3-452D-999A-E5E0E7BF1B2D}" destId="{89D94528-33D6-4ED7-91FE-177A7A04F16B}" srcOrd="0" destOrd="0" parTransId="{C3BBE55F-2E11-4E98-8A33-13568696D811}" sibTransId="{7C0A4B08-57D2-41C1-820F-835CEDFB3B10}"/>
    <dgm:cxn modelId="{D1E77F12-668A-49A6-9546-3E1B60397CD9}" type="presOf" srcId="{F02659CE-4613-4B3A-A6C5-3BFC763B609A}" destId="{C0C76935-7A5B-4CE5-9F97-FEEF44C2B5E0}" srcOrd="0" destOrd="0" presId="urn:microsoft.com/office/officeart/2005/8/layout/radial6"/>
    <dgm:cxn modelId="{8469A117-4286-4175-B56D-1CCB923C5EAB}" srcId="{7313DB84-65E3-452D-999A-E5E0E7BF1B2D}" destId="{F02659CE-4613-4B3A-A6C5-3BFC763B609A}" srcOrd="2" destOrd="0" parTransId="{39CCCC31-69B2-4230-B0F9-035F10F2C56B}" sibTransId="{716099C7-CABB-4FC9-B8FB-82347F5B8B5F}"/>
    <dgm:cxn modelId="{E75FC32A-4D01-4677-B1FC-0396DDFF3D48}" type="presOf" srcId="{42322F08-4D8E-482E-B239-42C6C1B84823}" destId="{849BC429-8E7E-4AF4-A8F2-E40B7D8345C3}" srcOrd="0" destOrd="0" presId="urn:microsoft.com/office/officeart/2005/8/layout/radial6"/>
    <dgm:cxn modelId="{AD725063-E87B-4AEB-BFE4-DE7F6359977D}" type="presOf" srcId="{7313DB84-65E3-452D-999A-E5E0E7BF1B2D}" destId="{425F2A60-1B2A-452A-8546-3BEDD194B068}" srcOrd="0" destOrd="0" presId="urn:microsoft.com/office/officeart/2005/8/layout/radial6"/>
    <dgm:cxn modelId="{1AD3E0A7-2945-4AD7-BB2F-F682163723BD}" srcId="{7313DB84-65E3-452D-999A-E5E0E7BF1B2D}" destId="{42322F08-4D8E-482E-B239-42C6C1B84823}" srcOrd="3" destOrd="0" parTransId="{1EA2E746-528F-4416-BA0B-B05DD599504B}" sibTransId="{482F9348-774E-431C-B788-8570F9EC4147}"/>
    <dgm:cxn modelId="{660E745D-E790-4E25-8ED8-1259B2CBFA06}" type="presOf" srcId="{89D94528-33D6-4ED7-91FE-177A7A04F16B}" destId="{5E5F24AB-C291-45E7-99E2-2766112B164C}" srcOrd="0" destOrd="0" presId="urn:microsoft.com/office/officeart/2005/8/layout/radial6"/>
    <dgm:cxn modelId="{5E868CF7-CEA6-47D1-B6B5-AA597349F812}" srcId="{7313DB84-65E3-452D-999A-E5E0E7BF1B2D}" destId="{18A023C1-E2F5-44AB-9CA0-7DEC0C6FDB47}" srcOrd="1" destOrd="0" parTransId="{4ABCFD39-CCC2-4B3C-9B6D-B03A862348FB}" sibTransId="{995BA853-77D3-4323-B084-304FAC6C91E5}"/>
    <dgm:cxn modelId="{F1A48CE2-CCB7-4410-9A7D-4306909791BA}" type="presOf" srcId="{995BA853-77D3-4323-B084-304FAC6C91E5}" destId="{2E17A763-1D01-40B2-81B9-970964AF5E50}" srcOrd="0" destOrd="0" presId="urn:microsoft.com/office/officeart/2005/8/layout/radial6"/>
    <dgm:cxn modelId="{8104B899-2D86-44C4-966C-D9B81EC606E9}" type="presOf" srcId="{7C0A4B08-57D2-41C1-820F-835CEDFB3B10}" destId="{B43A1E3F-95A3-4B5A-A5ED-B8D3E2F5A828}" srcOrd="0" destOrd="0" presId="urn:microsoft.com/office/officeart/2005/8/layout/radial6"/>
    <dgm:cxn modelId="{A3BE4740-099B-477A-8FCF-D487788F5CA7}" type="presOf" srcId="{18A023C1-E2F5-44AB-9CA0-7DEC0C6FDB47}" destId="{AD7E4DB5-FD65-4C21-B792-A2ED4FBBC826}" srcOrd="0" destOrd="0" presId="urn:microsoft.com/office/officeart/2005/8/layout/radial6"/>
    <dgm:cxn modelId="{754A3EC0-5960-4350-BE34-80DDC24813FB}" type="presOf" srcId="{716099C7-CABB-4FC9-B8FB-82347F5B8B5F}" destId="{A1812BB4-F6FF-4C62-929E-D53A1AB46A55}" srcOrd="0" destOrd="0" presId="urn:microsoft.com/office/officeart/2005/8/layout/radial6"/>
    <dgm:cxn modelId="{7C7C6C61-546D-4630-821C-887FEB6D5825}" type="presParOf" srcId="{ACA9D7C2-0E11-4080-AE63-C87A5C48C8D6}" destId="{425F2A60-1B2A-452A-8546-3BEDD194B068}" srcOrd="0" destOrd="0" presId="urn:microsoft.com/office/officeart/2005/8/layout/radial6"/>
    <dgm:cxn modelId="{A7812DC5-19A2-44CE-A925-32B977594569}" type="presParOf" srcId="{ACA9D7C2-0E11-4080-AE63-C87A5C48C8D6}" destId="{5E5F24AB-C291-45E7-99E2-2766112B164C}" srcOrd="1" destOrd="0" presId="urn:microsoft.com/office/officeart/2005/8/layout/radial6"/>
    <dgm:cxn modelId="{180B4D95-449D-41E8-92C5-87380172F761}" type="presParOf" srcId="{ACA9D7C2-0E11-4080-AE63-C87A5C48C8D6}" destId="{5E37E604-CE29-4AEC-8472-3C5B217EDE06}" srcOrd="2" destOrd="0" presId="urn:microsoft.com/office/officeart/2005/8/layout/radial6"/>
    <dgm:cxn modelId="{00112ABB-4F24-419E-90FB-F647CAB45088}" type="presParOf" srcId="{ACA9D7C2-0E11-4080-AE63-C87A5C48C8D6}" destId="{B43A1E3F-95A3-4B5A-A5ED-B8D3E2F5A828}" srcOrd="3" destOrd="0" presId="urn:microsoft.com/office/officeart/2005/8/layout/radial6"/>
    <dgm:cxn modelId="{244075D3-B53E-49DA-8C63-97D3C8397186}" type="presParOf" srcId="{ACA9D7C2-0E11-4080-AE63-C87A5C48C8D6}" destId="{AD7E4DB5-FD65-4C21-B792-A2ED4FBBC826}" srcOrd="4" destOrd="0" presId="urn:microsoft.com/office/officeart/2005/8/layout/radial6"/>
    <dgm:cxn modelId="{3C5E0C44-7C96-402C-85B7-8DF7A3B15422}" type="presParOf" srcId="{ACA9D7C2-0E11-4080-AE63-C87A5C48C8D6}" destId="{37FC2944-9A2E-4B15-909E-96790D151E3D}" srcOrd="5" destOrd="0" presId="urn:microsoft.com/office/officeart/2005/8/layout/radial6"/>
    <dgm:cxn modelId="{3830E7D0-8AA7-4280-9E02-61E83E41A4C7}" type="presParOf" srcId="{ACA9D7C2-0E11-4080-AE63-C87A5C48C8D6}" destId="{2E17A763-1D01-40B2-81B9-970964AF5E50}" srcOrd="6" destOrd="0" presId="urn:microsoft.com/office/officeart/2005/8/layout/radial6"/>
    <dgm:cxn modelId="{C3C12B11-8944-43E6-BF09-54094670315D}" type="presParOf" srcId="{ACA9D7C2-0E11-4080-AE63-C87A5C48C8D6}" destId="{C0C76935-7A5B-4CE5-9F97-FEEF44C2B5E0}" srcOrd="7" destOrd="0" presId="urn:microsoft.com/office/officeart/2005/8/layout/radial6"/>
    <dgm:cxn modelId="{52B7F13F-5FA1-4E4C-80D4-E72B64DF33BF}" type="presParOf" srcId="{ACA9D7C2-0E11-4080-AE63-C87A5C48C8D6}" destId="{7D5D4F6E-0140-44E1-805E-FA6C4E7D7722}" srcOrd="8" destOrd="0" presId="urn:microsoft.com/office/officeart/2005/8/layout/radial6"/>
    <dgm:cxn modelId="{A94294B2-77C9-4017-A6A3-9C7C956904C8}" type="presParOf" srcId="{ACA9D7C2-0E11-4080-AE63-C87A5C48C8D6}" destId="{A1812BB4-F6FF-4C62-929E-D53A1AB46A55}" srcOrd="9" destOrd="0" presId="urn:microsoft.com/office/officeart/2005/8/layout/radial6"/>
    <dgm:cxn modelId="{2A1D9754-DD0B-4D7E-8DDA-7883C0D4EE23}" type="presParOf" srcId="{ACA9D7C2-0E11-4080-AE63-C87A5C48C8D6}" destId="{849BC429-8E7E-4AF4-A8F2-E40B7D8345C3}" srcOrd="10" destOrd="0" presId="urn:microsoft.com/office/officeart/2005/8/layout/radial6"/>
    <dgm:cxn modelId="{D73A23D0-19C0-4685-A234-CD66CA670A61}" type="presParOf" srcId="{ACA9D7C2-0E11-4080-AE63-C87A5C48C8D6}" destId="{FA5CBA5A-E66D-45BB-BAF0-ABCDF1B0DF95}" srcOrd="11" destOrd="0" presId="urn:microsoft.com/office/officeart/2005/8/layout/radial6"/>
    <dgm:cxn modelId="{6C00A79C-6A29-4D51-8317-2B01C68A4C4D}" type="presParOf" srcId="{ACA9D7C2-0E11-4080-AE63-C87A5C48C8D6}" destId="{6A2BA28D-8027-4F16-AC65-D735BE275234}" srcOrd="12" destOrd="0" presId="urn:microsoft.com/office/officeart/2005/8/layout/radial6"/>
  </dgm:cxnLst>
  <dgm:bg>
    <a:gradFill>
      <a:gsLst>
        <a:gs pos="0">
          <a:srgbClr val="5E9EFF"/>
        </a:gs>
        <a:gs pos="39999">
          <a:srgbClr val="85C2FF"/>
        </a:gs>
        <a:gs pos="70000">
          <a:srgbClr val="C4D6EB"/>
        </a:gs>
        <a:gs pos="100000">
          <a:srgbClr val="FFEBFA"/>
        </a:gs>
      </a:gsLst>
      <a:path path="circle">
        <a:fillToRect l="100000" t="100000"/>
      </a:path>
    </a:gra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2BA28D-8027-4F16-AC65-D735BE275234}">
      <dsp:nvSpPr>
        <dsp:cNvPr id="0" name=""/>
        <dsp:cNvSpPr/>
      </dsp:nvSpPr>
      <dsp:spPr>
        <a:xfrm>
          <a:off x="1317245" y="718392"/>
          <a:ext cx="5277086" cy="5277086"/>
        </a:xfrm>
        <a:prstGeom prst="blockArc">
          <a:avLst>
            <a:gd name="adj1" fmla="val 10615750"/>
            <a:gd name="adj2" fmla="val 17014857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812BB4-F6FF-4C62-929E-D53A1AB46A55}">
      <dsp:nvSpPr>
        <dsp:cNvPr id="0" name=""/>
        <dsp:cNvSpPr/>
      </dsp:nvSpPr>
      <dsp:spPr>
        <a:xfrm>
          <a:off x="1320940" y="861631"/>
          <a:ext cx="5277086" cy="5277086"/>
        </a:xfrm>
        <a:prstGeom prst="blockArc">
          <a:avLst>
            <a:gd name="adj1" fmla="val 4590213"/>
            <a:gd name="adj2" fmla="val 10806896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17A763-1D01-40B2-81B9-970964AF5E50}">
      <dsp:nvSpPr>
        <dsp:cNvPr id="0" name=""/>
        <dsp:cNvSpPr/>
      </dsp:nvSpPr>
      <dsp:spPr>
        <a:xfrm>
          <a:off x="2523992" y="861638"/>
          <a:ext cx="5277086" cy="5277086"/>
        </a:xfrm>
        <a:prstGeom prst="blockArc">
          <a:avLst>
            <a:gd name="adj1" fmla="val 21582440"/>
            <a:gd name="adj2" fmla="val 6209826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3A1E3F-95A3-4B5A-A5ED-B8D3E2F5A828}">
      <dsp:nvSpPr>
        <dsp:cNvPr id="0" name=""/>
        <dsp:cNvSpPr/>
      </dsp:nvSpPr>
      <dsp:spPr>
        <a:xfrm>
          <a:off x="2527238" y="718494"/>
          <a:ext cx="5277086" cy="5277086"/>
        </a:xfrm>
        <a:prstGeom prst="blockArc">
          <a:avLst>
            <a:gd name="adj1" fmla="val 15385721"/>
            <a:gd name="adj2" fmla="val 173445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5F2A60-1B2A-452A-8546-3BEDD194B068}">
      <dsp:nvSpPr>
        <dsp:cNvPr id="0" name=""/>
        <dsp:cNvSpPr/>
      </dsp:nvSpPr>
      <dsp:spPr>
        <a:xfrm>
          <a:off x="2893803" y="2348879"/>
          <a:ext cx="3334383" cy="21602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FFFF00"/>
              </a:solidFill>
            </a:rPr>
            <a:t>Функциональный характер физкультминуток</a:t>
          </a:r>
          <a:endParaRPr lang="ru-RU" sz="2400" kern="1200" dirty="0">
            <a:solidFill>
              <a:srgbClr val="FFFF00"/>
            </a:solidFill>
          </a:endParaRPr>
        </a:p>
      </dsp:txBody>
      <dsp:txXfrm>
        <a:off x="2893803" y="2348879"/>
        <a:ext cx="3334383" cy="2160241"/>
      </dsp:txXfrm>
    </dsp:sp>
    <dsp:sp modelId="{5E5F24AB-C291-45E7-99E2-2766112B164C}">
      <dsp:nvSpPr>
        <dsp:cNvPr id="0" name=""/>
        <dsp:cNvSpPr/>
      </dsp:nvSpPr>
      <dsp:spPr>
        <a:xfrm>
          <a:off x="3142848" y="1558"/>
          <a:ext cx="2836294" cy="17002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ФМ для снятия утомления с плечевого пояса</a:t>
          </a:r>
          <a:endParaRPr lang="ru-RU" sz="2000" kern="1200" dirty="0"/>
        </a:p>
      </dsp:txBody>
      <dsp:txXfrm>
        <a:off x="3142848" y="1558"/>
        <a:ext cx="2836294" cy="1700212"/>
      </dsp:txXfrm>
    </dsp:sp>
    <dsp:sp modelId="{AD7E4DB5-FD65-4C21-B792-A2ED4FBBC826}">
      <dsp:nvSpPr>
        <dsp:cNvPr id="0" name=""/>
        <dsp:cNvSpPr/>
      </dsp:nvSpPr>
      <dsp:spPr>
        <a:xfrm>
          <a:off x="6335674" y="2564906"/>
          <a:ext cx="2808325" cy="18442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ФМ для мозгового кровообращения</a:t>
          </a:r>
          <a:endParaRPr lang="ru-RU" sz="2000" kern="1200" dirty="0"/>
        </a:p>
      </dsp:txBody>
      <dsp:txXfrm>
        <a:off x="6335674" y="2564906"/>
        <a:ext cx="2808325" cy="1844220"/>
      </dsp:txXfrm>
    </dsp:sp>
    <dsp:sp modelId="{C0C76935-7A5B-4CE5-9F97-FEEF44C2B5E0}">
      <dsp:nvSpPr>
        <dsp:cNvPr id="0" name=""/>
        <dsp:cNvSpPr/>
      </dsp:nvSpPr>
      <dsp:spPr>
        <a:xfrm>
          <a:off x="2998831" y="5156229"/>
          <a:ext cx="3124327" cy="17002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ФМ для снятия напряжения с мышц туловища</a:t>
          </a:r>
          <a:endParaRPr lang="ru-RU" sz="2000" kern="1200" dirty="0"/>
        </a:p>
      </dsp:txBody>
      <dsp:txXfrm>
        <a:off x="2998831" y="5156229"/>
        <a:ext cx="3124327" cy="1700212"/>
      </dsp:txXfrm>
    </dsp:sp>
    <dsp:sp modelId="{849BC429-8E7E-4AF4-A8F2-E40B7D8345C3}">
      <dsp:nvSpPr>
        <dsp:cNvPr id="0" name=""/>
        <dsp:cNvSpPr/>
      </dsp:nvSpPr>
      <dsp:spPr>
        <a:xfrm>
          <a:off x="0" y="2428869"/>
          <a:ext cx="2764307" cy="21322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ФМ для снятия напряжения с глаз</a:t>
          </a:r>
          <a:endParaRPr lang="ru-RU" sz="2000" kern="1200" dirty="0"/>
        </a:p>
      </dsp:txBody>
      <dsp:txXfrm>
        <a:off x="0" y="2428869"/>
        <a:ext cx="2764307" cy="21322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376EB39-A846-4A60-B2E2-3C0BD4761587}" type="datetimeFigureOut">
              <a:rPr lang="ru-RU"/>
              <a:pPr>
                <a:defRPr/>
              </a:pPr>
              <a:t>26.04.2013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DAFC51B-F749-41CB-9A76-BC200E335A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3D543-5CE6-4A53-A5AC-3293B773FDC5}" type="datetime1">
              <a:rPr lang="ru-RU"/>
              <a:pPr>
                <a:defRPr/>
              </a:pPr>
              <a:t>26.04.2013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AA558-C1BD-4C82-AFDB-3D79B447EE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54A9A-F7A7-46E6-9FCD-BAFE0BA0EAF5}" type="datetime1">
              <a:rPr lang="ru-RU"/>
              <a:pPr>
                <a:defRPr/>
              </a:pPr>
              <a:t>26.04.2013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47BFF-CF2E-464A-B050-43E42A7A1E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4D7E6-F7B2-439B-B95F-17B3CE2F752D}" type="datetime1">
              <a:rPr lang="ru-RU"/>
              <a:pPr>
                <a:defRPr/>
              </a:pPr>
              <a:t>26.04.2013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B3E29-6737-4007-B76E-FCA4B79097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09600" y="1600200"/>
            <a:ext cx="7924800" cy="44196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05A43-DF0F-4B8C-A6F6-AC227ABEBB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D9F84-AF0D-4955-87C4-44359B39DE49}" type="datetime1">
              <a:rPr lang="ru-RU"/>
              <a:pPr>
                <a:defRPr/>
              </a:pPr>
              <a:t>26.04.2013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121B3-105C-4D60-9A3B-8DD47ED921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DE4E5-60D6-49F0-8955-3D1CA2895733}" type="datetime1">
              <a:rPr lang="ru-RU"/>
              <a:pPr>
                <a:defRPr/>
              </a:pPr>
              <a:t>26.04.2013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E2DEF-0D9C-44B6-B3D3-1D4D9CEFC9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1D2A1-5121-48DE-879D-1D677FFC07C6}" type="datetime1">
              <a:rPr lang="ru-RU"/>
              <a:pPr>
                <a:defRPr/>
              </a:pPr>
              <a:t>26.04.2013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03CBC-BFC3-444D-A6C8-87BDA30C2D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46144-8BAF-47FC-B9A3-C5382BC44FD3}" type="datetime1">
              <a:rPr lang="ru-RU"/>
              <a:pPr>
                <a:defRPr/>
              </a:pPr>
              <a:t>26.04.2013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6DE1B-05C6-4A61-BCE1-BF319089C1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1D3A6-7A54-4F6B-AB87-CCA8D850E189}" type="datetime1">
              <a:rPr lang="ru-RU"/>
              <a:pPr>
                <a:defRPr/>
              </a:pPr>
              <a:t>26.04.2013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56464-377C-4F1A-975E-282D36CF55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24BE0-2F47-4B8F-8A30-E95015F0BC51}" type="datetime1">
              <a:rPr lang="ru-RU"/>
              <a:pPr>
                <a:defRPr/>
              </a:pPr>
              <a:t>26.04.2013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1BE26-9161-433C-B8A9-C9760ACA35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F2CE0-A05E-4BDE-B134-285F09440D30}" type="datetime1">
              <a:rPr lang="ru-RU"/>
              <a:pPr>
                <a:defRPr/>
              </a:pPr>
              <a:t>26.04.2013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E7FA6-7D2A-4CD6-A64D-B8E83C5FE8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9D712-8F9D-4501-845C-6191842D55A5}" type="datetime1">
              <a:rPr lang="ru-RU"/>
              <a:pPr>
                <a:defRPr/>
              </a:pPr>
              <a:t>26.04.2013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90FD7-80F9-49F9-9B88-7B55848E77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FC5331-B6A5-410D-AFC2-514FCFE1DB72}" type="datetime1">
              <a:rPr lang="ru-RU"/>
              <a:pPr>
                <a:defRPr/>
              </a:pPr>
              <a:t>26.04.2013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871BC5-4038-4CD4-9D1F-5AA693F2C6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audio" Target="file:///C:\Documents%20and%20Settings\s.gelonkina\&#1056;&#1072;&#1073;&#1086;&#1095;&#1080;&#1081;%20&#1089;&#1090;&#1086;&#1083;\&#1074;&#1099;&#1089;&#1090;&#1091;&#1087;&#1083;&#1077;&#1085;&#1080;&#1077;\&#1062;&#1099;&#1087;&#1083;&#1103;&#1090;&#1082;&#1080;.mp3" TargetMode="External"/><Relationship Id="rId1" Type="http://schemas.openxmlformats.org/officeDocument/2006/relationships/audio" Target="file:///D:\&#1052;&#1091;&#1079;&#1099;&#1082;&#1072;\&#1044;&#1077;&#1090;&#1089;&#1082;&#1080;&#1077;%20&#1087;&#1077;&#1089;&#1085;&#1080;\&#1062;&#1099;&#1087;-&#1094;&#1099;&#1087;%20&#1084;&#1086;&#1080;%20&#1094;&#1099;&#1087;&#1083;&#1103;&#1090;&#1082;&#1080;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gif"/><Relationship Id="rId7" Type="http://schemas.openxmlformats.org/officeDocument/2006/relationships/image" Target="../media/image24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3.gif"/><Relationship Id="rId5" Type="http://schemas.openxmlformats.org/officeDocument/2006/relationships/image" Target="../media/image22.png"/><Relationship Id="rId4" Type="http://schemas.openxmlformats.org/officeDocument/2006/relationships/image" Target="../media/image21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../../../../../&#1040;&#1076;&#1084;&#1080;&#1085;&#1080;&#1089;&#1090;&#1088;&#1072;&#1090;&#1086;&#1088;/&#1056;&#1072;&#1073;&#1086;&#1095;&#1080;&#1081;%20&#1089;&#1090;&#1086;&#1083;/&#1060;&#1077;&#1089;&#1090;&#1080;&#1074;&#1072;&#1083;&#1100;%20&#1054;&#1090;&#1082;&#1088;&#1099;&#1090;&#1099;&#1081;%20&#1091;&#1088;&#1086;&#1082;%202011/&#1060;&#1045;&#1057;&#1058;&#1048;&#1042;&#1040;&#1051;&#1068;%20&#1054;&#1090;&#1082;&#1088;&#1099;&#1090;&#1099;&#1081;%20&#1091;&#1088;&#1086;&#1082;/&#1043;&#1048;&#1055;&#1045;&#1056;&#1057;&#1057;&#1067;&#1051;&#1050;&#1048;/&#1060;&#1056;&#1054;&#1053;&#1058;.&#1054;&#1055;&#1056;&#1054;&#1057;.ppt" TargetMode="External"/><Relationship Id="rId3" Type="http://schemas.openxmlformats.org/officeDocument/2006/relationships/hyperlink" Target="&#1043;&#1048;&#1055;&#1045;&#1056;&#1057;&#1057;&#1067;&#1051;&#1050;&#1048;/&#1044;&#1054;&#1052;&#1040;&#1064;&#1053;&#1045;&#1045;%20&#1047;&#1040;&#1044;&#1040;&#1053;&#1048;&#1045;.ppt" TargetMode="External"/><Relationship Id="rId7" Type="http://schemas.openxmlformats.org/officeDocument/2006/relationships/hyperlink" Target="../../../../../&#1040;&#1076;&#1084;&#1080;&#1085;&#1080;&#1089;&#1090;&#1088;&#1072;&#1090;&#1086;&#1088;/&#1056;&#1072;&#1073;&#1086;&#1095;&#1080;&#1081;%20&#1089;&#1090;&#1086;&#1083;/&#1060;&#1077;&#1089;&#1090;&#1080;&#1074;&#1072;&#1083;&#1100;%20&#1054;&#1090;&#1082;&#1088;&#1099;&#1090;&#1099;&#1081;%20&#1091;&#1088;&#1086;&#1082;%202011/&#1060;&#1045;&#1057;&#1058;&#1048;&#1042;&#1040;&#1051;&#1068;%20&#1054;&#1090;&#1082;&#1088;&#1099;&#1090;&#1099;&#1081;%20&#1091;&#1088;&#1086;&#1082;/&#1043;&#1048;&#1055;&#1045;&#1056;&#1057;&#1057;&#1067;&#1051;&#1050;&#1048;/&#1055;&#1054;&#1044;&#1043;&#1054;&#1058;&#1054;&#1042;&#1050;&#1040;%20&#1050;%20&#1054;&#1041;&#1066;&#1071;&#1057;&#1053;&#1045;&#1053;&#1048;&#1070;.ppt" TargetMode="External"/><Relationship Id="rId12" Type="http://schemas.openxmlformats.org/officeDocument/2006/relationships/hyperlink" Target="&#1043;&#1048;&#1055;&#1045;&#1056;&#1057;&#1057;&#1067;&#1051;&#1050;&#1048;/&#1052;&#1048;&#1053;&#1059;&#1058;&#1050;&#1048;%20&#1056;&#1045;&#1051;&#1040;&#1050;&#1057;&#1040;&#1062;&#1048;&#1048;/&#1056;&#1077;&#1083;&#1072;&#1082;&#1089;&#1072;&#1094;&#1080;&#1103;%201.ppt" TargetMode="External"/><Relationship Id="rId2" Type="http://schemas.openxmlformats.org/officeDocument/2006/relationships/hyperlink" Target="&#1043;&#1048;&#1055;&#1045;&#1056;&#1057;&#1057;&#1067;&#1051;&#1050;&#1048;/&#1048;&#1058;&#1054;&#1043;%20&#1059;&#1056;&#1054;&#1050;&#1040;.ppt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../../../../../&#1040;&#1076;&#1084;&#1080;&#1085;&#1080;&#1089;&#1090;&#1088;&#1072;&#1090;&#1086;&#1088;/&#1056;&#1072;&#1073;&#1086;&#1095;&#1080;&#1081;%20&#1089;&#1090;&#1086;&#1083;/&#1060;&#1077;&#1089;&#1090;&#1080;&#1074;&#1072;&#1083;&#1100;%20&#1054;&#1090;&#1082;&#1088;&#1099;&#1090;&#1099;&#1081;%20&#1091;&#1088;&#1086;&#1082;%202011/&#1060;&#1045;&#1057;&#1058;&#1048;&#1042;&#1040;&#1051;&#1068;%20&#1054;&#1090;&#1082;&#1088;&#1099;&#1090;&#1099;&#1081;%20&#1091;&#1088;&#1086;&#1082;/&#1043;&#1048;&#1055;&#1045;&#1056;&#1057;&#1057;&#1067;&#1051;&#1050;&#1048;/&#1054;&#1041;&#1066;&#1071;&#1057;&#1053;&#1045;&#1053;&#1048;&#1045;%20&#1053;&#1054;&#1042;&#1054;&#1043;&#1054;%20&#1052;&#1040;&#1058;&#1045;&#1056;&#1048;&#1040;&#1051;&#1040;.ppt" TargetMode="External"/><Relationship Id="rId11" Type="http://schemas.openxmlformats.org/officeDocument/2006/relationships/hyperlink" Target="&#1043;&#1048;&#1055;&#1045;&#1056;&#1057;&#1057;&#1067;&#1051;&#1050;&#1048;/&#1052;&#1048;&#1053;&#1059;&#1058;&#1050;&#1048;%20&#1056;&#1045;&#1051;&#1040;&#1050;&#1057;&#1040;&#1062;&#1048;&#1048;/&#1056;&#1077;&#1083;&#1072;&#1082;&#1089;&#1072;&#1094;&#1080;&#1103;%202.ppt" TargetMode="External"/><Relationship Id="rId5" Type="http://schemas.openxmlformats.org/officeDocument/2006/relationships/hyperlink" Target="../../../../../&#1040;&#1076;&#1084;&#1080;&#1085;&#1080;&#1089;&#1090;&#1088;&#1072;&#1090;&#1086;&#1088;/&#1056;&#1072;&#1073;&#1086;&#1095;&#1080;&#1081;%20&#1089;&#1090;&#1086;&#1083;/&#1060;&#1077;&#1089;&#1090;&#1080;&#1074;&#1072;&#1083;&#1100;%20&#1054;&#1090;&#1082;&#1088;&#1099;&#1090;&#1099;&#1081;%20&#1091;&#1088;&#1086;&#1082;%202011/&#1060;&#1045;&#1057;&#1058;&#1048;&#1042;&#1040;&#1051;&#1068;%20&#1054;&#1090;&#1082;&#1088;&#1099;&#1090;&#1099;&#1081;%20&#1091;&#1088;&#1086;&#1082;/&#1043;&#1048;&#1055;&#1045;&#1056;&#1057;&#1057;&#1067;&#1051;&#1050;&#1048;/&#1059;&#1089;&#1090;&#1085;&#1099;&#1081;%20&#1089;&#1095;&#1077;&#1090;.ppt" TargetMode="External"/><Relationship Id="rId10" Type="http://schemas.openxmlformats.org/officeDocument/2006/relationships/hyperlink" Target="&#1043;&#1048;&#1055;&#1045;&#1056;&#1057;&#1057;&#1067;&#1051;&#1050;&#1048;/&#1052;&#1048;&#1053;&#1059;&#1058;&#1050;&#1048;%20&#1056;&#1045;&#1051;&#1040;&#1050;&#1057;&#1040;&#1062;&#1048;&#1048;/&#1056;&#1077;&#1083;&#1072;&#1082;&#1089;&#1072;&#1094;&#1080;&#1103;%203.ppt" TargetMode="External"/><Relationship Id="rId4" Type="http://schemas.openxmlformats.org/officeDocument/2006/relationships/hyperlink" Target="&#1043;&#1048;&#1055;&#1045;&#1056;&#1057;&#1057;&#1067;&#1051;&#1050;&#1048;/&#1047;&#1040;&#1050;&#1056;&#1045;&#1055;&#1051;&#1045;&#1053;&#1048;&#1045;.ppt" TargetMode="External"/><Relationship Id="rId9" Type="http://schemas.openxmlformats.org/officeDocument/2006/relationships/hyperlink" Target="../../../../../&#1040;&#1076;&#1084;&#1080;&#1085;&#1080;&#1089;&#1090;&#1088;&#1072;&#1090;&#1086;&#1088;/&#1056;&#1072;&#1073;&#1086;&#1095;&#1080;&#1081;%20&#1089;&#1090;&#1086;&#1083;/&#1060;&#1077;&#1089;&#1090;&#1080;&#1074;&#1072;&#1083;&#1100;%20&#1054;&#1090;&#1082;&#1088;&#1099;&#1090;&#1099;&#1081;%20&#1091;&#1088;&#1086;&#1082;%202011/&#1060;&#1045;&#1057;&#1058;&#1048;&#1042;&#1040;&#1051;&#1068;%20&#1054;&#1090;&#1082;&#1088;&#1099;&#1090;&#1099;&#1081;%20&#1091;&#1088;&#1086;&#1082;/&#1043;&#1048;&#1055;&#1045;&#1056;&#1057;&#1057;&#1067;&#1051;&#1050;&#1048;/&#1055;&#1088;&#1086;&#1074;&#1077;&#1088;&#1082;&#1072;%20&#1044;&#1047;.pp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:\Documents and Settings\Aida\Рабочий стол\МОИ шаблоны ЭКСПЕРИМЕНТы\collag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2956056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H:\Documents and Settings\Aida\Рабочий стол\НОвая ГРАФИКА сборник\imag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5000636"/>
            <a:ext cx="1952628" cy="1437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3568" y="2924944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Использование информационно – коммуникационных технологий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 на уроках математики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обучающимися СКОУ </a:t>
            </a:r>
            <a:r>
              <a:rPr lang="en-US" b="1" dirty="0" smtClean="0">
                <a:solidFill>
                  <a:srgbClr val="002060"/>
                </a:solidFill>
              </a:rPr>
              <a:t>VIII</a:t>
            </a:r>
            <a:r>
              <a:rPr lang="ru-RU" b="1" dirty="0" smtClean="0">
                <a:solidFill>
                  <a:srgbClr val="002060"/>
                </a:solidFill>
              </a:rPr>
              <a:t> вида</a:t>
            </a:r>
          </a:p>
        </p:txBody>
      </p:sp>
      <p:pic>
        <p:nvPicPr>
          <p:cNvPr id="6" name="Рисунок 4" descr="компьютер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404664"/>
            <a:ext cx="1849760" cy="1849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Программа реализации проекта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5D9F84-AF0D-4955-87C4-44359B39DE49}" type="datetime1">
              <a:rPr lang="ru-RU" smtClean="0"/>
              <a:pPr>
                <a:defRPr/>
              </a:pPr>
              <a:t>26.04.2013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121B3-105C-4D60-9A3B-8DD47ED9214B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0728"/>
          </a:xfrm>
        </p:spPr>
        <p:txBody>
          <a:bodyPr/>
          <a:lstStyle/>
          <a:p>
            <a:r>
              <a:rPr lang="ru-RU" dirty="0" smtClean="0"/>
              <a:t>Демонстрация наиболее подходящих сфер применения (умножение, деление, измерение)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Программа реализации проекта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5D9F84-AF0D-4955-87C4-44359B39DE49}" type="datetime1">
              <a:rPr lang="ru-RU" smtClean="0"/>
              <a:pPr>
                <a:defRPr/>
              </a:pPr>
              <a:t>26.04.2013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121B3-105C-4D60-9A3B-8DD47ED9214B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0728"/>
          </a:xfrm>
        </p:spPr>
        <p:txBody>
          <a:bodyPr/>
          <a:lstStyle/>
          <a:p>
            <a:r>
              <a:rPr lang="ru-RU" dirty="0" smtClean="0"/>
              <a:t>Нестандартный подход в постановке задачи, чтобы ребенок сам проявил заинтересованность в решении данной задачи, применяя ИКТ (что-то новое, чтобы ребенок сам достиг)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Работа с родителями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5D9F84-AF0D-4955-87C4-44359B39DE49}" type="datetime1">
              <a:rPr lang="ru-RU" smtClean="0"/>
              <a:pPr>
                <a:defRPr/>
              </a:pPr>
              <a:t>26.04.2013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121B3-105C-4D60-9A3B-8DD47ED9214B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0728"/>
          </a:xfrm>
        </p:spPr>
        <p:txBody>
          <a:bodyPr/>
          <a:lstStyle/>
          <a:p>
            <a:pPr lvl="0"/>
            <a:r>
              <a:rPr lang="ru-RU" sz="3000" dirty="0" smtClean="0"/>
              <a:t>Пропаганда использования ИКТ для повышения общественного уровня (интернет - магазины);</a:t>
            </a:r>
          </a:p>
          <a:p>
            <a:pPr lvl="0"/>
            <a:r>
              <a:rPr lang="ru-RU" sz="3000" dirty="0" smtClean="0"/>
              <a:t>Консультации по работе с ИКТ;</a:t>
            </a:r>
          </a:p>
          <a:p>
            <a:pPr lvl="0"/>
            <a:r>
              <a:rPr lang="ru-RU" sz="3000" dirty="0" smtClean="0"/>
              <a:t>Информирование о достижении учащимися, использующих в своей работе ИКТ;</a:t>
            </a:r>
          </a:p>
          <a:p>
            <a:pPr lvl="0"/>
            <a:r>
              <a:rPr lang="ru-RU" sz="3000" dirty="0" smtClean="0"/>
              <a:t>Мониторинг родителей на тему: «Эффективность процесса обучения при использовании ИКТ в школе и дома».</a:t>
            </a:r>
          </a:p>
          <a:p>
            <a:endParaRPr lang="ru-RU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Планируемые образовательные результаты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5D9F84-AF0D-4955-87C4-44359B39DE49}" type="datetime1">
              <a:rPr lang="ru-RU" smtClean="0"/>
              <a:pPr>
                <a:defRPr/>
              </a:pPr>
              <a:t>26.04.2013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121B3-105C-4D60-9A3B-8DD47ED9214B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0728"/>
          </a:xfrm>
        </p:spPr>
        <p:txBody>
          <a:bodyPr/>
          <a:lstStyle/>
          <a:p>
            <a:pPr lvl="0"/>
            <a:r>
              <a:rPr lang="ru-RU" sz="2400" dirty="0" smtClean="0"/>
              <a:t>Научиться детям с ограниченными возможностями пользоваться ИКТ на уроках математики;</a:t>
            </a:r>
          </a:p>
          <a:p>
            <a:pPr lvl="0"/>
            <a:r>
              <a:rPr lang="ru-RU" sz="2400" dirty="0" smtClean="0"/>
              <a:t>Уметь составлять презентации (дифференцированные группы);</a:t>
            </a:r>
          </a:p>
          <a:p>
            <a:pPr lvl="0"/>
            <a:r>
              <a:rPr lang="ru-RU" sz="2400" dirty="0" smtClean="0"/>
              <a:t>Уметь выполнять тестовые задания с помощью компьютера;</a:t>
            </a:r>
          </a:p>
          <a:p>
            <a:pPr lvl="0"/>
            <a:r>
              <a:rPr lang="ru-RU" sz="2400" dirty="0" smtClean="0"/>
              <a:t>Осуществлять обработку информации и пользоваться программами: </a:t>
            </a:r>
            <a:r>
              <a:rPr lang="en-US" sz="2400" dirty="0" smtClean="0"/>
              <a:t>MS Word</a:t>
            </a:r>
            <a:r>
              <a:rPr lang="ru-RU" sz="2400" dirty="0" smtClean="0"/>
              <a:t>, </a:t>
            </a:r>
            <a:r>
              <a:rPr lang="en-US" sz="2400" dirty="0" smtClean="0"/>
              <a:t>Office</a:t>
            </a:r>
            <a:r>
              <a:rPr lang="ru-RU" sz="2400" dirty="0" smtClean="0"/>
              <a:t>, </a:t>
            </a:r>
            <a:r>
              <a:rPr lang="en-US" sz="2400" dirty="0" smtClean="0"/>
              <a:t>Power Point</a:t>
            </a:r>
            <a:r>
              <a:rPr lang="ru-RU" sz="2400" dirty="0" smtClean="0"/>
              <a:t>;</a:t>
            </a:r>
          </a:p>
          <a:p>
            <a:pPr lvl="0"/>
            <a:r>
              <a:rPr lang="ru-RU" sz="2400" dirty="0" smtClean="0"/>
              <a:t>Вера в собственную эффективность;</a:t>
            </a:r>
          </a:p>
          <a:p>
            <a:pPr lvl="0"/>
            <a:r>
              <a:rPr lang="ru-RU" sz="2400" dirty="0" smtClean="0"/>
              <a:t>Самостоятельно использовать приобретенные знания и умения в практической деятельности и повседневной жизни.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Содержимое 5"/>
          <p:cNvSpPr>
            <a:spLocks noGrp="1"/>
          </p:cNvSpPr>
          <p:nvPr>
            <p:ph sz="quarter" idx="4"/>
          </p:nvPr>
        </p:nvSpPr>
        <p:spPr>
          <a:xfrm>
            <a:off x="1143000" y="1857375"/>
            <a:ext cx="7715250" cy="378618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44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Физкультминутки с использованием ИКТ </a:t>
            </a:r>
          </a:p>
          <a:p>
            <a:pPr algn="ctr">
              <a:buFont typeface="Arial" charset="0"/>
              <a:buNone/>
            </a:pPr>
            <a:r>
              <a:rPr lang="ru-RU" sz="44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 один из видов </a:t>
            </a:r>
            <a:br>
              <a:rPr lang="ru-RU" sz="44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здоровьесберегающих технологий</a:t>
            </a:r>
            <a:r>
              <a:rPr lang="ru-RU" sz="4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b="1" smtClean="0">
              <a:solidFill>
                <a:srgbClr val="0F086E"/>
              </a:solidFill>
            </a:endParaRPr>
          </a:p>
        </p:txBody>
      </p:sp>
      <p:sp>
        <p:nvSpPr>
          <p:cNvPr id="2051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52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076" name="Picture 2" descr="C:\Documents and Settings\s.gelonkina\Рабочий стол\330026694634_311c9f92b4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2975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547813" y="1484313"/>
            <a:ext cx="6048375" cy="576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48488" y="908050"/>
            <a:ext cx="1368425" cy="576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 descr="16.jpg"/>
          <p:cNvPicPr>
            <a:picLocks noChangeAspect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Рисунок 7" descr="87ш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13" y="3286125"/>
            <a:ext cx="8191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Рисунок 8" descr="87ш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38" y="5500688"/>
            <a:ext cx="8191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Рисунок 9" descr="87ш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13" y="2857500"/>
            <a:ext cx="8191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Рисунок 10" descr="87ш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8" y="4000500"/>
            <a:ext cx="8191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Рисунок 11" descr="87ш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25" y="4143375"/>
            <a:ext cx="8191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Рисунок 12" descr="87ш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313" y="4500563"/>
            <a:ext cx="8191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929190" y="4643446"/>
            <a:ext cx="3541482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ФИЗКУЛЬТМИНУТКА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«ЦЫП – ЦЫП»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ПОВТОРЯЙ ЗА МНОЙ!</a:t>
            </a:r>
          </a:p>
        </p:txBody>
      </p:sp>
      <p:pic>
        <p:nvPicPr>
          <p:cNvPr id="15" name="Цып-цып мои цыплят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88" y="10001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Цыплятки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8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numSld="8">
                <p:cTn id="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3" descr="16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Рисунок 2" descr="222254790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88" y="3071813"/>
            <a:ext cx="2286000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Рисунок 4" descr="222254790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714875" y="3071813"/>
            <a:ext cx="2286000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Рисунок 5" descr="222254790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4071938"/>
            <a:ext cx="2286000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Рисунок 6" descr="222254790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071563" y="4071938"/>
            <a:ext cx="2286000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3" descr="16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Рисунок 4" descr="volaille_176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5925" y="3714750"/>
            <a:ext cx="3467100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Рисунок 5" descr="volaille_176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5" y="2928938"/>
            <a:ext cx="31242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D9845EC-924B-40A2-B7F1-A3AF9F6B9CA7}" type="datetime1">
              <a:rPr lang="ru-RU"/>
              <a:pPr>
                <a:defRPr/>
              </a:pPr>
              <a:t>26.04.2013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332B24-E53D-4A1E-AB5B-1509050FC5D6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14400" y="381000"/>
            <a:ext cx="7086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Нам ясно всем, как дважды два четыре,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Что школа строит общества задел,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 в современном динамичном мире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ПК и ИКТ заменят мел!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Они нам распахнут такие дали,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Возможности, условия труда,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 коих мы помыслить не мечтали.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 вот теперь без них мы никуда.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Конечно же, общения вживую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Компьютер нам не сможет заменить,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Но он уменьшит занятость большую,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Поможет нам контакт установить!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3" descr="16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Рисунок 4" descr="a69501a073078c290fd4e3cc507d16cf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13" y="3000375"/>
            <a:ext cx="1928812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3" descr="16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Рисунок 2" descr="da3a98be30e4705c44e1240061b9891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75" y="3714750"/>
            <a:ext cx="1357313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Рисунок 4" descr="da3a98be30e4705c44e1240061b9891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2643188"/>
            <a:ext cx="1357313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Рисунок 5" descr="da3a98be30e4705c44e1240061b9891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0" y="3714750"/>
            <a:ext cx="1357313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Рисунок 6" descr="da3a98be30e4705c44e1240061b9891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0" y="5143500"/>
            <a:ext cx="1357313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Рисунок 7" descr="da3a98be30e4705c44e1240061b9891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88" y="4429125"/>
            <a:ext cx="1357312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3" descr="16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Рисунок 2" descr="volaille_106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0" y="3306763"/>
            <a:ext cx="2714625" cy="227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3" descr="16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Рисунок 2" descr="volaille_02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500438"/>
            <a:ext cx="928688" cy="131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Рисунок 4" descr="volaille_02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13" y="4857750"/>
            <a:ext cx="928687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Рисунок 5" descr="volaille_02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8" y="4500563"/>
            <a:ext cx="928687" cy="131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Рисунок 6" descr="volaille_02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38" y="4286250"/>
            <a:ext cx="928687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" descr="16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Рисунок 2" descr="2п5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38" y="3357563"/>
            <a:ext cx="257175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929190" y="4643446"/>
            <a:ext cx="3165995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Arial" pitchFamily="34" charset="0"/>
                <a:cs typeface="Arial" pitchFamily="34" charset="0"/>
              </a:rPr>
              <a:t>МОЛОДЦЫ!</a:t>
            </a: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027988" cy="908050"/>
          </a:xfrm>
        </p:spPr>
        <p:txBody>
          <a:bodyPr/>
          <a:lstStyle/>
          <a:p>
            <a:r>
              <a:rPr lang="ru-RU" sz="4000" b="1">
                <a:solidFill>
                  <a:srgbClr val="008000"/>
                </a:solidFill>
              </a:rPr>
              <a:t>Будем знакомы. Я - Компик.</a:t>
            </a:r>
          </a:p>
        </p:txBody>
      </p:sp>
      <p:pic>
        <p:nvPicPr>
          <p:cNvPr id="8196" name="Picture 4" descr="MYNET04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628775"/>
            <a:ext cx="3995738" cy="3535363"/>
          </a:xfrm>
          <a:ln/>
        </p:spPr>
      </p:pic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3924300" y="1052513"/>
            <a:ext cx="5040313" cy="5184775"/>
          </a:xfrm>
          <a:prstGeom prst="wedgeRoundRectCallout">
            <a:avLst>
              <a:gd name="adj1" fmla="val -81403"/>
              <a:gd name="adj2" fmla="val 1593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3200" b="1"/>
              <a:t>Сегодня на уроке мы вместе вспомним понятие процента. Конечно же порешаем задачи на эту тему.</a:t>
            </a:r>
          </a:p>
          <a:p>
            <a:pPr algn="ctr"/>
            <a:r>
              <a:rPr lang="ru-RU" sz="3200" b="1">
                <a:solidFill>
                  <a:schemeClr val="tx2"/>
                </a:solidFill>
              </a:rPr>
              <a:t>Желаю всем УДАЧИ!</a:t>
            </a:r>
          </a:p>
          <a:p>
            <a:pPr algn="ctr"/>
            <a:r>
              <a:rPr lang="ru-RU" sz="3200" b="1">
                <a:solidFill>
                  <a:srgbClr val="008000"/>
                </a:solidFill>
              </a:rPr>
              <a:t>Если вы не сможете ответить на вопросы, я помогу.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260648"/>
            <a:ext cx="8569325" cy="1052513"/>
          </a:xfrm>
        </p:spPr>
        <p:txBody>
          <a:bodyPr anchor="b"/>
          <a:lstStyle/>
          <a:p>
            <a:r>
              <a:rPr lang="ru-RU" sz="3200" b="1" dirty="0">
                <a:latin typeface="Arial Black" pitchFamily="34" charset="0"/>
              </a:rPr>
              <a:t>Соединить картинку со значением скорости</a:t>
            </a:r>
            <a:endParaRPr lang="ru-RU" sz="3200" dirty="0">
              <a:latin typeface="Arial Black" pitchFamily="34" charset="0"/>
            </a:endParaRPr>
          </a:p>
        </p:txBody>
      </p:sp>
      <p:graphicFrame>
        <p:nvGraphicFramePr>
          <p:cNvPr id="11306" name="Group 42"/>
          <p:cNvGraphicFramePr>
            <a:graphicFrameLocks noGrp="1"/>
          </p:cNvGraphicFramePr>
          <p:nvPr>
            <p:ph idx="4294967295"/>
          </p:nvPr>
        </p:nvGraphicFramePr>
        <p:xfrm>
          <a:off x="2667000" y="1219200"/>
          <a:ext cx="6172200" cy="4191001"/>
        </p:xfrm>
        <a:graphic>
          <a:graphicData uri="http://schemas.openxmlformats.org/drawingml/2006/table">
            <a:tbl>
              <a:tblPr/>
              <a:tblGrid>
                <a:gridCol w="3086100"/>
                <a:gridCol w="3086100"/>
              </a:tblGrid>
              <a:tr h="969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66FF"/>
                        </a:gs>
                        <a:gs pos="100000">
                          <a:srgbClr val="FFCC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66FF"/>
                        </a:gs>
                        <a:gs pos="100000">
                          <a:srgbClr val="FFCC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1050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66FF"/>
                        </a:gs>
                        <a:gs pos="100000">
                          <a:srgbClr val="FFCC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66FF"/>
                        </a:gs>
                        <a:gs pos="100000">
                          <a:srgbClr val="FFCC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969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66FF"/>
                        </a:gs>
                        <a:gs pos="100000">
                          <a:srgbClr val="FFCC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66FF"/>
                        </a:gs>
                        <a:gs pos="100000">
                          <a:srgbClr val="FFCC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1200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66FF"/>
                        </a:gs>
                        <a:gs pos="100000">
                          <a:srgbClr val="FFCC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66FF"/>
                        </a:gs>
                        <a:gs pos="100000">
                          <a:srgbClr val="FFCC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graphicFrame>
        <p:nvGraphicFramePr>
          <p:cNvPr id="11320" name="Group 56"/>
          <p:cNvGraphicFramePr>
            <a:graphicFrameLocks noGrp="1"/>
          </p:cNvGraphicFramePr>
          <p:nvPr/>
        </p:nvGraphicFramePr>
        <p:xfrm>
          <a:off x="2667000" y="5410200"/>
          <a:ext cx="6172200" cy="1143000"/>
        </p:xfrm>
        <a:graphic>
          <a:graphicData uri="http://schemas.openxmlformats.org/drawingml/2006/table">
            <a:tbl>
              <a:tblPr/>
              <a:tblGrid>
                <a:gridCol w="3086100"/>
                <a:gridCol w="3086100"/>
              </a:tblGrid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66FF"/>
                        </a:gs>
                        <a:gs pos="100000">
                          <a:srgbClr val="FFCC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66FF"/>
                        </a:gs>
                        <a:gs pos="100000">
                          <a:srgbClr val="FFCC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pic>
        <p:nvPicPr>
          <p:cNvPr id="4124" name="Picture 10" descr="j033632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5486400"/>
            <a:ext cx="14001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5" name="Picture 12" descr="CRCTR4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657600" y="3276600"/>
            <a:ext cx="9144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6" name="Picture 14" descr="самоле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4343400"/>
            <a:ext cx="190500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7" name="Picture 16" descr="gif077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2209800"/>
            <a:ext cx="1447800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8" name="Picture 13" descr="j0336322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9000" y="1295400"/>
            <a:ext cx="16764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6172200" y="2362200"/>
            <a:ext cx="21939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>
                <a:latin typeface="Courier New" pitchFamily="49" charset="0"/>
              </a:rPr>
              <a:t>4 км/ч</a:t>
            </a:r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6019800" y="1371600"/>
            <a:ext cx="2528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400">
                <a:latin typeface="Courier New" pitchFamily="49" charset="0"/>
              </a:rPr>
              <a:t>10 км/ч</a:t>
            </a: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5943600" y="5562600"/>
            <a:ext cx="28638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400">
                <a:latin typeface="Courier New" pitchFamily="49" charset="0"/>
              </a:rPr>
              <a:t>900 км/ч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6096000" y="3352800"/>
            <a:ext cx="2528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400">
                <a:latin typeface="Courier New" pitchFamily="49" charset="0"/>
              </a:rPr>
              <a:t>90 км/ч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6096000" y="4419600"/>
            <a:ext cx="2528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>
                <a:latin typeface="Courier New" pitchFamily="49" charset="0"/>
              </a:rPr>
              <a:t>60 км/ч</a:t>
            </a:r>
          </a:p>
        </p:txBody>
      </p:sp>
      <p:pic>
        <p:nvPicPr>
          <p:cNvPr id="4134" name="Picture 57" descr="CRCTR22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228600" y="1981200"/>
            <a:ext cx="2443163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35" name="Line 39"/>
          <p:cNvSpPr>
            <a:spLocks noChangeShapeType="1"/>
          </p:cNvSpPr>
          <p:nvPr/>
        </p:nvSpPr>
        <p:spPr bwMode="auto">
          <a:xfrm>
            <a:off x="5148263" y="1700213"/>
            <a:ext cx="1008062" cy="1800225"/>
          </a:xfrm>
          <a:prstGeom prst="line">
            <a:avLst/>
          </a:prstGeom>
          <a:noFill/>
          <a:ln w="38100">
            <a:solidFill>
              <a:srgbClr val="6600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36" name="Line 40"/>
          <p:cNvSpPr>
            <a:spLocks noChangeShapeType="1"/>
          </p:cNvSpPr>
          <p:nvPr/>
        </p:nvSpPr>
        <p:spPr bwMode="auto">
          <a:xfrm flipV="1">
            <a:off x="4859338" y="1844675"/>
            <a:ext cx="1296987" cy="8636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37" name="Line 41"/>
          <p:cNvSpPr>
            <a:spLocks noChangeShapeType="1"/>
          </p:cNvSpPr>
          <p:nvPr/>
        </p:nvSpPr>
        <p:spPr bwMode="auto">
          <a:xfrm flipV="1">
            <a:off x="4716463" y="2781300"/>
            <a:ext cx="1439862" cy="1008063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38" name="Line 42"/>
          <p:cNvSpPr>
            <a:spLocks noChangeShapeType="1"/>
          </p:cNvSpPr>
          <p:nvPr/>
        </p:nvSpPr>
        <p:spPr bwMode="auto">
          <a:xfrm>
            <a:off x="5076825" y="5013325"/>
            <a:ext cx="1008063" cy="6477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39" name="Line 43"/>
          <p:cNvSpPr>
            <a:spLocks noChangeShapeType="1"/>
          </p:cNvSpPr>
          <p:nvPr/>
        </p:nvSpPr>
        <p:spPr bwMode="auto">
          <a:xfrm flipV="1">
            <a:off x="5292725" y="4797425"/>
            <a:ext cx="863600" cy="12954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5" grpId="0" animBg="1"/>
      <p:bldP spid="4136" grpId="0" animBg="1"/>
      <p:bldP spid="4137" grpId="0" animBg="1"/>
      <p:bldP spid="4138" grpId="0" animBg="1"/>
      <p:bldP spid="413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b="1" smtClean="0">
                <a:solidFill>
                  <a:schemeClr val="folHlink"/>
                </a:solidFill>
              </a:rPr>
              <a:t>Сложение и вычитание десятичных дробей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060575"/>
            <a:ext cx="7696200" cy="3657600"/>
          </a:xfrm>
        </p:spPr>
        <p:txBody>
          <a:bodyPr/>
          <a:lstStyle/>
          <a:p>
            <a:pPr marL="609600" indent="-609600" algn="ctr" eaLnBrk="1" hangingPunct="1">
              <a:lnSpc>
                <a:spcPct val="80000"/>
              </a:lnSpc>
              <a:buFontTx/>
              <a:buNone/>
            </a:pPr>
            <a:r>
              <a:rPr lang="ru-RU" sz="2800" b="1" dirty="0" smtClean="0"/>
              <a:t>Чтобы сложить (вычесть) две десятичные дроби, надо: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arenR"/>
            </a:pPr>
            <a:r>
              <a:rPr lang="ru-RU" sz="2800" b="1" dirty="0" smtClean="0"/>
              <a:t>записать слагаемые друг под другом так, чтобы запятая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sz="2800" b="1" dirty="0" smtClean="0"/>
              <a:t>                                                        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sz="2800" b="1" dirty="0" smtClean="0"/>
              <a:t>2</a:t>
            </a:r>
            <a:r>
              <a:rPr lang="en-US" sz="2800" b="1" dirty="0" smtClean="0"/>
              <a:t>)</a:t>
            </a:r>
            <a:r>
              <a:rPr lang="ru-RU" sz="2800" b="1" dirty="0" smtClean="0"/>
              <a:t> выполнить сложение (вычитание), не    обращая внимания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sz="2800" b="1" dirty="0" smtClean="0"/>
              <a:t>                          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sz="2800" b="1" dirty="0" smtClean="0"/>
              <a:t>3</a:t>
            </a:r>
            <a:r>
              <a:rPr lang="en-US" sz="2800" b="1" dirty="0" smtClean="0"/>
              <a:t>)</a:t>
            </a:r>
            <a:r>
              <a:rPr lang="ru-RU" sz="2800" b="1" dirty="0" smtClean="0"/>
              <a:t> отделить целую часть</a:t>
            </a:r>
          </a:p>
        </p:txBody>
      </p:sp>
      <p:sp>
        <p:nvSpPr>
          <p:cNvPr id="8197" name="WordArt 5"/>
          <p:cNvSpPr>
            <a:spLocks noChangeArrowheads="1" noChangeShapeType="1" noTextEdit="1"/>
          </p:cNvSpPr>
          <p:nvPr/>
        </p:nvSpPr>
        <p:spPr bwMode="auto">
          <a:xfrm>
            <a:off x="4787900" y="3429000"/>
            <a:ext cx="431800" cy="71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...</a:t>
            </a:r>
          </a:p>
        </p:txBody>
      </p:sp>
      <p:sp>
        <p:nvSpPr>
          <p:cNvPr id="8198" name="WordArt 6"/>
          <p:cNvSpPr>
            <a:spLocks noChangeArrowheads="1" noChangeShapeType="1" noTextEdit="1"/>
          </p:cNvSpPr>
          <p:nvPr/>
        </p:nvSpPr>
        <p:spPr bwMode="auto">
          <a:xfrm>
            <a:off x="4716463" y="4581525"/>
            <a:ext cx="431800" cy="71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...</a:t>
            </a:r>
          </a:p>
        </p:txBody>
      </p:sp>
      <p:sp>
        <p:nvSpPr>
          <p:cNvPr id="8199" name="WordArt 7"/>
          <p:cNvSpPr>
            <a:spLocks noChangeArrowheads="1" noChangeShapeType="1" noTextEdit="1"/>
          </p:cNvSpPr>
          <p:nvPr/>
        </p:nvSpPr>
        <p:spPr bwMode="auto">
          <a:xfrm>
            <a:off x="5364163" y="5445125"/>
            <a:ext cx="431800" cy="71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...</a:t>
            </a:r>
          </a:p>
        </p:txBody>
      </p:sp>
      <p:sp>
        <p:nvSpPr>
          <p:cNvPr id="8200" name="WordArt 8"/>
          <p:cNvSpPr>
            <a:spLocks noChangeArrowheads="1" noChangeShapeType="1" noTextEdit="1"/>
          </p:cNvSpPr>
          <p:nvPr/>
        </p:nvSpPr>
        <p:spPr bwMode="auto">
          <a:xfrm>
            <a:off x="4860032" y="3212976"/>
            <a:ext cx="3292475" cy="576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Comic Sans MS"/>
              </a:rPr>
              <a:t>была под запятой</a:t>
            </a:r>
            <a:r>
              <a:rPr lang="ru-RU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Comic Sans MS"/>
              </a:rPr>
              <a:t>.</a:t>
            </a:r>
          </a:p>
        </p:txBody>
      </p:sp>
      <p:sp>
        <p:nvSpPr>
          <p:cNvPr id="8201" name="WordArt 9"/>
          <p:cNvSpPr>
            <a:spLocks noChangeArrowheads="1" noChangeShapeType="1" noTextEdit="1"/>
          </p:cNvSpPr>
          <p:nvPr/>
        </p:nvSpPr>
        <p:spPr bwMode="auto">
          <a:xfrm>
            <a:off x="4859338" y="4508500"/>
            <a:ext cx="2232025" cy="4326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Comic Sans MS"/>
              </a:rPr>
              <a:t>на запятую</a:t>
            </a:r>
            <a:r>
              <a:rPr lang="ru-RU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Comic Sans MS"/>
              </a:rPr>
              <a:t>.</a:t>
            </a:r>
          </a:p>
        </p:txBody>
      </p:sp>
      <p:sp>
        <p:nvSpPr>
          <p:cNvPr id="8202" name="WordArt 10"/>
          <p:cNvSpPr>
            <a:spLocks noChangeArrowheads="1" noChangeShapeType="1" noTextEdit="1"/>
          </p:cNvSpPr>
          <p:nvPr/>
        </p:nvSpPr>
        <p:spPr bwMode="auto">
          <a:xfrm>
            <a:off x="5148064" y="5229200"/>
            <a:ext cx="1657350" cy="576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849"/>
              </a:avLst>
            </a:prstTxWarp>
          </a:bodyPr>
          <a:lstStyle/>
          <a:p>
            <a:pPr algn="ctr"/>
            <a:r>
              <a:rPr lang="ru-RU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Comic Sans MS"/>
              </a:rPr>
              <a:t> </a:t>
            </a:r>
            <a:r>
              <a:rPr lang="ru-RU" sz="2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Comic Sans MS"/>
              </a:rPr>
              <a:t>запятой</a:t>
            </a:r>
            <a:r>
              <a:rPr lang="ru-RU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Comic Sans MS"/>
              </a:rPr>
              <a:t>.</a:t>
            </a:r>
          </a:p>
        </p:txBody>
      </p:sp>
      <p:pic>
        <p:nvPicPr>
          <p:cNvPr id="7178" name="Picture 11" descr="2334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4724400"/>
            <a:ext cx="18478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  <p:bldP spid="8198" grpId="0" animBg="1"/>
      <p:bldP spid="8199" grpId="0" animBg="1"/>
      <p:bldP spid="8200" grpId="0" animBg="1"/>
      <p:bldP spid="8201" grpId="0" animBg="1"/>
      <p:bldP spid="820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611188" y="260350"/>
            <a:ext cx="5257800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ru-RU" sz="2800" b="1" i="1">
                <a:solidFill>
                  <a:srgbClr val="A50021"/>
                </a:solidFill>
                <a:latin typeface="Arial" charset="0"/>
              </a:rPr>
              <a:t>Найти ошибки:</a:t>
            </a:r>
          </a:p>
          <a:p>
            <a:pPr marL="342900" indent="-342900">
              <a:spcBef>
                <a:spcPct val="20000"/>
              </a:spcBef>
            </a:pPr>
            <a:endParaRPr lang="ru-RU" sz="1000" b="1" i="1">
              <a:solidFill>
                <a:srgbClr val="A50021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4400" b="1">
              <a:solidFill>
                <a:schemeClr val="folHlink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ru-RU" sz="2800" b="1">
                <a:solidFill>
                  <a:schemeClr val="folHlink"/>
                </a:solidFill>
                <a:latin typeface="Arial" charset="0"/>
              </a:rPr>
              <a:t>  </a:t>
            </a:r>
            <a:endParaRPr lang="ru-RU" sz="4400" b="1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6659563" y="836613"/>
            <a:ext cx="11620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A50021"/>
                </a:solidFill>
                <a:latin typeface="Times New Roman" pitchFamily="18" charset="0"/>
              </a:rPr>
              <a:t>12,2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6877050" y="3068638"/>
            <a:ext cx="882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A50021"/>
                </a:solidFill>
                <a:latin typeface="Times New Roman" pitchFamily="18" charset="0"/>
              </a:rPr>
              <a:t>0,2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6732588" y="4221163"/>
            <a:ext cx="11620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A50021"/>
                </a:solidFill>
                <a:latin typeface="Times New Roman" pitchFamily="18" charset="0"/>
              </a:rPr>
              <a:t>0,06</a:t>
            </a:r>
          </a:p>
        </p:txBody>
      </p:sp>
      <p:pic>
        <p:nvPicPr>
          <p:cNvPr id="52230" name="Picture 6" descr="smil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1844824"/>
            <a:ext cx="1296988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Picture 7" descr="sad+smiley+face%5B1%5D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908720"/>
            <a:ext cx="639763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2" name="Picture 8" descr="smil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5085184"/>
            <a:ext cx="1296988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3" name="Picture 9" descr="sad+smiley+face%5B1%5D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3212976"/>
            <a:ext cx="639763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4" name="Picture 10" descr="sad+smiley+face%5B1%5D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625" y="4221163"/>
            <a:ext cx="639763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5" name="Rectangle 11"/>
          <p:cNvSpPr>
            <a:spLocks noChangeArrowheads="1"/>
          </p:cNvSpPr>
          <p:nvPr/>
        </p:nvSpPr>
        <p:spPr bwMode="auto">
          <a:xfrm>
            <a:off x="755576" y="908050"/>
            <a:ext cx="38307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400" b="1" dirty="0">
                <a:solidFill>
                  <a:schemeClr val="folHlink"/>
                </a:solidFill>
                <a:latin typeface="Arial" charset="0"/>
              </a:rPr>
              <a:t>7,2 + 5 = 7,7</a:t>
            </a:r>
            <a:endParaRPr lang="en-US" sz="4400" b="1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52236" name="Rectangle 12"/>
          <p:cNvSpPr>
            <a:spLocks noChangeArrowheads="1"/>
          </p:cNvSpPr>
          <p:nvPr/>
        </p:nvSpPr>
        <p:spPr bwMode="auto">
          <a:xfrm>
            <a:off x="755650" y="1916113"/>
            <a:ext cx="44005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chemeClr val="folHlink"/>
                </a:solidFill>
                <a:latin typeface="Arial" charset="0"/>
              </a:rPr>
              <a:t>0,42 – 0,3 = 0,12</a:t>
            </a:r>
          </a:p>
        </p:txBody>
      </p:sp>
      <p:sp>
        <p:nvSpPr>
          <p:cNvPr id="52237" name="Rectangle 13"/>
          <p:cNvSpPr>
            <a:spLocks noChangeArrowheads="1"/>
          </p:cNvSpPr>
          <p:nvPr/>
        </p:nvSpPr>
        <p:spPr bwMode="auto">
          <a:xfrm>
            <a:off x="755576" y="3068960"/>
            <a:ext cx="460851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chemeClr val="folHlink"/>
                </a:solidFill>
                <a:latin typeface="Arial" charset="0"/>
              </a:rPr>
              <a:t>1 – 0,8 = 0,002</a:t>
            </a:r>
          </a:p>
        </p:txBody>
      </p:sp>
      <p:sp>
        <p:nvSpPr>
          <p:cNvPr id="52238" name="Rectangle 14"/>
          <p:cNvSpPr>
            <a:spLocks noChangeArrowheads="1"/>
          </p:cNvSpPr>
          <p:nvPr/>
        </p:nvSpPr>
        <p:spPr bwMode="auto">
          <a:xfrm>
            <a:off x="827584" y="5157192"/>
            <a:ext cx="3000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chemeClr val="folHlink"/>
                </a:solidFill>
                <a:latin typeface="Arial" charset="0"/>
              </a:rPr>
              <a:t>0,5  </a:t>
            </a:r>
            <a:r>
              <a:rPr lang="ru-RU" sz="4400" b="1" dirty="0" err="1">
                <a:solidFill>
                  <a:schemeClr val="folHlink"/>
                </a:solidFill>
                <a:latin typeface="Arial" charset="0"/>
              </a:rPr>
              <a:t>х</a:t>
            </a:r>
            <a:r>
              <a:rPr lang="ru-RU" sz="4400" b="1" dirty="0">
                <a:solidFill>
                  <a:schemeClr val="folHlink"/>
                </a:solidFill>
                <a:latin typeface="Arial" charset="0"/>
              </a:rPr>
              <a:t> 4 = 2</a:t>
            </a:r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827088" y="4149725"/>
            <a:ext cx="41195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400" b="1">
                <a:solidFill>
                  <a:schemeClr val="folHlink"/>
                </a:solidFill>
                <a:latin typeface="Arial" charset="0"/>
              </a:rPr>
              <a:t>0,6 : 10 = 0,006</a:t>
            </a:r>
            <a:endParaRPr lang="en-US" sz="4400" b="1">
              <a:solidFill>
                <a:schemeClr val="folHlink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3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22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3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22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3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22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3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22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38"/>
                  </p:tgtEl>
                </p:cond>
              </p:nextCondLst>
            </p:seq>
          </p:childTnLst>
        </p:cTn>
      </p:par>
    </p:tnLst>
    <p:bldLst>
      <p:bldP spid="52227" grpId="0"/>
      <p:bldP spid="52228" grpId="0"/>
      <p:bldP spid="5222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752600"/>
            <a:ext cx="548640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3429000" cy="4525963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Отметьте точку А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Начертите луч с началом в точке А и на нём отметьте точку В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Получили луч  АВ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Наложи транспортир  так, чтобы центр его совпал с точкой А, а луч АВ прошел бы через начало отсчета на  шкале.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этой же шкале транспортира  найди штрих, который соответствует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40°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Отметь на чертеже точку  С против штриха с отметкой  40°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Проведи луч АС.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Угол ВАС  искомый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Запиши  &lt; ВАС =40°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>
            <a:endCxn id="6" idx="6"/>
          </p:cNvCxnSpPr>
          <p:nvPr/>
        </p:nvCxnSpPr>
        <p:spPr>
          <a:xfrm>
            <a:off x="3429000" y="4114800"/>
            <a:ext cx="3352800" cy="381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781800" y="37338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Алгоритм построения угла с заданной градусной мерой.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 flipV="1">
            <a:off x="6705600" y="4114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cxnSp>
        <p:nvCxnSpPr>
          <p:cNvPr id="16" name="Прямая соединительная линия 15"/>
          <p:cNvCxnSpPr>
            <a:stCxn id="6" idx="7"/>
          </p:cNvCxnSpPr>
          <p:nvPr/>
        </p:nvCxnSpPr>
        <p:spPr>
          <a:xfrm rot="5400000" flipH="1">
            <a:off x="4914900" y="2324100"/>
            <a:ext cx="1741488" cy="19700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 flipH="1" flipV="1">
            <a:off x="6706394" y="4190206"/>
            <a:ext cx="152400" cy="158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48768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657600" y="3810000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</a:t>
            </a:r>
          </a:p>
        </p:txBody>
      </p:sp>
      <p:sp>
        <p:nvSpPr>
          <p:cNvPr id="21" name="Овал 20"/>
          <p:cNvSpPr/>
          <p:nvPr/>
        </p:nvSpPr>
        <p:spPr>
          <a:xfrm rot="8534294">
            <a:off x="3673475" y="4054475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876800" y="2209800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  <p:bldP spid="20" grpId="0" animBg="1"/>
      <p:bldP spid="22" grpId="0"/>
      <p:bldP spid="21" grpId="0" animBg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 fontScale="90000"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Анализ ситуации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755576" y="1484784"/>
            <a:ext cx="7437512" cy="3851920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В настоящее время очень часто учителя на уроках сталкиваются с проблемой снижения уровня познавательной активности учащихся, нежеланием работать самостоятельно. Среди причин того, что ученики теряют интерес к знаниям, безусловно, надо назвать однообразие уроков. Только творческий подход к построению урока, его неповторимость, насыщенность многообразием примеров, методов и форм могут обеспечить эффективность. </a:t>
            </a:r>
          </a:p>
          <a:p>
            <a:pPr>
              <a:buFont typeface="Wingdings 2" pitchFamily="18" charset="2"/>
              <a:buNone/>
            </a:pPr>
            <a:endParaRPr lang="ru-RU" dirty="0" smtClean="0"/>
          </a:p>
        </p:txBody>
      </p:sp>
      <p:pic>
        <p:nvPicPr>
          <p:cNvPr id="12292" name="Picture 2" descr="D:\Рабочий стол\Компьютеры и Интернет\106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9188" y="4619625"/>
            <a:ext cx="2944812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D9845EC-924B-40A2-B7F1-A3AF9F6B9CA7}" type="datetime1">
              <a:rPr lang="ru-RU"/>
              <a:pPr>
                <a:defRPr/>
              </a:pPr>
              <a:t>26.04.2013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332B24-E53D-4A1E-AB5B-1509050FC5D6}" type="slidenum">
              <a:rPr lang="ru-RU"/>
              <a:pPr>
                <a:defRPr/>
              </a:pPr>
              <a:t>30</a:t>
            </a:fld>
            <a:endParaRPr lang="ru-RU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899592" y="332656"/>
          <a:ext cx="7272808" cy="6264696"/>
        </p:xfrm>
        <a:graphic>
          <a:graphicData uri="http://schemas.openxmlformats.org/presentationml/2006/ole">
            <p:oleObj spid="_x0000_s2050" name="Worksheet" r:id="rId3" imgW="7648505" imgH="7505773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Решите задачу: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/>
              <a:t>Торт разрезали на 8 равных частей. За обедом съели 3 доли. Какая часть пирога осталась?</a:t>
            </a:r>
          </a:p>
        </p:txBody>
      </p:sp>
      <p:pic>
        <p:nvPicPr>
          <p:cNvPr id="3076" name="Picture 4" descr="J0382957"/>
          <p:cNvPicPr>
            <a:picLocks noChangeAspect="1" noChangeArrowheads="1"/>
          </p:cNvPicPr>
          <p:nvPr/>
        </p:nvPicPr>
        <p:blipFill>
          <a:blip r:embed="rId2" cstate="print"/>
          <a:srcRect l="9673" t="8417" r="9673" b="7968"/>
          <a:stretch>
            <a:fillRect/>
          </a:stretch>
        </p:blipFill>
        <p:spPr bwMode="auto">
          <a:xfrm>
            <a:off x="827088" y="3500438"/>
            <a:ext cx="3600450" cy="2665412"/>
          </a:xfrm>
          <a:prstGeom prst="rect">
            <a:avLst/>
          </a:prstGeom>
          <a:noFill/>
        </p:spPr>
      </p:pic>
      <p:pic>
        <p:nvPicPr>
          <p:cNvPr id="3077" name="Picture 5" descr="FD00403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2852738"/>
            <a:ext cx="1223962" cy="1042987"/>
          </a:xfrm>
          <a:prstGeom prst="rect">
            <a:avLst/>
          </a:prstGeom>
          <a:noFill/>
        </p:spPr>
      </p:pic>
      <p:pic>
        <p:nvPicPr>
          <p:cNvPr id="3078" name="Picture 6" descr="FD00403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2852738"/>
            <a:ext cx="1223962" cy="1042987"/>
          </a:xfrm>
          <a:prstGeom prst="rect">
            <a:avLst/>
          </a:prstGeom>
          <a:noFill/>
        </p:spPr>
      </p:pic>
      <p:pic>
        <p:nvPicPr>
          <p:cNvPr id="3079" name="Picture 7" descr="FD00403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288" y="2852738"/>
            <a:ext cx="1223962" cy="1042987"/>
          </a:xfrm>
          <a:prstGeom prst="rect">
            <a:avLst/>
          </a:prstGeom>
          <a:noFill/>
        </p:spPr>
      </p:pic>
      <p:pic>
        <p:nvPicPr>
          <p:cNvPr id="3080" name="Picture 8" descr="FD00403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4076700"/>
            <a:ext cx="1223962" cy="1042988"/>
          </a:xfrm>
          <a:prstGeom prst="rect">
            <a:avLst/>
          </a:prstGeom>
          <a:noFill/>
        </p:spPr>
      </p:pic>
      <p:pic>
        <p:nvPicPr>
          <p:cNvPr id="3081" name="Picture 9" descr="FD00403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4149725"/>
            <a:ext cx="1223962" cy="1042988"/>
          </a:xfrm>
          <a:prstGeom prst="rect">
            <a:avLst/>
          </a:prstGeom>
          <a:noFill/>
        </p:spPr>
      </p:pic>
      <p:pic>
        <p:nvPicPr>
          <p:cNvPr id="3082" name="Picture 10" descr="FD00403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4221163"/>
            <a:ext cx="1223963" cy="1042987"/>
          </a:xfrm>
          <a:prstGeom prst="rect">
            <a:avLst/>
          </a:prstGeom>
          <a:noFill/>
        </p:spPr>
      </p:pic>
      <p:pic>
        <p:nvPicPr>
          <p:cNvPr id="3083" name="Picture 11" descr="FD00403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5229225"/>
            <a:ext cx="1223963" cy="1042988"/>
          </a:xfrm>
          <a:prstGeom prst="rect">
            <a:avLst/>
          </a:prstGeom>
          <a:noFill/>
        </p:spPr>
      </p:pic>
      <p:pic>
        <p:nvPicPr>
          <p:cNvPr id="3084" name="Picture 12" descr="FD00403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5373688"/>
            <a:ext cx="1223962" cy="10429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8" presetClass="entr" presetSubtype="0" ac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8" presetClass="entr" presetSubtype="0" ac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8" presetClass="entr" presetSubtype="0" ac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8" presetClass="entr" presetSubtype="0" ac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8" presetClass="entr" presetSubtype="0" ac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8" presetClass="entr" presetSubtype="0" ac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8" presetClass="entr" presetSubtype="0" ac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8" presetClass="entr" presetSubtype="0" ac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74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77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80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476672"/>
            <a:ext cx="6324600" cy="1143000"/>
          </a:xfrm>
        </p:spPr>
        <p:txBody>
          <a:bodyPr>
            <a:normAutofit fontScale="90000"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</a:rPr>
              <a:t>Преимущества использования информационных технологий на уроках в коррекционной школе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0" y="2286000"/>
            <a:ext cx="9144000" cy="4191000"/>
          </a:xfrm>
        </p:spPr>
        <p:txBody>
          <a:bodyPr>
            <a:normAutofit/>
          </a:bodyPr>
          <a:lstStyle/>
          <a:p>
            <a:pPr marL="448056" indent="-384048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   1</a:t>
            </a:r>
            <a:r>
              <a:rPr lang="ru-RU" sz="2200" b="1" dirty="0" smtClean="0">
                <a:solidFill>
                  <a:srgbClr val="002060"/>
                </a:solidFill>
              </a:rPr>
              <a:t>. Позволяют представить учебный материал более доступно и понятно. </a:t>
            </a:r>
          </a:p>
          <a:p>
            <a:pPr marL="448056" indent="-384048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ru-RU" sz="2200" b="1" dirty="0" smtClean="0">
                <a:solidFill>
                  <a:srgbClr val="006600"/>
                </a:solidFill>
              </a:rPr>
              <a:t>    2. Повышается познавательный интерес учащихся.</a:t>
            </a:r>
          </a:p>
          <a:p>
            <a:pPr marL="448056" indent="-384048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ru-RU" sz="2200" b="1" dirty="0" smtClean="0">
                <a:solidFill>
                  <a:srgbClr val="002060"/>
                </a:solidFill>
              </a:rPr>
              <a:t>    3. Позволяют осуществить дифференцированный подход в обучении. </a:t>
            </a:r>
          </a:p>
          <a:p>
            <a:pPr marL="448056" indent="-384048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ru-RU" sz="2200" b="1" dirty="0" smtClean="0">
                <a:solidFill>
                  <a:srgbClr val="006600"/>
                </a:solidFill>
              </a:rPr>
              <a:t>    4. Применение на уроке компьютерных тестов, проверочных работ, диагностических комплексов позволит учителю за короткое время  получать объективную картину уровня усвоения изучаемого материала и своевременно его скорректировать.</a:t>
            </a:r>
          </a:p>
          <a:p>
            <a:pPr marL="448056" indent="-384048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ru-RU" sz="2200" b="1" dirty="0" smtClean="0">
                <a:solidFill>
                  <a:srgbClr val="002060"/>
                </a:solidFill>
              </a:rPr>
              <a:t>    5. Высокая степень эмоциональности учащихся значительно сдерживается строгими рамками учебного процесса. Уроки с использованием компьютеров позволяют разрядить высокую эмоциональную напряженность и оживить учебный процесс.</a:t>
            </a:r>
          </a:p>
        </p:txBody>
      </p:sp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0" y="0"/>
          <a:ext cx="2362200" cy="2260600"/>
        </p:xfrm>
        <a:graphic>
          <a:graphicData uri="http://schemas.openxmlformats.org/presentationml/2006/ole">
            <p:oleObj spid="_x0000_s3074" name="CorelDRAW" r:id="rId3" imgW="3627720" imgH="350676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788024" y="2348880"/>
            <a:ext cx="3456856" cy="75565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600" i="1" dirty="0" smtClean="0"/>
              <a:t>Китайская пословица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196753"/>
            <a:ext cx="7786687" cy="1872208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b="1" dirty="0" smtClean="0">
                <a:solidFill>
                  <a:srgbClr val="002060"/>
                </a:solidFill>
              </a:rPr>
              <a:t>«Слышал и забыл. Увидел и запомнил. Сделал и понял»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/>
              <a:t>В современных условиях использование средств информационных технологий позволит повысить степень активности школьников и привлечь их внимание, усилить мотивацию к обучению. Их использование создает возможности доступа к свежей информации, осуществления «диалога» с источником знаний, экономит время. Сочетание цвета, мультипликации, музыки, звуковой речи, динамических моделей и т.д. расширяет возможности представления учебной информации.</a:t>
            </a:r>
            <a:endParaRPr lang="ru-RU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5D9F84-AF0D-4955-87C4-44359B39DE49}" type="datetime1">
              <a:rPr lang="ru-RU" smtClean="0"/>
              <a:pPr>
                <a:defRPr/>
              </a:pPr>
              <a:t>26.04.2013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121B3-105C-4D60-9A3B-8DD47ED9214B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Актуальность.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1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32656"/>
            <a:ext cx="2971800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332656"/>
            <a:ext cx="7416824" cy="5256584"/>
          </a:xfrm>
        </p:spPr>
        <p:txBody>
          <a:bodyPr>
            <a:noAutofit/>
          </a:bodyPr>
          <a:lstStyle/>
          <a:p>
            <a:pPr marL="448056" indent="-384048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Цель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</a:rPr>
              <a:t>– </a:t>
            </a:r>
            <a:r>
              <a:rPr lang="ru-RU" sz="2400" dirty="0" smtClean="0"/>
              <a:t>формирование внутренней потребности в использовании ИКТ, нацеливание на достижение положительных результатов в решении поставленных задач.</a:t>
            </a:r>
          </a:p>
          <a:p>
            <a:pPr marL="448056" indent="-384048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Задачи</a:t>
            </a:r>
            <a:r>
              <a:rPr lang="ru-RU" sz="2400" dirty="0" smtClean="0">
                <a:solidFill>
                  <a:srgbClr val="002060"/>
                </a:solidFill>
              </a:rPr>
              <a:t>– </a:t>
            </a:r>
          </a:p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</a:rPr>
              <a:t>    </a:t>
            </a:r>
            <a:r>
              <a:rPr lang="ru-RU" sz="2400" dirty="0" smtClean="0"/>
              <a:t>Выработать у учащихся потребность в использовании ИКТ для получения научно-методической информации, понимая нужность, важность и целесообразность учебного материала;</a:t>
            </a:r>
          </a:p>
          <a:p>
            <a:pPr lvl="0"/>
            <a:r>
              <a:rPr lang="ru-RU" sz="2400" dirty="0" smtClean="0"/>
              <a:t>Развивать мотивацию в самоорганизации практической деятельности, решая задачи проблемного характера и при этом достигая оптимальных положительных результатов;</a:t>
            </a:r>
          </a:p>
          <a:p>
            <a:pPr lvl="0"/>
            <a:r>
              <a:rPr lang="ru-RU" sz="2400" dirty="0" smtClean="0"/>
              <a:t>Повышать информационный уровень родителей через средства ИКТ и практически применять эти знания в организации учебно-воспитательной работы в семье. </a:t>
            </a:r>
          </a:p>
          <a:p>
            <a:pPr marL="448056" indent="-384048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Проблема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967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Повышение эффективности образовательной деятельности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5D9F84-AF0D-4955-87C4-44359B39DE49}" type="datetime1">
              <a:rPr lang="ru-RU" smtClean="0"/>
              <a:pPr>
                <a:defRPr/>
              </a:pPr>
              <a:t>26.04.2013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121B3-105C-4D60-9A3B-8DD47ED9214B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Программа реализации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2200" dirty="0" smtClean="0"/>
              <a:t>Учащиеся коррекционной школы VIII вида – это дети, для которых характерен основной общий недостаток – нарушение сложных форм познавательной деятельности. Эмоционально-волевая сфера этих учащихся тоже в ряде случаев нарушена, что проявляется в примитивности чувств и интересов, недостаточной выразительности и адекватности эмоциональных реакций, слабости побуждений их к деятельности. Во многом дефектна и моторно-двигательная сфера учащихся с ограниченными умственными возможностями, у всех без исключения наблюдаются более или менее выраженные отклонения в речевом развитии. Но  у данной категории детей сохранны слуховое внимание и зрительное восприятие. Благодаря использованию информационных технологий зрительное восприятие и слуховое внимание обостряются, что ведёт к положительному результату обучения и развития данной категории детей.</a:t>
            </a:r>
          </a:p>
          <a:p>
            <a:pPr>
              <a:buNone/>
            </a:pPr>
            <a:endParaRPr lang="ru-RU" sz="22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5D9F84-AF0D-4955-87C4-44359B39DE49}" type="datetime1">
              <a:rPr lang="ru-RU" smtClean="0"/>
              <a:pPr>
                <a:defRPr/>
              </a:pPr>
              <a:t>26.04.2013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121B3-105C-4D60-9A3B-8DD47ED9214B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Программа реализации проекта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5D9F84-AF0D-4955-87C4-44359B39DE49}" type="datetime1">
              <a:rPr lang="ru-RU" smtClean="0"/>
              <a:pPr>
                <a:defRPr/>
              </a:pPr>
              <a:t>26.04.2013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121B3-105C-4D60-9A3B-8DD47ED9214B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0728"/>
          </a:xfrm>
        </p:spPr>
        <p:txBody>
          <a:bodyPr/>
          <a:lstStyle/>
          <a:p>
            <a:r>
              <a:rPr lang="ru-RU" dirty="0" smtClean="0"/>
              <a:t>Систематическое использование презентация на уроках математики: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15288" cy="685800"/>
          </a:xfrm>
        </p:spPr>
        <p:txBody>
          <a:bodyPr/>
          <a:lstStyle/>
          <a:p>
            <a:pPr algn="ctr" eaLnBrk="1" hangingPunct="1"/>
            <a:r>
              <a:rPr lang="ru-RU" sz="3800" b="1" smtClean="0"/>
              <a:t>ЭТАПЫ УРОКА</a:t>
            </a:r>
          </a:p>
        </p:txBody>
      </p:sp>
      <p:grpSp>
        <p:nvGrpSpPr>
          <p:cNvPr id="2" name="Группа 31"/>
          <p:cNvGrpSpPr>
            <a:grpSpLocks/>
          </p:cNvGrpSpPr>
          <p:nvPr/>
        </p:nvGrpSpPr>
        <p:grpSpPr bwMode="auto">
          <a:xfrm>
            <a:off x="1525588" y="1447800"/>
            <a:ext cx="5789612" cy="4495800"/>
            <a:chOff x="1525588" y="1447800"/>
            <a:chExt cx="5789612" cy="4495800"/>
          </a:xfrm>
        </p:grpSpPr>
        <p:grpSp>
          <p:nvGrpSpPr>
            <p:cNvPr id="3" name="Diagram 15"/>
            <p:cNvGrpSpPr>
              <a:grpSpLocks noChangeAspect="1"/>
            </p:cNvGrpSpPr>
            <p:nvPr/>
          </p:nvGrpSpPr>
          <p:grpSpPr bwMode="auto">
            <a:xfrm>
              <a:off x="1525588" y="1447800"/>
              <a:ext cx="5762625" cy="4416425"/>
              <a:chOff x="1641" y="933"/>
              <a:chExt cx="2467" cy="2454"/>
            </a:xfrm>
          </p:grpSpPr>
          <p:sp>
            <p:nvSpPr>
              <p:cNvPr id="11277" name="_s1028"/>
              <p:cNvSpPr>
                <a:spLocks noChangeShapeType="1"/>
              </p:cNvSpPr>
              <p:nvPr/>
            </p:nvSpPr>
            <p:spPr bwMode="auto">
              <a:xfrm flipV="1">
                <a:off x="2880" y="1547"/>
                <a:ext cx="0" cy="307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ru-RU"/>
              </a:p>
            </p:txBody>
          </p:sp>
          <p:sp>
            <p:nvSpPr>
              <p:cNvPr id="19" name="_s1029"/>
              <p:cNvSpPr>
                <a:spLocks noChangeArrowheads="1"/>
              </p:cNvSpPr>
              <p:nvPr/>
            </p:nvSpPr>
            <p:spPr bwMode="auto">
              <a:xfrm>
                <a:off x="2573" y="933"/>
                <a:ext cx="614" cy="614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path path="rect">
                  <a:fillToRect l="100000" b="10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41990" dir="1593903" algn="ctr" rotWithShape="0">
                  <a:schemeClr val="accent2"/>
                </a:outerShdw>
              </a:effectLst>
            </p:spPr>
            <p:txBody>
              <a:bodyPr wrap="none" lIns="0" tIns="0" rIns="0" bIns="0" anchor="ctr"/>
              <a:lstStyle/>
              <a:p>
                <a:pPr algn="ctr">
                  <a:defRPr/>
                </a:pPr>
                <a:r>
                  <a:rPr lang="ru-RU" sz="1400" b="1"/>
                  <a:t>Проверка </a:t>
                </a:r>
              </a:p>
              <a:p>
                <a:pPr algn="ctr">
                  <a:defRPr/>
                </a:pPr>
                <a:r>
                  <a:rPr lang="ru-RU" sz="1400" b="1"/>
                  <a:t>домашнего </a:t>
                </a:r>
              </a:p>
              <a:p>
                <a:pPr algn="ctr">
                  <a:defRPr/>
                </a:pPr>
                <a:r>
                  <a:rPr lang="ru-RU" sz="1400" b="1"/>
                  <a:t>задания</a:t>
                </a:r>
              </a:p>
              <a:p>
                <a:pPr algn="ctr">
                  <a:defRPr/>
                </a:pPr>
                <a:endParaRPr lang="ru-RU" sz="1400" b="1"/>
              </a:p>
            </p:txBody>
          </p:sp>
          <p:sp>
            <p:nvSpPr>
              <p:cNvPr id="11279" name="_s1030"/>
              <p:cNvSpPr>
                <a:spLocks noChangeShapeType="1"/>
              </p:cNvSpPr>
              <p:nvPr/>
            </p:nvSpPr>
            <p:spPr bwMode="auto">
              <a:xfrm flipV="1">
                <a:off x="3097" y="1726"/>
                <a:ext cx="217" cy="217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ru-RU"/>
              </a:p>
            </p:txBody>
          </p:sp>
          <p:sp>
            <p:nvSpPr>
              <p:cNvPr id="21" name="_s1031"/>
              <p:cNvSpPr>
                <a:spLocks noChangeArrowheads="1"/>
              </p:cNvSpPr>
              <p:nvPr/>
            </p:nvSpPr>
            <p:spPr bwMode="auto">
              <a:xfrm>
                <a:off x="3224" y="1202"/>
                <a:ext cx="614" cy="614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path path="rect">
                  <a:fillToRect l="100000" b="10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41990" dir="1593903" algn="ctr" rotWithShape="0">
                  <a:schemeClr val="accent2"/>
                </a:outerShdw>
              </a:effectLst>
            </p:spPr>
            <p:txBody>
              <a:bodyPr wrap="none" lIns="0" tIns="0" rIns="0" bIns="0" anchor="ctr"/>
              <a:lstStyle/>
              <a:p>
                <a:pPr algn="ctr">
                  <a:defRPr/>
                </a:pPr>
                <a:r>
                  <a:rPr lang="ru-RU" sz="1400" b="1"/>
                  <a:t>Устный опрос</a:t>
                </a:r>
              </a:p>
              <a:p>
                <a:pPr algn="ctr">
                  <a:defRPr/>
                </a:pPr>
                <a:endParaRPr lang="ru-RU" sz="1400" b="1"/>
              </a:p>
            </p:txBody>
          </p:sp>
          <p:sp>
            <p:nvSpPr>
              <p:cNvPr id="11281" name="_s1032"/>
              <p:cNvSpPr>
                <a:spLocks noChangeShapeType="1"/>
              </p:cNvSpPr>
              <p:nvPr/>
            </p:nvSpPr>
            <p:spPr bwMode="auto">
              <a:xfrm>
                <a:off x="3187" y="2160"/>
                <a:ext cx="307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ru-RU"/>
              </a:p>
            </p:txBody>
          </p:sp>
          <p:sp>
            <p:nvSpPr>
              <p:cNvPr id="23" name="_s1033"/>
              <p:cNvSpPr>
                <a:spLocks noChangeArrowheads="1"/>
              </p:cNvSpPr>
              <p:nvPr/>
            </p:nvSpPr>
            <p:spPr bwMode="auto">
              <a:xfrm>
                <a:off x="3494" y="1853"/>
                <a:ext cx="614" cy="614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path path="rect">
                  <a:fillToRect l="100000" b="10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41990" dir="1593903" algn="ctr" rotWithShape="0">
                  <a:schemeClr val="accent2"/>
                </a:outerShdw>
              </a:effectLst>
            </p:spPr>
            <p:txBody>
              <a:bodyPr wrap="none" lIns="0" tIns="0" rIns="0" bIns="0" anchor="ctr"/>
              <a:lstStyle/>
              <a:p>
                <a:pPr algn="ctr">
                  <a:defRPr/>
                </a:pPr>
                <a:r>
                  <a:rPr lang="ru-RU" sz="1400" b="1"/>
                  <a:t>Фронтальный </a:t>
                </a:r>
              </a:p>
              <a:p>
                <a:pPr algn="ctr">
                  <a:defRPr/>
                </a:pPr>
                <a:r>
                  <a:rPr lang="ru-RU" sz="1400" b="1"/>
                  <a:t>опрос</a:t>
                </a:r>
              </a:p>
              <a:p>
                <a:pPr algn="ctr">
                  <a:defRPr/>
                </a:pPr>
                <a:endParaRPr lang="ru-RU" sz="1400" b="1"/>
              </a:p>
            </p:txBody>
          </p:sp>
          <p:sp>
            <p:nvSpPr>
              <p:cNvPr id="11283" name="_s1034"/>
              <p:cNvSpPr>
                <a:spLocks noChangeShapeType="1"/>
              </p:cNvSpPr>
              <p:nvPr/>
            </p:nvSpPr>
            <p:spPr bwMode="auto">
              <a:xfrm>
                <a:off x="3097" y="2377"/>
                <a:ext cx="217" cy="217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ru-RU"/>
              </a:p>
            </p:txBody>
          </p:sp>
          <p:sp>
            <p:nvSpPr>
              <p:cNvPr id="25" name="_s1035"/>
              <p:cNvSpPr>
                <a:spLocks noChangeArrowheads="1"/>
              </p:cNvSpPr>
              <p:nvPr/>
            </p:nvSpPr>
            <p:spPr bwMode="auto">
              <a:xfrm>
                <a:off x="3224" y="2504"/>
                <a:ext cx="614" cy="614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path path="rect">
                  <a:fillToRect l="100000" b="10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41990" dir="1593903" algn="ctr" rotWithShape="0">
                  <a:schemeClr val="accent2"/>
                </a:outerShdw>
              </a:effectLst>
            </p:spPr>
            <p:txBody>
              <a:bodyPr wrap="none" lIns="0" tIns="0" rIns="0" bIns="0" anchor="ctr"/>
              <a:lstStyle/>
              <a:p>
                <a:pPr algn="ctr">
                  <a:defRPr/>
                </a:pPr>
                <a:r>
                  <a:rPr lang="ru-RU" sz="1400" b="1"/>
                  <a:t>Подготовка </a:t>
                </a:r>
              </a:p>
              <a:p>
                <a:pPr algn="ctr">
                  <a:defRPr/>
                </a:pPr>
                <a:r>
                  <a:rPr lang="ru-RU" sz="1400" b="1"/>
                  <a:t>к объяснению </a:t>
                </a:r>
              </a:p>
              <a:p>
                <a:pPr algn="ctr">
                  <a:defRPr/>
                </a:pPr>
                <a:r>
                  <a:rPr lang="ru-RU" sz="1400" b="1"/>
                  <a:t>нового </a:t>
                </a:r>
              </a:p>
              <a:p>
                <a:pPr algn="ctr">
                  <a:defRPr/>
                </a:pPr>
                <a:r>
                  <a:rPr lang="ru-RU" sz="1400" b="1"/>
                  <a:t>материала</a:t>
                </a:r>
              </a:p>
            </p:txBody>
          </p:sp>
          <p:sp>
            <p:nvSpPr>
              <p:cNvPr id="11285" name="_s1036"/>
              <p:cNvSpPr>
                <a:spLocks noChangeShapeType="1"/>
              </p:cNvSpPr>
              <p:nvPr/>
            </p:nvSpPr>
            <p:spPr bwMode="auto">
              <a:xfrm>
                <a:off x="2880" y="2467"/>
                <a:ext cx="0" cy="307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ru-RU"/>
              </a:p>
            </p:txBody>
          </p:sp>
          <p:sp>
            <p:nvSpPr>
              <p:cNvPr id="27" name="_s1037"/>
              <p:cNvSpPr>
                <a:spLocks noChangeArrowheads="1"/>
              </p:cNvSpPr>
              <p:nvPr/>
            </p:nvSpPr>
            <p:spPr bwMode="auto">
              <a:xfrm>
                <a:off x="2573" y="2773"/>
                <a:ext cx="614" cy="614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path path="rect">
                  <a:fillToRect l="100000" b="10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41990" dir="1593903" algn="ctr" rotWithShape="0">
                  <a:schemeClr val="accent2"/>
                </a:outerShdw>
              </a:effectLst>
            </p:spPr>
            <p:txBody>
              <a:bodyPr wrap="none" lIns="0" tIns="0" rIns="0" bIns="0" anchor="ctr"/>
              <a:lstStyle/>
              <a:p>
                <a:pPr algn="ctr">
                  <a:defRPr/>
                </a:pPr>
                <a:r>
                  <a:rPr lang="ru-RU" sz="1400" b="1"/>
                  <a:t>Объяснение </a:t>
                </a:r>
              </a:p>
              <a:p>
                <a:pPr algn="ctr">
                  <a:defRPr/>
                </a:pPr>
                <a:r>
                  <a:rPr lang="ru-RU" sz="1400" b="1"/>
                  <a:t>нового </a:t>
                </a:r>
              </a:p>
              <a:p>
                <a:pPr algn="ctr">
                  <a:defRPr/>
                </a:pPr>
                <a:r>
                  <a:rPr lang="ru-RU" sz="1400" b="1"/>
                  <a:t>материала</a:t>
                </a:r>
              </a:p>
            </p:txBody>
          </p:sp>
          <p:sp>
            <p:nvSpPr>
              <p:cNvPr id="11287" name="_s1038"/>
              <p:cNvSpPr>
                <a:spLocks noChangeShapeType="1"/>
              </p:cNvSpPr>
              <p:nvPr/>
            </p:nvSpPr>
            <p:spPr bwMode="auto">
              <a:xfrm flipH="1">
                <a:off x="2446" y="2377"/>
                <a:ext cx="217" cy="217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ru-RU"/>
              </a:p>
            </p:txBody>
          </p:sp>
          <p:sp>
            <p:nvSpPr>
              <p:cNvPr id="29" name="_s1039"/>
              <p:cNvSpPr>
                <a:spLocks noChangeArrowheads="1"/>
              </p:cNvSpPr>
              <p:nvPr/>
            </p:nvSpPr>
            <p:spPr bwMode="auto">
              <a:xfrm>
                <a:off x="1923" y="2503"/>
                <a:ext cx="614" cy="614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path path="rect">
                  <a:fillToRect l="100000" b="10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41990" dir="1593903" algn="ctr" rotWithShape="0">
                  <a:schemeClr val="accent2"/>
                </a:outerShdw>
              </a:effectLst>
            </p:spPr>
            <p:txBody>
              <a:bodyPr wrap="none" lIns="0" tIns="0" rIns="0" bIns="0" anchor="ctr"/>
              <a:lstStyle/>
              <a:p>
                <a:pPr algn="ctr">
                  <a:defRPr/>
                </a:pPr>
                <a:r>
                  <a:rPr lang="ru-RU" sz="1400" b="1"/>
                  <a:t>Закрепление </a:t>
                </a:r>
              </a:p>
              <a:p>
                <a:pPr algn="ctr">
                  <a:defRPr/>
                </a:pPr>
                <a:r>
                  <a:rPr lang="ru-RU" sz="1400" b="1"/>
                  <a:t>материала</a:t>
                </a:r>
              </a:p>
              <a:p>
                <a:pPr algn="ctr">
                  <a:defRPr/>
                </a:pPr>
                <a:endParaRPr lang="ru-RU" sz="1400" b="1"/>
              </a:p>
            </p:txBody>
          </p:sp>
          <p:sp>
            <p:nvSpPr>
              <p:cNvPr id="11289" name="_s1040"/>
              <p:cNvSpPr>
                <a:spLocks noChangeShapeType="1"/>
              </p:cNvSpPr>
              <p:nvPr/>
            </p:nvSpPr>
            <p:spPr bwMode="auto">
              <a:xfrm flipH="1">
                <a:off x="2266" y="2160"/>
                <a:ext cx="307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ru-RU"/>
              </a:p>
            </p:txBody>
          </p:sp>
          <p:sp>
            <p:nvSpPr>
              <p:cNvPr id="31" name="_s1041"/>
              <p:cNvSpPr>
                <a:spLocks noChangeArrowheads="1"/>
              </p:cNvSpPr>
              <p:nvPr/>
            </p:nvSpPr>
            <p:spPr bwMode="auto">
              <a:xfrm>
                <a:off x="1654" y="1853"/>
                <a:ext cx="614" cy="614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path path="rect">
                  <a:fillToRect l="100000" b="10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41990" dir="1593903" algn="ctr" rotWithShape="0">
                  <a:schemeClr val="accent2"/>
                </a:outerShdw>
              </a:effectLst>
            </p:spPr>
            <p:txBody>
              <a:bodyPr wrap="none" lIns="0" tIns="0" rIns="0" bIns="0" anchor="ctr"/>
              <a:lstStyle/>
              <a:p>
                <a:pPr algn="ctr">
                  <a:defRPr/>
                </a:pPr>
                <a:r>
                  <a:rPr lang="ru-RU" sz="1400" b="1"/>
                  <a:t>ИТОГ УРОКА</a:t>
                </a:r>
              </a:p>
              <a:p>
                <a:pPr algn="ctr">
                  <a:defRPr/>
                </a:pPr>
                <a:endParaRPr lang="ru-RU" sz="1400" b="1"/>
              </a:p>
            </p:txBody>
          </p:sp>
          <p:sp>
            <p:nvSpPr>
              <p:cNvPr id="11291" name="_s1042"/>
              <p:cNvSpPr>
                <a:spLocks noChangeShapeType="1"/>
              </p:cNvSpPr>
              <p:nvPr/>
            </p:nvSpPr>
            <p:spPr bwMode="auto">
              <a:xfrm flipH="1" flipV="1">
                <a:off x="2446" y="1726"/>
                <a:ext cx="217" cy="217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ru-RU"/>
              </a:p>
            </p:txBody>
          </p:sp>
          <p:sp>
            <p:nvSpPr>
              <p:cNvPr id="33" name="_s1043"/>
              <p:cNvSpPr>
                <a:spLocks noChangeArrowheads="1"/>
              </p:cNvSpPr>
              <p:nvPr/>
            </p:nvSpPr>
            <p:spPr bwMode="auto">
              <a:xfrm>
                <a:off x="1923" y="1203"/>
                <a:ext cx="614" cy="614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path path="rect">
                  <a:fillToRect l="100000" b="10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41990" dir="1593903" algn="ctr" rotWithShape="0">
                  <a:schemeClr val="accent2"/>
                </a:outerShdw>
              </a:effectLst>
            </p:spPr>
            <p:txBody>
              <a:bodyPr wrap="none" lIns="0" tIns="0" rIns="0" bIns="0" anchor="ctr"/>
              <a:lstStyle/>
              <a:p>
                <a:pPr algn="ctr">
                  <a:defRPr/>
                </a:pPr>
                <a:r>
                  <a:rPr lang="ru-RU" sz="1400" b="1"/>
                  <a:t>Домашнее </a:t>
                </a:r>
              </a:p>
              <a:p>
                <a:pPr algn="ctr">
                  <a:defRPr/>
                </a:pPr>
                <a:r>
                  <a:rPr lang="ru-RU" sz="1400" b="1"/>
                  <a:t>задание</a:t>
                </a:r>
              </a:p>
            </p:txBody>
          </p:sp>
          <p:sp>
            <p:nvSpPr>
              <p:cNvPr id="34" name="_s1044"/>
              <p:cNvSpPr>
                <a:spLocks noChangeArrowheads="1"/>
              </p:cNvSpPr>
              <p:nvPr/>
            </p:nvSpPr>
            <p:spPr bwMode="auto">
              <a:xfrm>
                <a:off x="2573" y="1854"/>
                <a:ext cx="614" cy="614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path path="rect">
                  <a:fillToRect l="100000" b="10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41990" dir="1593903" algn="ctr" rotWithShape="0">
                  <a:schemeClr val="folHlink"/>
                </a:outerShdw>
              </a:effectLst>
            </p:spPr>
            <p:txBody>
              <a:bodyPr wrap="none" lIns="0" tIns="0" rIns="0" bIns="0" anchor="ctr"/>
              <a:lstStyle/>
              <a:p>
                <a:pPr algn="ctr">
                  <a:defRPr/>
                </a:pPr>
                <a:r>
                  <a:rPr lang="ru-RU" sz="2900" b="1" dirty="0"/>
                  <a:t>УРОК</a:t>
                </a:r>
              </a:p>
            </p:txBody>
          </p:sp>
          <p:sp>
            <p:nvSpPr>
              <p:cNvPr id="11294" name="AutoShape 57">
                <a:hlinkClick r:id="rId2" action="ppaction://hlinkpres?slideindex=1&amp;slidetitle="/>
              </p:cNvPr>
              <p:cNvSpPr>
                <a:spLocks noChangeArrowheads="1"/>
              </p:cNvSpPr>
              <p:nvPr/>
            </p:nvSpPr>
            <p:spPr bwMode="auto">
              <a:xfrm>
                <a:off x="1641" y="1865"/>
                <a:ext cx="621" cy="636"/>
              </a:xfrm>
              <a:prstGeom prst="actionButtonBlank">
                <a:avLst/>
              </a:prstGeom>
              <a:solidFill>
                <a:schemeClr val="accent1">
                  <a:alpha val="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95" name="AutoShape 59">
                <a:hlinkClick r:id="rId3" action="ppaction://hlinkpres?slideindex=1&amp;slidetitle="/>
              </p:cNvPr>
              <p:cNvSpPr>
                <a:spLocks noChangeArrowheads="1"/>
              </p:cNvSpPr>
              <p:nvPr/>
            </p:nvSpPr>
            <p:spPr bwMode="auto">
              <a:xfrm>
                <a:off x="1934" y="1187"/>
                <a:ext cx="623" cy="635"/>
              </a:xfrm>
              <a:prstGeom prst="actionButtonBlank">
                <a:avLst/>
              </a:prstGeom>
              <a:solidFill>
                <a:schemeClr val="accent1">
                  <a:alpha val="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96" name="AutoShape 61">
                <a:hlinkClick r:id="rId4" action="ppaction://hlinkpres?slideindex=1&amp;slidetitle="/>
              </p:cNvPr>
              <p:cNvSpPr>
                <a:spLocks noChangeArrowheads="1"/>
              </p:cNvSpPr>
              <p:nvPr/>
            </p:nvSpPr>
            <p:spPr bwMode="auto">
              <a:xfrm>
                <a:off x="1902" y="2500"/>
                <a:ext cx="621" cy="635"/>
              </a:xfrm>
              <a:prstGeom prst="actionButtonBlank">
                <a:avLst/>
              </a:prstGeom>
              <a:solidFill>
                <a:schemeClr val="accent1">
                  <a:alpha val="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1272" name="AutoShape 50">
              <a:hlinkClick r:id="rId5" action="ppaction://hlinkpres?slideindex=1&amp;slidetitle=Устный счет" highlightClick="1"/>
            </p:cNvPr>
            <p:cNvSpPr>
              <a:spLocks noChangeArrowheads="1"/>
            </p:cNvSpPr>
            <p:nvPr/>
          </p:nvSpPr>
          <p:spPr bwMode="auto">
            <a:xfrm>
              <a:off x="5257800" y="1905000"/>
              <a:ext cx="1447800" cy="1143000"/>
            </a:xfrm>
            <a:prstGeom prst="actionButtonBlank">
              <a:avLst/>
            </a:prstGeom>
            <a:solidFill>
              <a:schemeClr val="accent1">
                <a:alpha val="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3" name="AutoShape 52">
              <a:hlinkClick r:id="rId6" action="ppaction://hlinkpres?slideindex=1&amp;slidetitle=Слайд 1" highlightClick="1"/>
            </p:cNvPr>
            <p:cNvSpPr>
              <a:spLocks noChangeArrowheads="1"/>
            </p:cNvSpPr>
            <p:nvPr/>
          </p:nvSpPr>
          <p:spPr bwMode="auto">
            <a:xfrm>
              <a:off x="3657600" y="4800600"/>
              <a:ext cx="1447800" cy="1143000"/>
            </a:xfrm>
            <a:prstGeom prst="actionButtonBlank">
              <a:avLst/>
            </a:prstGeom>
            <a:solidFill>
              <a:schemeClr val="accent1">
                <a:alpha val="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4" name="AutoShape 53">
              <a:hlinkClick r:id="rId7" action="ppaction://hlinkpres?slideindex=1&amp;slidetitle=Французский математик, ввел систему алгебраических символов, разработал основы элементарной алгебры. Он был одним из первых, кто числа стал обозначать буквами, что существенно развило теорию уравнений." highlightClick="1"/>
            </p:cNvPr>
            <p:cNvSpPr>
              <a:spLocks noChangeArrowheads="1"/>
            </p:cNvSpPr>
            <p:nvPr/>
          </p:nvSpPr>
          <p:spPr bwMode="auto">
            <a:xfrm>
              <a:off x="5257800" y="4267200"/>
              <a:ext cx="1447800" cy="1143000"/>
            </a:xfrm>
            <a:prstGeom prst="actionButtonBlank">
              <a:avLst/>
            </a:prstGeom>
            <a:solidFill>
              <a:schemeClr val="accent1">
                <a:alpha val="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5" name="AutoShape 54">
              <a:hlinkClick r:id="rId8" action="ppaction://hlinkpres?slideindex=1&amp;slidetitle=" highlightClick="1"/>
            </p:cNvPr>
            <p:cNvSpPr>
              <a:spLocks noChangeArrowheads="1"/>
            </p:cNvSpPr>
            <p:nvPr/>
          </p:nvSpPr>
          <p:spPr bwMode="auto">
            <a:xfrm>
              <a:off x="5867400" y="3124200"/>
              <a:ext cx="1447800" cy="1143000"/>
            </a:xfrm>
            <a:prstGeom prst="actionButtonBlank">
              <a:avLst/>
            </a:prstGeom>
            <a:solidFill>
              <a:schemeClr val="accent1">
                <a:alpha val="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6" name="AutoShape 51">
              <a:hlinkClick r:id="rId9" action="ppaction://hlinkpres?slideindex=1&amp;slidetitle=«Числовые великаны вокруг и внутри нас»" highlightClick="1"/>
            </p:cNvPr>
            <p:cNvSpPr>
              <a:spLocks noChangeArrowheads="1"/>
            </p:cNvSpPr>
            <p:nvPr/>
          </p:nvSpPr>
          <p:spPr bwMode="auto">
            <a:xfrm>
              <a:off x="3810000" y="1447800"/>
              <a:ext cx="1454150" cy="1143000"/>
            </a:xfrm>
            <a:prstGeom prst="actionButtonBlank">
              <a:avLst/>
            </a:prstGeom>
            <a:solidFill>
              <a:schemeClr val="accent1">
                <a:alpha val="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268" name="AutoShape 63">
            <a:hlinkClick r:id="rId10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5486400" y="914400"/>
            <a:ext cx="914400" cy="914400"/>
          </a:xfrm>
          <a:prstGeom prst="smileyFace">
            <a:avLst>
              <a:gd name="adj" fmla="val 4653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9" name="AutoShape 64">
            <a:hlinkClick r:id="rId11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6934200" y="4648200"/>
            <a:ext cx="914400" cy="914400"/>
          </a:xfrm>
          <a:prstGeom prst="smileyFace">
            <a:avLst>
              <a:gd name="adj" fmla="val 4653"/>
            </a:avLst>
          </a:prstGeom>
          <a:solidFill>
            <a:srgbClr val="CC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0" name="AutoShape 65">
            <a:hlinkClick r:id="rId12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1066800" y="4343400"/>
            <a:ext cx="914400" cy="914400"/>
          </a:xfrm>
          <a:prstGeom prst="smileyFace">
            <a:avLst>
              <a:gd name="adj" fmla="val 4653"/>
            </a:avLst>
          </a:prstGeom>
          <a:solidFill>
            <a:srgbClr val="49F23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"/>
</p:tagLst>
</file>

<file path=ppt/theme/theme1.xml><?xml version="1.0" encoding="utf-8"?>
<a:theme xmlns:a="http://schemas.openxmlformats.org/drawingml/2006/main" name="математика - 2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математика - 21</Template>
  <TotalTime>176</TotalTime>
  <Words>932</Words>
  <Application>Microsoft Office PowerPoint</Application>
  <PresentationFormat>Экран (4:3)</PresentationFormat>
  <Paragraphs>142</Paragraphs>
  <Slides>33</Slides>
  <Notes>2</Notes>
  <HiddenSlides>0</HiddenSlides>
  <MMClips>2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33</vt:i4>
      </vt:variant>
    </vt:vector>
  </HeadingPairs>
  <TitlesOfParts>
    <vt:vector size="36" baseType="lpstr">
      <vt:lpstr>математика - 21</vt:lpstr>
      <vt:lpstr>Worksheet</vt:lpstr>
      <vt:lpstr>CorelDRAW</vt:lpstr>
      <vt:lpstr>Использование информационно – коммуникационных технологий   на уроках математики  обучающимися СКОУ VIII вида</vt:lpstr>
      <vt:lpstr>Слайд 2</vt:lpstr>
      <vt:lpstr>Анализ ситуации</vt:lpstr>
      <vt:lpstr>Актуальность.</vt:lpstr>
      <vt:lpstr>Слайд 5</vt:lpstr>
      <vt:lpstr>Проблема</vt:lpstr>
      <vt:lpstr>Программа реализации проекта</vt:lpstr>
      <vt:lpstr>Программа реализации проекта</vt:lpstr>
      <vt:lpstr>ЭТАПЫ УРОКА</vt:lpstr>
      <vt:lpstr>Программа реализации проекта</vt:lpstr>
      <vt:lpstr>Программа реализации проекта</vt:lpstr>
      <vt:lpstr>Работа с родителями</vt:lpstr>
      <vt:lpstr>Планируемые образовательные результаты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Будем знакомы. Я - Компик.</vt:lpstr>
      <vt:lpstr>Соединить картинку со значением скорости</vt:lpstr>
      <vt:lpstr>Сложение и вычитание десятичных дробей</vt:lpstr>
      <vt:lpstr>Слайд 28</vt:lpstr>
      <vt:lpstr>Алгоритм построения угла с заданной градусной мерой.</vt:lpstr>
      <vt:lpstr>Слайд 30</vt:lpstr>
      <vt:lpstr>Решите задачу:</vt:lpstr>
      <vt:lpstr>Преимущества использования информационных технологий на уроках в коррекционной школе</vt:lpstr>
      <vt:lpstr>Китайская пословица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ИКТ  на уроках математики  в коррекционных классах</dc:title>
  <dc:creator>1</dc:creator>
  <cp:lastModifiedBy>Sasha</cp:lastModifiedBy>
  <cp:revision>18</cp:revision>
  <dcterms:created xsi:type="dcterms:W3CDTF">2012-02-27T14:55:21Z</dcterms:created>
  <dcterms:modified xsi:type="dcterms:W3CDTF">2013-04-25T21:23:56Z</dcterms:modified>
</cp:coreProperties>
</file>