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7" r:id="rId3"/>
    <p:sldId id="264" r:id="rId4"/>
    <p:sldId id="273" r:id="rId5"/>
    <p:sldId id="274" r:id="rId6"/>
    <p:sldId id="263" r:id="rId7"/>
    <p:sldId id="268" r:id="rId8"/>
    <p:sldId id="269" r:id="rId9"/>
    <p:sldId id="266" r:id="rId10"/>
    <p:sldId id="271" r:id="rId11"/>
    <p:sldId id="270" r:id="rId12"/>
    <p:sldId id="275" r:id="rId13"/>
    <p:sldId id="276" r:id="rId14"/>
    <p:sldId id="277" r:id="rId15"/>
    <p:sldId id="278" r:id="rId16"/>
    <p:sldId id="280" r:id="rId17"/>
    <p:sldId id="281" r:id="rId18"/>
    <p:sldId id="258" r:id="rId19"/>
    <p:sldId id="259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2DB4-B5CB-4049-9F0D-C07D854AFA98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4D79-7E1D-4BB3-93A6-E4634C44F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3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4D79-7E1D-4BB3-93A6-E4634C44F2F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1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1BD22F-DA20-49D8-AC11-F3272E6C7CEF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F60558-0858-4AD1-8DE2-04F3D643A2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980728"/>
            <a:ext cx="6264697" cy="4392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           Методическое </a:t>
            </a:r>
            <a:r>
              <a:rPr lang="ru-RU" sz="2000" b="1" i="1" dirty="0">
                <a:solidFill>
                  <a:srgbClr val="C00000"/>
                </a:solidFill>
              </a:rPr>
              <a:t>объединение </a:t>
            </a:r>
            <a:r>
              <a:rPr lang="ru-RU" sz="2000" b="1" i="1" dirty="0" smtClean="0">
                <a:solidFill>
                  <a:srgbClr val="C00000"/>
                </a:solidFill>
              </a:rPr>
              <a:t>воспитателей                      тема: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Расширение </a:t>
            </a:r>
            <a:r>
              <a:rPr lang="ru-RU" sz="2400" b="1" dirty="0">
                <a:solidFill>
                  <a:schemeClr val="tx2"/>
                </a:solidFill>
              </a:rPr>
              <a:t>психологического обеспечения </a:t>
            </a:r>
            <a:r>
              <a:rPr lang="ru-RU" sz="2400" b="1" dirty="0" smtClean="0">
                <a:solidFill>
                  <a:schemeClr val="tx2"/>
                </a:solidFill>
              </a:rPr>
              <a:t> учебно-воспитательного </a:t>
            </a:r>
            <a:r>
              <a:rPr lang="ru-RU" sz="2400" b="1" dirty="0">
                <a:solidFill>
                  <a:schemeClr val="tx2"/>
                </a:solidFill>
              </a:rPr>
              <a:t>процесса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повестка: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-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Современные </a:t>
            </a:r>
            <a:r>
              <a:rPr lang="ru-RU" sz="2400" b="1" dirty="0">
                <a:solidFill>
                  <a:schemeClr val="tx2"/>
                </a:solidFill>
              </a:rPr>
              <a:t>гуманистические модели педагогической помощи детям с </a:t>
            </a:r>
            <a:r>
              <a:rPr lang="ru-RU" sz="2400" b="1" dirty="0" smtClean="0">
                <a:solidFill>
                  <a:schemeClr val="tx2"/>
                </a:solidFill>
              </a:rPr>
              <a:t>ОВЗ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- Индивидуальная </a:t>
            </a:r>
            <a:r>
              <a:rPr lang="ru-RU" sz="2400" b="1" dirty="0">
                <a:solidFill>
                  <a:schemeClr val="tx2"/>
                </a:solidFill>
              </a:rPr>
              <a:t>беседа как ведущий метод воспитания с отдельным </a:t>
            </a:r>
            <a:r>
              <a:rPr lang="ru-RU" sz="2400" b="1" dirty="0" smtClean="0">
                <a:solidFill>
                  <a:schemeClr val="tx2"/>
                </a:solidFill>
              </a:rPr>
              <a:t>учеником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28792" cy="4248472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О.С. </a:t>
            </a:r>
            <a:r>
              <a:rPr lang="ru-RU" sz="1500" b="1" dirty="0" err="1">
                <a:solidFill>
                  <a:schemeClr val="tx2"/>
                </a:solidFill>
              </a:rPr>
              <a:t>Газман</a:t>
            </a:r>
            <a:r>
              <a:rPr lang="ru-RU" sz="1500" b="1" dirty="0">
                <a:solidFill>
                  <a:schemeClr val="tx2"/>
                </a:solidFill>
              </a:rPr>
              <a:t> охарактеризовал следующие гуманистические принципы воспитания как наиболее важные: 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 smtClean="0">
                <a:solidFill>
                  <a:schemeClr val="tx2"/>
                </a:solidFill>
              </a:rPr>
              <a:t/>
            </a:r>
            <a:br>
              <a:rPr lang="ru-RU" sz="1500" b="1" dirty="0" smtClean="0">
                <a:solidFill>
                  <a:schemeClr val="tx2"/>
                </a:solidFill>
              </a:rPr>
            </a:br>
            <a:r>
              <a:rPr lang="ru-RU" sz="1500" b="1" dirty="0" smtClean="0">
                <a:solidFill>
                  <a:schemeClr val="tx2"/>
                </a:solidFill>
              </a:rPr>
              <a:t>• </a:t>
            </a:r>
            <a:r>
              <a:rPr lang="ru-RU" sz="1500" b="1" dirty="0">
                <a:solidFill>
                  <a:schemeClr val="tx2"/>
                </a:solidFill>
              </a:rPr>
              <a:t>ребёнок не может быть средством в достижении педагогических целей;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самореализация педагога — в творческой самореализации ребёнка;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всегда принимай ребёнка таким, какой он есть, в его постоянном изменении;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все трудности непринятия преодолевай нравственными средствами;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 не унижай достоинства своей личности и личности ребёнка;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дети — носители грядущей культуры; соизмеряй свою культуру с культурой растущего поколения; воспитание — диалог культур;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не сравнивай никого ни с кем, сравнить можно результаты действий;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доверяя — не проверяй!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 признавай право на ошибку и не суди за неё;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 умей признать свою ошибку;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•  защищая ребёнка, учи его защищаться.</a:t>
            </a:r>
            <a:r>
              <a:rPr lang="ru-RU" sz="1500" dirty="0">
                <a:solidFill>
                  <a:schemeClr val="tx2"/>
                </a:solidFill>
              </a:rPr>
              <a:t/>
            </a:r>
            <a:br>
              <a:rPr lang="ru-RU" sz="1500" dirty="0">
                <a:solidFill>
                  <a:schemeClr val="tx2"/>
                </a:solidFill>
              </a:rPr>
            </a:b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052736"/>
            <a:ext cx="5712179" cy="4320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Принципы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945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264696" cy="36724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/>
                </a:solidFill>
              </a:rPr>
              <a:t>-Если ребенка подбадривают, он учится быть благодарным.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ребенок растет в честности, он учится быть справедливым.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ребенок растет в безопасности, он учится верить в людей.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ребенка постоянно критикуют, он учится ненавидеть.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ребенок растет во вражде, он учится агрессивности.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ребенка высмеивают, он становится замкнутым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-</a:t>
            </a:r>
            <a:r>
              <a:rPr lang="ru-RU" sz="1800" b="1" dirty="0">
                <a:solidFill>
                  <a:schemeClr val="tx2"/>
                </a:solidFill>
              </a:rPr>
              <a:t>Если ребенок растет в упреках, он учится жить с чувством вины. </a:t>
            </a:r>
            <a:br>
              <a:rPr lang="ru-RU" sz="1800" b="1" dirty="0">
                <a:solidFill>
                  <a:schemeClr val="tx2"/>
                </a:solidFill>
              </a:rPr>
            </a:b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5712179" cy="7920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Условия успешности педагогической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447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556792"/>
            <a:ext cx="2880320" cy="38164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Вопрос о педагогической поддержке ребенка затрагивает  немаловажную  проблему  </a:t>
            </a:r>
            <a:r>
              <a:rPr lang="ru-RU" sz="1800" b="1" dirty="0" smtClean="0">
                <a:solidFill>
                  <a:schemeClr val="tx2"/>
                </a:solidFill>
              </a:rPr>
              <a:t>–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chemeClr val="tx2"/>
                </a:solidFill>
              </a:rPr>
              <a:t>каким должен быть современный педагог, каким образом должна быть построена его деятельность в данной сфере?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2376264" cy="291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5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36225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/>
                </a:solidFill>
              </a:rPr>
              <a:t>Для анализа эталонной модели педагога,  работающего в русле оказания педагогической помощи и </a:t>
            </a:r>
            <a:r>
              <a:rPr lang="ru-RU" sz="2200" b="1" dirty="0" smtClean="0">
                <a:solidFill>
                  <a:schemeClr val="tx2"/>
                </a:solidFill>
              </a:rPr>
              <a:t>поддержки  существует  понятие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/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"</a:t>
            </a:r>
            <a:r>
              <a:rPr lang="ru-RU" sz="3100" b="1" dirty="0">
                <a:solidFill>
                  <a:srgbClr val="C00000"/>
                </a:solidFill>
              </a:rPr>
              <a:t>гуманистическая позиция педагога</a:t>
            </a:r>
            <a:r>
              <a:rPr lang="ru-RU" sz="3100" b="1" dirty="0" smtClean="0">
                <a:solidFill>
                  <a:srgbClr val="C00000"/>
                </a:solidFill>
              </a:rPr>
              <a:t>" 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4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38164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Признаки  </a:t>
            </a:r>
            <a:r>
              <a:rPr lang="ru-RU" sz="2700" b="1" dirty="0">
                <a:solidFill>
                  <a:srgbClr val="C00000"/>
                </a:solidFill>
              </a:rPr>
              <a:t>гуманистической позиции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b="1" dirty="0" smtClean="0">
                <a:solidFill>
                  <a:schemeClr val="tx2"/>
                </a:solidFill>
              </a:rPr>
              <a:t>• </a:t>
            </a:r>
            <a:r>
              <a:rPr lang="ru-RU" sz="2000" b="1" dirty="0">
                <a:solidFill>
                  <a:schemeClr val="tx2"/>
                </a:solidFill>
              </a:rPr>
              <a:t>направленность на ребенка (и других людей),  связанную с заботой,  интересом, любовью, содействием развитию его личности и максимальной  </a:t>
            </a:r>
            <a:r>
              <a:rPr lang="ru-RU" sz="2000" b="1" dirty="0" err="1">
                <a:solidFill>
                  <a:schemeClr val="tx2"/>
                </a:solidFill>
              </a:rPr>
              <a:t>самоактуализации</a:t>
            </a:r>
            <a:r>
              <a:rPr lang="ru-RU" sz="2000" b="1" dirty="0">
                <a:solidFill>
                  <a:schemeClr val="tx2"/>
                </a:solidFill>
              </a:rPr>
              <a:t>  его индивидуальности;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• направленность на себя, связанную  с потребностью в  самосовершенствовании  и самореализации в сфере педагогического труда;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• направленность на предметную сторону </a:t>
            </a:r>
            <a:r>
              <a:rPr lang="ru-RU" sz="2000" b="1" dirty="0" smtClean="0">
                <a:solidFill>
                  <a:schemeClr val="tx2"/>
                </a:solidFill>
              </a:rPr>
              <a:t>профессии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1"/>
            <a:ext cx="5723468" cy="43204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</a:t>
            </a:r>
            <a:r>
              <a:rPr lang="ru-RU" sz="2000" b="1" dirty="0" smtClean="0">
                <a:solidFill>
                  <a:srgbClr val="C00000"/>
                </a:solidFill>
              </a:rPr>
              <a:t>акторы, </a:t>
            </a:r>
            <a:r>
              <a:rPr lang="ru-RU" sz="2000" b="1" dirty="0">
                <a:solidFill>
                  <a:srgbClr val="C00000"/>
                </a:solidFill>
              </a:rPr>
              <a:t>обуславливающих развитие гуманистической позиции педагога.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80720" cy="403244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1700" b="1" dirty="0"/>
              <a:t>субъективные (</a:t>
            </a:r>
            <a:r>
              <a:rPr lang="ru-RU" sz="1700" b="1" dirty="0" smtClean="0"/>
              <a:t>личностные) </a:t>
            </a:r>
          </a:p>
          <a:p>
            <a:pPr algn="l"/>
            <a:endParaRPr lang="ru-RU" sz="1400" b="1" dirty="0" smtClean="0"/>
          </a:p>
          <a:p>
            <a:pPr algn="l"/>
            <a:r>
              <a:rPr lang="ru-RU" sz="1400" b="1" dirty="0" smtClean="0"/>
              <a:t>- принятие  </a:t>
            </a:r>
            <a:r>
              <a:rPr lang="ru-RU" sz="1400" b="1" dirty="0"/>
              <a:t>основных гуманистических ценностей,  </a:t>
            </a:r>
            <a:r>
              <a:rPr lang="ru-RU" sz="1400" b="1" dirty="0" smtClean="0"/>
              <a:t>развитие </a:t>
            </a:r>
            <a:r>
              <a:rPr lang="ru-RU" sz="1400" b="1" dirty="0"/>
              <a:t>рефлексивных  и проективных </a:t>
            </a:r>
            <a:r>
              <a:rPr lang="ru-RU" sz="1400" b="1" dirty="0" smtClean="0"/>
              <a:t>способностей,   компетентность</a:t>
            </a:r>
          </a:p>
          <a:p>
            <a:pPr algn="l"/>
            <a:r>
              <a:rPr lang="ru-RU" sz="1400" b="1" dirty="0" smtClean="0"/>
              <a:t>- потребность </a:t>
            </a:r>
            <a:r>
              <a:rPr lang="ru-RU" sz="1400" b="1" dirty="0"/>
              <a:t>в  личностном саморазвитии;  принятие себя и ребенка; позитивное ценностное отношение к себе; отношение  к  другому как  </a:t>
            </a:r>
            <a:r>
              <a:rPr lang="ru-RU" sz="1400" b="1" dirty="0" err="1"/>
              <a:t>самоценности</a:t>
            </a:r>
            <a:r>
              <a:rPr lang="ru-RU" sz="1400" b="1" dirty="0"/>
              <a:t>;  уверенность в возможностях и  способностях  каждого ребенка;  </a:t>
            </a:r>
            <a:endParaRPr lang="ru-RU" sz="1400" b="1" dirty="0" smtClean="0"/>
          </a:p>
          <a:p>
            <a:pPr algn="l"/>
            <a:r>
              <a:rPr lang="ru-RU" sz="1400" b="1" dirty="0" smtClean="0"/>
              <a:t>- </a:t>
            </a:r>
            <a:r>
              <a:rPr lang="ru-RU" sz="1400" b="1" dirty="0"/>
              <a:t>установка на личностное поведение вместо ролевого;  отказ от "долженствования" и соответствия чужим </a:t>
            </a:r>
            <a:r>
              <a:rPr lang="ru-RU" sz="1400" b="1" dirty="0" smtClean="0"/>
              <a:t>ожиданиям,  готовность </a:t>
            </a:r>
            <a:r>
              <a:rPr lang="ru-RU" sz="1400" b="1" dirty="0"/>
              <a:t>к открытому общению;  установка на диалог; </a:t>
            </a:r>
            <a:r>
              <a:rPr lang="ru-RU" sz="1400" b="1" dirty="0" smtClean="0"/>
              <a:t>способность </a:t>
            </a:r>
            <a:r>
              <a:rPr lang="ru-RU" sz="1400" b="1" dirty="0"/>
              <a:t>открыто выражать  свои  чувства;  эмоциональная самореализация; способность к взаимодействию;  </a:t>
            </a:r>
            <a:r>
              <a:rPr lang="ru-RU" sz="1400" b="1" dirty="0" err="1"/>
              <a:t>эмпатийное</a:t>
            </a:r>
            <a:r>
              <a:rPr lang="ru-RU" sz="1400" b="1" dirty="0"/>
              <a:t>  понимание вместо  оценочного;  чувство эмоционального настроя группы и человека; принятие его; </a:t>
            </a:r>
            <a:endParaRPr lang="ru-RU" sz="1400" b="1" dirty="0" smtClean="0"/>
          </a:p>
          <a:p>
            <a:pPr algn="l"/>
            <a:r>
              <a:rPr lang="ru-RU" sz="1400" b="1" dirty="0" smtClean="0"/>
              <a:t>- </a:t>
            </a:r>
            <a:r>
              <a:rPr lang="ru-RU" sz="1400" b="1" dirty="0"/>
              <a:t>осознание ответственности за собственный выбор; </a:t>
            </a:r>
          </a:p>
          <a:p>
            <a:pPr algn="l"/>
            <a:r>
              <a:rPr lang="ru-RU" sz="1400" b="1" dirty="0"/>
              <a:t>- педагогический такт, </a:t>
            </a:r>
            <a:r>
              <a:rPr lang="ru-RU" sz="1400" b="1" dirty="0" smtClean="0"/>
              <a:t>деликатность, творчество</a:t>
            </a:r>
            <a:r>
              <a:rPr lang="ru-RU" sz="1400" b="1" dirty="0"/>
              <a:t>. 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4873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5"/>
            <a:ext cx="5723468" cy="576063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800" b="1" dirty="0">
                <a:solidFill>
                  <a:schemeClr val="tx2"/>
                </a:solidFill>
              </a:rPr>
              <a:t>объективные (внешние</a:t>
            </a:r>
            <a:r>
              <a:rPr lang="ru-RU" sz="1800" b="1" dirty="0" smtClean="0">
                <a:solidFill>
                  <a:schemeClr val="tx2"/>
                </a:solidFill>
              </a:rPr>
              <a:t>)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696744" cy="3960440"/>
          </a:xfrm>
        </p:spPr>
        <p:txBody>
          <a:bodyPr>
            <a:noAutofit/>
          </a:bodyPr>
          <a:lstStyle/>
          <a:p>
            <a:pPr algn="l"/>
            <a:r>
              <a:rPr lang="ru-RU" sz="1400" b="1" dirty="0"/>
              <a:t>- ориентирован  на развитие ребенка,  создает условия для самоопределения,  самореализации; помогает  в личностном  развитии;  актуализирует мотивационные  ресурсы человека; </a:t>
            </a:r>
          </a:p>
          <a:p>
            <a:pPr algn="l"/>
            <a:r>
              <a:rPr lang="ru-RU" sz="1400" b="1" dirty="0"/>
              <a:t>- владеет технологией индивидуальной и групповой работы; активно участвует в групповом взаимодействии; выступает как источник разнообразного опыта, к которому всегда можно обратиться за помощью; умеет работать в диалогических формах  и в ситуации выбора; </a:t>
            </a:r>
          </a:p>
          <a:p>
            <a:pPr algn="l"/>
            <a:r>
              <a:rPr lang="ru-RU" sz="1400" b="1" dirty="0"/>
              <a:t>- обеспечивает сотрудничество  в  принятии  решения между всеми участниками  образовательного процесса; использует договор как способ взаимодействия с другими людьми; умеет работать "с целями " </a:t>
            </a:r>
            <a:r>
              <a:rPr lang="ru-RU" sz="1400" b="1" dirty="0" smtClean="0"/>
              <a:t>; создает </a:t>
            </a:r>
            <a:r>
              <a:rPr lang="ru-RU" sz="1400" b="1" dirty="0"/>
              <a:t>доверительную атмосферу  во  взаимодействии; </a:t>
            </a:r>
          </a:p>
          <a:p>
            <a:pPr algn="l"/>
            <a:r>
              <a:rPr lang="ru-RU" sz="1400" b="1" dirty="0"/>
              <a:t>- хорошо знает самого себя,  анализирует результаты  собственной деятельности;  способен ее перестраивать; учит учиться,  самостоятельно решать свои проблемы; </a:t>
            </a:r>
          </a:p>
          <a:p>
            <a:pPr algn="l"/>
            <a:r>
              <a:rPr lang="ru-RU" sz="1400" b="1" dirty="0"/>
              <a:t>- способен брать на себя ответственность. 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3474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3"/>
            <a:ext cx="5723468" cy="1152127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объективно- </a:t>
            </a:r>
            <a:r>
              <a:rPr lang="ru-RU" sz="1600" b="1" dirty="0" smtClean="0">
                <a:solidFill>
                  <a:schemeClr val="tx2"/>
                </a:solidFill>
              </a:rPr>
              <a:t>субъективные</a:t>
            </a: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связанные с организацией профессиональной среды,  профессионализмом руководителей,  качеством управления  образовательной системой.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4248472" cy="3096344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dirty="0"/>
              <a:t>- атмосфера  образовательного учреждения,  характеризующаяся доверительностью, совместной деятельностью детей и взрослых,  совместным творчеством;  организация  личного опыта жизни и работы самих взрослых в условиях свободы и ответственности; </a:t>
            </a:r>
          </a:p>
          <a:p>
            <a:r>
              <a:rPr lang="ru-RU" sz="1900" b="1" dirty="0"/>
              <a:t>- объективизация в педагогическом  сообществе личностных ценностей и смыслов; наличие обратной связи о состоянии,  развитии, трудностях и проблемах  всех членов образовательного процесса;  </a:t>
            </a:r>
            <a:r>
              <a:rPr lang="ru-RU" sz="1900" b="1" dirty="0" err="1"/>
              <a:t>психологизация</a:t>
            </a:r>
            <a:r>
              <a:rPr lang="ru-RU" sz="1900" b="1" dirty="0"/>
              <a:t>  всего образовательного процесса.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309990" cy="22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3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768752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</a:t>
            </a:r>
            <a:r>
              <a:rPr lang="ru-RU" sz="2700" b="1" i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700" b="1" i="1" dirty="0">
                <a:solidFill>
                  <a:srgbClr val="C00000"/>
                </a:solidFill>
              </a:rPr>
              <a:t>анкетирования</a:t>
            </a:r>
            <a:r>
              <a:rPr lang="ru-RU" sz="2700" b="1" i="1" dirty="0">
                <a:solidFill>
                  <a:srgbClr val="FF0000"/>
                </a:solidFill>
              </a:rPr>
              <a:t/>
            </a:r>
            <a:br>
              <a:rPr lang="ru-RU" sz="27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101 балл и выше - </a:t>
            </a:r>
            <a:r>
              <a:rPr lang="ru-RU" sz="2200" b="1" dirty="0" smtClean="0">
                <a:solidFill>
                  <a:schemeClr val="tx2"/>
                </a:solidFill>
              </a:rPr>
              <a:t>выраженная направленность на учебно-дисциплинарную модель педагога с ребенком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91 – 100 балл </a:t>
            </a:r>
            <a:r>
              <a:rPr lang="ru-RU" sz="2200" b="1" i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 smtClean="0">
                <a:solidFill>
                  <a:schemeClr val="tx2"/>
                </a:solidFill>
              </a:rPr>
              <a:t>умеренная направленность на учебно-дисциплинарную модель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81 – 90 баллов - </a:t>
            </a:r>
            <a:r>
              <a:rPr lang="ru-RU" sz="2200" b="1" dirty="0" smtClean="0">
                <a:solidFill>
                  <a:schemeClr val="tx2"/>
                </a:solidFill>
              </a:rPr>
              <a:t>умеренная ориентированность на личностную модель взаимодействия с ребенком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80  баллов и ниже – </a:t>
            </a:r>
            <a:r>
              <a:rPr lang="ru-RU" sz="2200" b="1" dirty="0" smtClean="0">
                <a:solidFill>
                  <a:schemeClr val="tx2"/>
                </a:solidFill>
              </a:rPr>
              <a:t>выраженная ориентированность на личностную модель взаимодействия</a:t>
            </a:r>
            <a:r>
              <a:rPr lang="ru-RU" sz="2200" b="1" i="1" dirty="0" smtClean="0">
                <a:solidFill>
                  <a:schemeClr val="tx2"/>
                </a:solidFill>
              </a:rPr>
              <a:t/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endParaRPr lang="ru-RU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Учебно-дисциплинарная модель взаимодействия с ребенком предполагает, что субъектом деятельности является только педагог, ребенку отводится пассивная роль как объекта воздействия со стороны, педагога, преобладает авторитарный стиль руководства.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Личностная модель взаимодействия означает, что педагог признает в качестве субъектов деятельности себя и ребенка, создает условия для саморазвития; преобладает демократический стиль общения, сотрудничество.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04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2016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Не может быть аномальным ребенок – возможно лишь аномальное развитие.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400" b="1" i="1" u="sng" dirty="0" smtClean="0">
                <a:solidFill>
                  <a:srgbClr val="C00000"/>
                </a:solidFill>
              </a:rPr>
              <a:t> В любом случае ребенок остается ребенком.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Задача взрослого – создать адекватные условия для развития ребенка с учетом его особенностей.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336704" cy="403244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Притча о змее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Ж</a:t>
            </a:r>
            <a:r>
              <a:rPr lang="ru-RU" sz="1800" dirty="0" smtClean="0">
                <a:solidFill>
                  <a:schemeClr val="tx2"/>
                </a:solidFill>
              </a:rPr>
              <a:t>ила – была ядовитая и злобная змея. Однажды она повстречала мудреца и, поразившись его доброте, утратила свою злобу.  Мудрец посоветовал ей прекратить обижать людей и змея решила начать жить по – новому, не нанося никому вреда. Но как только люди узнали об этом, </a:t>
            </a:r>
            <a:r>
              <a:rPr lang="ru-RU" sz="1800" dirty="0">
                <a:solidFill>
                  <a:schemeClr val="tx2"/>
                </a:solidFill>
              </a:rPr>
              <a:t>о</a:t>
            </a:r>
            <a:r>
              <a:rPr lang="ru-RU" sz="1800" dirty="0" smtClean="0">
                <a:solidFill>
                  <a:schemeClr val="tx2"/>
                </a:solidFill>
              </a:rPr>
              <a:t>ни тут же стали таскать её за хвост и бросать в неё камни. Мудрец увидел, что происходит и, выслушав жалобы змеи ,сказал: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«Я просил чтобы ты перестала причинять людям страдания и боль, но я не говорил, чтоб ты перестала шипеть и отпугивать их!»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М</a:t>
            </a:r>
            <a:r>
              <a:rPr lang="ru-RU" sz="1800" b="1" i="1" dirty="0" smtClean="0">
                <a:solidFill>
                  <a:srgbClr val="FF0000"/>
                </a:solidFill>
              </a:rPr>
              <a:t>ораль: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Можно научиться противостоять злу, не причиняя зла в ответ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</a:rPr>
              <a:t>Чужой бедою жить не все умеют,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Голодных сытые не разумеют.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Тобою, жизнь, балован я и пытан,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И впредь со мною делай что угодно,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Корми как хочешь, но не делай сытым,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Глухим, не понимающим голодных.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(К. Кулиев)</a:t>
            </a:r>
            <a:endParaRPr lang="ru-RU" sz="1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336704" cy="388843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В современных концепциях воспитания, отличающихся гуманистической сущностью, выделяется понятие  </a:t>
            </a:r>
            <a:r>
              <a:rPr lang="ru-RU" sz="1800" b="1" dirty="0">
                <a:solidFill>
                  <a:srgbClr val="C00000"/>
                </a:solidFill>
              </a:rPr>
              <a:t>"педагогическая поддержка". </a:t>
            </a:r>
            <a:r>
              <a:rPr lang="ru-RU" sz="1800" b="1" dirty="0">
                <a:solidFill>
                  <a:schemeClr val="tx2"/>
                </a:solidFill>
              </a:rPr>
              <a:t>Имея исторические корни, педагогическая поддержка вобрала в себя лучшие традиции и достижения отечественной и зарубежной личностно-ориентированной педагогики. Педагогическая поддержка представляет собой явление, в котором наиболее отчетливо проявляются  процессы демократизации и </a:t>
            </a:r>
            <a:r>
              <a:rPr lang="ru-RU" sz="1800" b="1" dirty="0" err="1">
                <a:solidFill>
                  <a:schemeClr val="tx2"/>
                </a:solidFill>
              </a:rPr>
              <a:t>гуманизации</a:t>
            </a:r>
            <a:r>
              <a:rPr lang="ru-RU" sz="1800" b="1" dirty="0">
                <a:solidFill>
                  <a:schemeClr val="tx2"/>
                </a:solidFill>
              </a:rPr>
              <a:t> образования, социализации и индивидуализации личности.  </a:t>
            </a:r>
          </a:p>
        </p:txBody>
      </p:sp>
    </p:spTree>
    <p:extLst>
      <p:ext uri="{BB962C8B-B14F-4D97-AF65-F5344CB8AC3E}">
        <p14:creationId xmlns:p14="http://schemas.microsoft.com/office/powerpoint/2010/main" val="32212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340768"/>
            <a:ext cx="5723468" cy="410445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Педагогическая поддержка 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– </a:t>
            </a:r>
            <a:r>
              <a:rPr lang="ru-RU" sz="2200" b="1" dirty="0">
                <a:solidFill>
                  <a:schemeClr val="tx2"/>
                </a:solidFill>
              </a:rPr>
              <a:t>это особая  деятельность педагога, осуществляемая в рамках  совместных с ребенком действий,   направленных  на определение его интересов, целей, возможностей и путей преодоления препятствий, мешающих ему сохранить свое человеческое достоинство и самостоятельно достигать желаемых результатов в обучении,  самовоспитании, общении и образе жизни </a:t>
            </a: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(</a:t>
            </a:r>
            <a:r>
              <a:rPr lang="ru-RU" sz="2200" b="1" dirty="0">
                <a:solidFill>
                  <a:schemeClr val="tx2"/>
                </a:solidFill>
              </a:rPr>
              <a:t>О. С.  </a:t>
            </a:r>
            <a:r>
              <a:rPr lang="ru-RU" sz="2200" b="1" dirty="0" err="1">
                <a:solidFill>
                  <a:schemeClr val="tx2"/>
                </a:solidFill>
              </a:rPr>
              <a:t>Газман</a:t>
            </a:r>
            <a:r>
              <a:rPr lang="ru-RU" sz="2200" b="1" dirty="0">
                <a:solidFill>
                  <a:schemeClr val="tx2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581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3"/>
            <a:ext cx="5723468" cy="309634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Педагогическая </a:t>
            </a:r>
            <a:r>
              <a:rPr lang="ru-RU" sz="2400" b="1" dirty="0" smtClean="0">
                <a:solidFill>
                  <a:srgbClr val="C00000"/>
                </a:solidFill>
              </a:rPr>
              <a:t>поддержка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– </a:t>
            </a:r>
            <a:r>
              <a:rPr lang="ru-RU" sz="2000" b="1" dirty="0">
                <a:solidFill>
                  <a:schemeClr val="tx2"/>
                </a:solidFill>
              </a:rPr>
              <a:t>процесс, в ходе которого взрослый сосредотачивается на позитивных сторонах и преимуществах ребенка с целью укрепления его самооценки, помогает поверить в себя, поддерживает при неудачах.</a:t>
            </a:r>
          </a:p>
        </p:txBody>
      </p:sp>
    </p:spTree>
    <p:extLst>
      <p:ext uri="{BB962C8B-B14F-4D97-AF65-F5344CB8AC3E}">
        <p14:creationId xmlns:p14="http://schemas.microsoft.com/office/powerpoint/2010/main" val="31658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348880"/>
            <a:ext cx="5904656" cy="31683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Это такая организация воспитания, которая полностью основывается на обращении к внутренним силам и способностям ребёнка (подростка) и его </a:t>
            </a:r>
            <a:r>
              <a:rPr lang="ru-RU" sz="2000" b="1" dirty="0" err="1">
                <a:solidFill>
                  <a:schemeClr val="tx2"/>
                </a:solidFill>
              </a:rPr>
              <a:t>САМОпроцессам</a:t>
            </a:r>
            <a:r>
              <a:rPr lang="ru-RU" sz="2000" b="1" dirty="0">
                <a:solidFill>
                  <a:schemeClr val="tx2"/>
                </a:solidFill>
              </a:rPr>
              <a:t>, проявляемым в действии: </a:t>
            </a:r>
            <a:r>
              <a:rPr lang="ru-RU" sz="2000" b="1" dirty="0" err="1">
                <a:solidFill>
                  <a:schemeClr val="tx2"/>
                </a:solidFill>
              </a:rPr>
              <a:t>САМОпознание,САМОнаблюдение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САМОлюбие,САМОразвитие,САМОкритика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САМОпрогноз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САМОорганизация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САМОуправление</a:t>
            </a:r>
            <a:r>
              <a:rPr lang="ru-RU" sz="2000" b="1" dirty="0">
                <a:solidFill>
                  <a:schemeClr val="tx2"/>
                </a:solidFill>
              </a:rPr>
              <a:t>, и другие.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268760"/>
            <a:ext cx="5712179" cy="11521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Педагогическая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25122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73757"/>
            <a:ext cx="5939492" cy="357828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предполагает </a:t>
            </a:r>
            <a:r>
              <a:rPr lang="ru-RU" sz="2000" b="1" dirty="0">
                <a:solidFill>
                  <a:schemeClr val="tx2"/>
                </a:solidFill>
              </a:rPr>
              <a:t>полный отказ от авторитарной педагогики воздействия с опорой на наказание, понуждение, прямое принуждение, нетерпимость к недостаткам и ошибкам, публичной проработке, вызов родителей, манипулирование мнением друзей ребёнка, требование  беспрекословного повиновения.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556791"/>
            <a:ext cx="4757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Педагогическая поддержка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2"/>
            <a:ext cx="5723468" cy="19442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Вся деятельность по оказанию </a:t>
            </a:r>
            <a:r>
              <a:rPr lang="ru-RU" sz="2000" b="1" dirty="0">
                <a:solidFill>
                  <a:srgbClr val="C00000"/>
                </a:solidFill>
              </a:rPr>
              <a:t>педагогической поддержки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строится </a:t>
            </a:r>
            <a:r>
              <a:rPr lang="ru-RU" sz="2000" b="1" dirty="0">
                <a:solidFill>
                  <a:schemeClr val="tx2"/>
                </a:solidFill>
              </a:rPr>
              <a:t>поэтапно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1 этап – диагностический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2 этап - реализационный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65004"/>
            <a:ext cx="237547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1"/>
          <a:stretch>
            <a:fillRect/>
          </a:stretch>
        </p:blipFill>
        <p:spPr bwMode="auto">
          <a:xfrm>
            <a:off x="5148064" y="3501008"/>
            <a:ext cx="263588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623</TotalTime>
  <Words>624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           Методическое объединение воспитателей                      тема: Расширение психологического обеспечения  учебно-воспитательного процесса  повестка:   - Современные гуманистические модели педагогической помощи детям с ОВЗ - Индивидуальная беседа как ведущий метод воспитания с отдельным учеником </vt:lpstr>
      <vt:lpstr>Не может быть аномальным ребенок – возможно лишь аномальное развитие.  В любом случае ребенок остается ребенком.</vt:lpstr>
      <vt:lpstr>Чужой бедою жить не все умеют, Голодных сытые не разумеют. Тобою, жизнь, балован я и пытан, И впредь со мною делай что угодно, Корми как хочешь, но не делай сытым, Глухим, не понимающим голодных. (К. Кулиев)</vt:lpstr>
      <vt:lpstr>В современных концепциях воспитания, отличающихся гуманистической сущностью, выделяется понятие  "педагогическая поддержка". Имея исторические корни, педагогическая поддержка вобрала в себя лучшие традиции и достижения отечественной и зарубежной личностно-ориентированной педагогики. Педагогическая поддержка представляет собой явление, в котором наиболее отчетливо проявляются  процессы демократизации и гуманизации образования, социализации и индивидуализации личности.  </vt:lpstr>
      <vt:lpstr>Педагогическая поддержка    – это особая  деятельность педагога, осуществляемая в рамках  совместных с ребенком действий,   направленных  на определение его интересов, целей, возможностей и путей преодоления препятствий, мешающих ему сохранить свое человеческое достоинство и самостоятельно достигать желаемых результатов в обучении,  самовоспитании, общении и образе жизни  (О. С.  Газман). </vt:lpstr>
      <vt:lpstr>Педагогическая поддержка    – процесс, в ходе которого взрослый сосредотачивается на позитивных сторонах и преимуществах ребенка с целью укрепления его самооценки, помогает поверить в себя, поддерживает при неудачах.</vt:lpstr>
      <vt:lpstr>Это такая организация воспитания, которая полностью основывается на обращении к внутренним силам и способностям ребёнка (подростка) и его САМОпроцессам, проявляемым в действии: САМОпознание,САМОнаблюдение, САМОлюбие,САМОразвитие,САМОкритика, САМОпрогноз, САМОорганизация, САМОуправление, и другие. </vt:lpstr>
      <vt:lpstr>предполагает полный отказ от авторитарной педагогики воздействия с опорой на наказание, понуждение, прямое принуждение, нетерпимость к недостаткам и ошибкам, публичной проработке, вызов родителей, манипулирование мнением друзей ребёнка, требование  беспрекословного повиновения. </vt:lpstr>
      <vt:lpstr>Вся деятельность по оказанию педагогической поддержки  строится поэтапно.  1 этап – диагностический 2 этап - реализационный</vt:lpstr>
      <vt:lpstr>О.С. Газман охарактеризовал следующие гуманистические принципы воспитания как наиболее важные:   • ребёнок не может быть средством в достижении педагогических целей; • самореализация педагога — в творческой самореализации ребёнка; • всегда принимай ребёнка таким, какой он есть, в его постоянном изменении; • все трудности непринятия преодолевай нравственными средствами; •  не унижай достоинства своей личности и личности ребёнка; • дети — носители грядущей культуры; соизмеряй свою культуру с культурой растущего поколения; воспитание — диалог культур; • не сравнивай никого ни с кем, сравнить можно результаты действий; • доверяя — не проверяй! •  признавай право на ошибку и не суди за неё; •  умей признать свою ошибку; •  защищая ребёнка, учи его защищаться. </vt:lpstr>
      <vt:lpstr>-Если ребенка подбадривают, он учится быть благодарным. -Если ребенок растет в честности, он учится быть справедливым. -Если ребенок растет в безопасности, он учится верить в людей. -Если ребенка постоянно критикуют, он учится ненавидеть. -Если ребенок растет во вражде, он учится агрессивности. -Если ребенка высмеивают, он становится замкнутым -Если ребенок растет в упреках, он учится жить с чувством вины.  </vt:lpstr>
      <vt:lpstr>Вопрос о педагогической поддержке ребенка затрагивает  немаловажную  проблему  –  каким должен быть современный педагог, каким образом должна быть построена его деятельность в данной сфере? </vt:lpstr>
      <vt:lpstr>Для анализа эталонной модели педагога,  работающего в русле оказания педагогической помощи и поддержки  существует  понятие   "гуманистическая позиция педагога"  </vt:lpstr>
      <vt:lpstr>Признаки  гуманистической позиции     • направленность на ребенка (и других людей),  связанную с заботой,  интересом, любовью, содействием развитию его личности и максимальной  самоактуализации  его индивидуальности;  • направленность на себя, связанную  с потребностью в  самосовершенствовании  и самореализации в сфере педагогического труда;  • направленность на предметную сторону профессии</vt:lpstr>
      <vt:lpstr>Факторы, обуславливающих развитие гуманистической позиции педагога. </vt:lpstr>
      <vt:lpstr>объективные (внешние)</vt:lpstr>
      <vt:lpstr> объективно- субъективные  связанные с организацией профессиональной среды,  профессионализмом руководителей,  качеством управления  образовательной системой.  </vt:lpstr>
      <vt:lpstr>                                         Результаты анкетирования   101 балл и выше - выраженная направленность на учебно-дисциплинарную модель педагога с ребенком 91 – 100 балл - умеренная направленность на учебно-дисциплинарную модель 81 – 90 баллов - умеренная ориентированность на личностную модель взаимодействия с ребенком 80  баллов и ниже – выраженная ориентированность на личностную модель взаимодействия  </vt:lpstr>
      <vt:lpstr>Учебно-дисциплинарная модель взаимодействия с ребенком предполагает, что субъектом деятельности является только педагог, ребенку отводится пассивная роль как объекта воздействия со стороны, педагога, преобладает авторитарный стиль руководства.  </vt:lpstr>
      <vt:lpstr> Притча о змее  Жила – была ядовитая и злобная змея. Однажды она повстречала мудреца и, поразившись его доброте, утратила свою злобу.  Мудрец посоветовал ей прекратить обижать людей и змея решила начать жить по – новому, не нанося никому вреда. Но как только люди узнали об этом, они тут же стали таскать её за хвост и бросать в неё камни. Мудрец увидел, что происходит и, выслушав жалобы змеи ,сказал: «Я просил чтобы ты перестала причинять людям страдания и боль, но я не говорил, чтоб ты перестала шипеть и отпугивать их!» Мораль:  Можно научиться противостоять злу, не причиняя зла в ответ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гуманистические модели педагогической помощи детям с ОВЗ</dc:title>
  <dc:creator>Дмитрий</dc:creator>
  <cp:lastModifiedBy>Дмитрий</cp:lastModifiedBy>
  <cp:revision>30</cp:revision>
  <dcterms:created xsi:type="dcterms:W3CDTF">2013-03-19T07:53:45Z</dcterms:created>
  <dcterms:modified xsi:type="dcterms:W3CDTF">2013-03-20T19:04:27Z</dcterms:modified>
</cp:coreProperties>
</file>