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68" r:id="rId4"/>
    <p:sldId id="303" r:id="rId5"/>
    <p:sldId id="304" r:id="rId6"/>
    <p:sldId id="305" r:id="rId7"/>
    <p:sldId id="306" r:id="rId8"/>
    <p:sldId id="307" r:id="rId9"/>
    <p:sldId id="308" r:id="rId10"/>
    <p:sldId id="309" r:id="rId11"/>
    <p:sldId id="323" r:id="rId12"/>
    <p:sldId id="324" r:id="rId13"/>
    <p:sldId id="310" r:id="rId14"/>
    <p:sldId id="311" r:id="rId15"/>
    <p:sldId id="312" r:id="rId16"/>
    <p:sldId id="313" r:id="rId17"/>
    <p:sldId id="314" r:id="rId18"/>
    <p:sldId id="315" r:id="rId19"/>
    <p:sldId id="316" r:id="rId20"/>
    <p:sldId id="317" r:id="rId21"/>
    <p:sldId id="318" r:id="rId22"/>
    <p:sldId id="319" r:id="rId23"/>
    <p:sldId id="290" r:id="rId24"/>
    <p:sldId id="291" r:id="rId25"/>
    <p:sldId id="292" r:id="rId26"/>
    <p:sldId id="293" r:id="rId27"/>
    <p:sldId id="321" r:id="rId28"/>
    <p:sldId id="325" r:id="rId29"/>
    <p:sldId id="326" r:id="rId30"/>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D7B7D00-9AD7-4105-8E71-616AC1E67BC2}" type="datetimeFigureOut">
              <a:rPr lang="ru-RU" smtClean="0"/>
              <a:t>30.04.2014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7B7D00-9AD7-4105-8E71-616AC1E67BC2}" type="datetimeFigureOut">
              <a:rPr lang="ru-RU" smtClean="0"/>
              <a:t>30.04.2014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D7B7D00-9AD7-4105-8E71-616AC1E67BC2}" type="datetimeFigureOut">
              <a:rPr lang="ru-RU" smtClean="0"/>
              <a:t>30.04.2014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E5D9BC-72AD-4901-890E-FFEA202EA40D}"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7B7D00-9AD7-4105-8E71-616AC1E67BC2}" type="datetimeFigureOut">
              <a:rPr lang="ru-RU" smtClean="0"/>
              <a:t>30.04.2014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E5D9BC-72AD-4901-890E-FFEA202EA40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7B7D00-9AD7-4105-8E71-616AC1E67BC2}" type="datetimeFigureOut">
              <a:rPr lang="ru-RU" smtClean="0"/>
              <a:t>30.04.2014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D7B7D00-9AD7-4105-8E71-616AC1E67BC2}" type="datetimeFigureOut">
              <a:rPr lang="ru-RU" smtClean="0"/>
              <a:t>30.04.2014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E5D9BC-72AD-4901-890E-FFEA202EA40D}"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D7B7D00-9AD7-4105-8E71-616AC1E67BC2}" type="datetimeFigureOut">
              <a:rPr lang="ru-RU" smtClean="0"/>
              <a:t>30.04.2014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D7B7D00-9AD7-4105-8E71-616AC1E67BC2}" type="datetimeFigureOut">
              <a:rPr lang="ru-RU" smtClean="0"/>
              <a:t>30.04.2014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D7B7D00-9AD7-4105-8E71-616AC1E67BC2}" type="datetimeFigureOut">
              <a:rPr lang="ru-RU" smtClean="0"/>
              <a:t>30.04.2014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E5D9BC-72AD-4901-890E-FFEA202EA40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7B7D00-9AD7-4105-8E71-616AC1E67BC2}" type="datetimeFigureOut">
              <a:rPr lang="ru-RU" smtClean="0"/>
              <a:t>30.04.2014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E5D9BC-72AD-4901-890E-FFEA202EA40D}"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7B7D00-9AD7-4105-8E71-616AC1E67BC2}" type="datetimeFigureOut">
              <a:rPr lang="ru-RU" smtClean="0"/>
              <a:t>30.04.2014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E5D9BC-72AD-4901-890E-FFEA202EA40D}"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D7B7D00-9AD7-4105-8E71-616AC1E67BC2}" type="datetimeFigureOut">
              <a:rPr lang="ru-RU" smtClean="0"/>
              <a:t>30.04.2014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9E5D9BC-72AD-4901-890E-FFEA202EA40D}"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75467"/>
            <a:ext cx="8784975" cy="3450696"/>
          </a:xfrm>
        </p:spPr>
        <p:txBody>
          <a:bodyPr>
            <a:normAutofit/>
          </a:bodyPr>
          <a:lstStyle/>
          <a:p>
            <a:pPr marL="0" indent="0" algn="ctr">
              <a:buNone/>
            </a:pPr>
            <a:r>
              <a:rPr lang="kk-KZ" sz="4800" b="1" dirty="0" smtClean="0">
                <a:solidFill>
                  <a:srgbClr val="C00000"/>
                </a:solidFill>
                <a:latin typeface="Times New Roman" panose="02020603050405020304" pitchFamily="18" charset="0"/>
                <a:cs typeface="Times New Roman" panose="02020603050405020304" pitchFamily="18" charset="0"/>
              </a:rPr>
              <a:t>11 сынып ата – аналарымен өткізілетін </a:t>
            </a:r>
            <a:r>
              <a:rPr lang="kk-KZ" sz="4800" b="1" dirty="0" smtClean="0">
                <a:solidFill>
                  <a:srgbClr val="C00000"/>
                </a:solidFill>
                <a:latin typeface="Times New Roman" panose="02020603050405020304" pitchFamily="18" charset="0"/>
                <a:cs typeface="Times New Roman" panose="02020603050405020304" pitchFamily="18" charset="0"/>
              </a:rPr>
              <a:t>№4 </a:t>
            </a:r>
            <a:r>
              <a:rPr lang="kk-KZ" sz="4800" b="1" dirty="0" smtClean="0">
                <a:solidFill>
                  <a:srgbClr val="C00000"/>
                </a:solidFill>
                <a:latin typeface="Times New Roman" panose="02020603050405020304" pitchFamily="18" charset="0"/>
                <a:cs typeface="Times New Roman" panose="02020603050405020304" pitchFamily="18" charset="0"/>
              </a:rPr>
              <a:t>жиналыс</a:t>
            </a:r>
            <a:endParaRPr lang="ru-RU" sz="4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0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60" cy="6264696"/>
          </a:xfrm>
        </p:spPr>
        <p:txBody>
          <a:bodyPr>
            <a:normAutofit/>
          </a:bodyPr>
          <a:lstStyle/>
          <a:p>
            <a:pPr marL="0" indent="0">
              <a:buNone/>
            </a:pPr>
            <a:r>
              <a:rPr lang="kk-KZ" dirty="0" smtClean="0">
                <a:latin typeface="Times New Roman" panose="02020603050405020304" pitchFamily="18" charset="0"/>
                <a:cs typeface="Times New Roman" panose="02020603050405020304" pitchFamily="18" charset="0"/>
              </a:rPr>
              <a:t>          2013 – 2014 оқу жылында 11 сынып оқушылары барлығы 17 рет тест тапсырды.</a:t>
            </a:r>
          </a:p>
          <a:p>
            <a:pPr marL="0" indent="0">
              <a:buNone/>
            </a:pPr>
            <a:r>
              <a:rPr lang="kk-KZ" dirty="0" smtClean="0">
                <a:latin typeface="Times New Roman" panose="02020603050405020304" pitchFamily="18" charset="0"/>
                <a:cs typeface="Times New Roman" panose="02020603050405020304" pitchFamily="18" charset="0"/>
              </a:rPr>
              <a:t>Қазіргі уақытта мектебіміз орташа балл – 78 көрсетіп, аудан көлемінде 4 орында тұр. </a:t>
            </a:r>
          </a:p>
          <a:p>
            <a:pPr marL="0" indent="0">
              <a:buNone/>
            </a:pPr>
            <a:r>
              <a:rPr lang="kk-KZ" dirty="0" smtClean="0">
                <a:latin typeface="Times New Roman" panose="02020603050405020304" pitchFamily="18" charset="0"/>
                <a:cs typeface="Times New Roman" panose="02020603050405020304" pitchFamily="18" charset="0"/>
              </a:rPr>
              <a:t>Осы уақытқа дейін өзінің таңдаулы пәнінен «3» алып отырған оқушыларымыз бар. </a:t>
            </a:r>
          </a:p>
          <a:p>
            <a:pPr marL="457200" indent="-457200">
              <a:buAutoNum type="arabicPeriod"/>
            </a:pPr>
            <a:r>
              <a:rPr lang="kk-KZ" dirty="0" smtClean="0">
                <a:latin typeface="Times New Roman" panose="02020603050405020304" pitchFamily="18" charset="0"/>
                <a:cs typeface="Times New Roman" panose="02020603050405020304" pitchFamily="18" charset="0"/>
              </a:rPr>
              <a:t>Айтбек Айнар – 12/3 география</a:t>
            </a:r>
          </a:p>
          <a:p>
            <a:pPr marL="457200" indent="-457200">
              <a:buAutoNum type="arabicPeriod"/>
            </a:pPr>
            <a:r>
              <a:rPr lang="kk-KZ" dirty="0" smtClean="0">
                <a:latin typeface="Times New Roman" panose="02020603050405020304" pitchFamily="18" charset="0"/>
                <a:cs typeface="Times New Roman" panose="02020603050405020304" pitchFamily="18" charset="0"/>
              </a:rPr>
              <a:t>Копжасаров Азат – 9/3 география</a:t>
            </a:r>
          </a:p>
          <a:p>
            <a:pPr marL="457200" indent="-457200">
              <a:buAutoNum type="arabicPeriod"/>
            </a:pPr>
            <a:r>
              <a:rPr lang="kk-KZ" dirty="0" smtClean="0">
                <a:latin typeface="Times New Roman" panose="02020603050405020304" pitchFamily="18" charset="0"/>
                <a:cs typeface="Times New Roman" panose="02020603050405020304" pitchFamily="18" charset="0"/>
              </a:rPr>
              <a:t>Тлеужанова Мадина – 12/3 ағылшын тілі</a:t>
            </a:r>
          </a:p>
          <a:p>
            <a:pPr marL="457200" indent="-457200">
              <a:buAutoNum type="arabicPeriod"/>
            </a:pPr>
            <a:r>
              <a:rPr lang="kk-KZ" dirty="0" smtClean="0">
                <a:latin typeface="Times New Roman" panose="02020603050405020304" pitchFamily="18" charset="0"/>
                <a:cs typeface="Times New Roman" panose="02020603050405020304" pitchFamily="18" charset="0"/>
              </a:rPr>
              <a:t>Тоқтар Зарина – 12/3 биология</a:t>
            </a:r>
          </a:p>
          <a:p>
            <a:pPr marL="457200" indent="-457200">
              <a:buAutoNum type="arabicPeriod"/>
            </a:pPr>
            <a:r>
              <a:rPr lang="kk-KZ" dirty="0" smtClean="0">
                <a:latin typeface="Times New Roman" panose="02020603050405020304" pitchFamily="18" charset="0"/>
                <a:cs typeface="Times New Roman" panose="02020603050405020304" pitchFamily="18" charset="0"/>
              </a:rPr>
              <a:t>Тулегенова Альмира – 11/3 биология</a:t>
            </a:r>
          </a:p>
          <a:p>
            <a:pPr marL="457200" indent="-457200">
              <a:buAutoNum type="arabicPeriod"/>
            </a:pPr>
            <a:r>
              <a:rPr lang="kk-KZ" dirty="0" smtClean="0">
                <a:latin typeface="Times New Roman" panose="02020603050405020304" pitchFamily="18" charset="0"/>
                <a:cs typeface="Times New Roman" panose="02020603050405020304" pitchFamily="18" charset="0"/>
              </a:rPr>
              <a:t>Секенова Дана, Балтабек Даурен, Көкенбаева Динара, Нұртаев Әлішер, Мейрамжан Мадина, Мұсатай Айжан, Төлеуғали Құндыз, Жеңіс Ардақ – физика пәнінен</a:t>
            </a:r>
          </a:p>
          <a:p>
            <a:pPr marL="457200" indent="-457200">
              <a:buAutoNum type="arabicPeriod"/>
            </a:pPr>
            <a:r>
              <a:rPr lang="kk-KZ" dirty="0" smtClean="0">
                <a:latin typeface="Times New Roman" panose="02020603050405020304" pitchFamily="18" charset="0"/>
                <a:cs typeface="Times New Roman" panose="02020603050405020304" pitchFamily="18" charset="0"/>
              </a:rPr>
              <a:t>Кенжебекова Айнұр – 12/3, 7/3 әдебиет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8389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04664"/>
            <a:ext cx="8352927" cy="6048672"/>
          </a:xfrm>
        </p:spPr>
        <p:txBody>
          <a:bodyPr>
            <a:normAutofit fontScale="92500" lnSpcReduction="20000"/>
          </a:bodyPr>
          <a:lstStyle/>
          <a:p>
            <a:pPr marL="457200" indent="-457200">
              <a:buAutoNum type="arabicPeriod"/>
            </a:pPr>
            <a:r>
              <a:rPr lang="kk-KZ" sz="2600" dirty="0" smtClean="0">
                <a:latin typeface="Times New Roman" panose="02020603050405020304" pitchFamily="18" charset="0"/>
                <a:cs typeface="Times New Roman" panose="02020603050405020304" pitchFamily="18" charset="0"/>
              </a:rPr>
              <a:t>Мұсатай Айжан – 9/3 қазақ тілі</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Көкенбаева Динара – 10/3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Секенова Дана – 10/3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Айтбек Айнар – 6/3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Асылқожанова Гаухар – 10/3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Долдайхан Жібек – 6/3 математика</a:t>
            </a:r>
          </a:p>
          <a:p>
            <a:pPr marL="457200" indent="-457200">
              <a:buFont typeface="Symbol" pitchFamily="18" charset="2"/>
              <a:buAutoNum type="arabicPeriod"/>
            </a:pPr>
            <a:r>
              <a:rPr lang="kk-KZ" sz="2600" dirty="0" smtClean="0">
                <a:latin typeface="Times New Roman" panose="02020603050405020304" pitchFamily="18" charset="0"/>
                <a:cs typeface="Times New Roman" panose="02020603050405020304" pitchFamily="18" charset="0"/>
              </a:rPr>
              <a:t>Мейрамжан Мадина – 7/3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Мухатаева Айдана – 7/3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Мұсатай Айжан – 6/3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Омарова Анар – 8/3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Серік Айшуақ – 10/3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Сулейменова Мадина – 9/3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Тлеужанова Мадина – 6/3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Тоқтар Зарина – 8/3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Төлеуғали Құндыз – 7/3 математика</a:t>
            </a:r>
          </a:p>
          <a:p>
            <a:pPr marL="457200" indent="-457200">
              <a:buAutoNum type="arabicPeriod"/>
            </a:pPr>
            <a:r>
              <a:rPr lang="kk-KZ" sz="2600" dirty="0" smtClean="0">
                <a:latin typeface="Times New Roman" panose="02020603050405020304" pitchFamily="18" charset="0"/>
                <a:cs typeface="Times New Roman" panose="02020603050405020304" pitchFamily="18" charset="0"/>
              </a:rPr>
              <a:t>Қабылкәрім Ұлжан – 10/3 математика</a:t>
            </a:r>
            <a:endParaRPr lang="kk-KZ" dirty="0" smtClean="0">
              <a:latin typeface="Times New Roman" panose="02020603050405020304" pitchFamily="18" charset="0"/>
              <a:cs typeface="Times New Roman" panose="02020603050405020304" pitchFamily="18" charset="0"/>
            </a:endParaRPr>
          </a:p>
          <a:p>
            <a:pPr marL="457200" indent="-457200">
              <a:buAutoNum type="arabicPeriod"/>
            </a:pPr>
            <a:endParaRPr lang="ru-RU" dirty="0"/>
          </a:p>
        </p:txBody>
      </p:sp>
    </p:spTree>
    <p:extLst>
      <p:ext uri="{BB962C8B-B14F-4D97-AF65-F5344CB8AC3E}">
        <p14:creationId xmlns:p14="http://schemas.microsoft.com/office/powerpoint/2010/main" val="104696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548680"/>
            <a:ext cx="7408333" cy="5577483"/>
          </a:xfrm>
        </p:spPr>
        <p:txBody>
          <a:bodyPr>
            <a:normAutofit/>
          </a:bodyPr>
          <a:lstStyle/>
          <a:p>
            <a:pPr marL="457200" indent="-457200">
              <a:buAutoNum type="arabicPeriod"/>
            </a:pPr>
            <a:r>
              <a:rPr lang="kk-KZ" sz="3200" dirty="0" smtClean="0">
                <a:latin typeface="Times New Roman" panose="02020603050405020304" pitchFamily="18" charset="0"/>
                <a:cs typeface="Times New Roman" panose="02020603050405020304" pitchFamily="18" charset="0"/>
              </a:rPr>
              <a:t>Балтабек Даурен – 11/3 орыс тілі</a:t>
            </a:r>
          </a:p>
          <a:p>
            <a:pPr marL="457200" indent="-457200">
              <a:buAutoNum type="arabicPeriod"/>
            </a:pPr>
            <a:r>
              <a:rPr lang="kk-KZ" sz="3200" dirty="0" smtClean="0">
                <a:latin typeface="Times New Roman" panose="02020603050405020304" pitchFamily="18" charset="0"/>
                <a:cs typeface="Times New Roman" panose="02020603050405020304" pitchFamily="18" charset="0"/>
              </a:rPr>
              <a:t>Долдайхан Жібек – 11/3 орыс тілі</a:t>
            </a:r>
          </a:p>
          <a:p>
            <a:pPr marL="457200" indent="-457200">
              <a:buAutoNum type="arabicPeriod"/>
            </a:pPr>
            <a:r>
              <a:rPr lang="kk-KZ" sz="3200" dirty="0" smtClean="0">
                <a:latin typeface="Times New Roman" panose="02020603050405020304" pitchFamily="18" charset="0"/>
                <a:cs typeface="Times New Roman" panose="02020603050405020304" pitchFamily="18" charset="0"/>
              </a:rPr>
              <a:t>Мұсатай Айжан – 10/3 орыс тілі</a:t>
            </a:r>
          </a:p>
          <a:p>
            <a:pPr marL="457200" indent="-457200">
              <a:buAutoNum type="arabicPeriod"/>
            </a:pPr>
            <a:r>
              <a:rPr lang="kk-KZ" sz="3200" dirty="0" smtClean="0">
                <a:latin typeface="Times New Roman" panose="02020603050405020304" pitchFamily="18" charset="0"/>
                <a:cs typeface="Times New Roman" panose="02020603050405020304" pitchFamily="18" charset="0"/>
              </a:rPr>
              <a:t>Нұртаев Әлішер – 13/3, 10/3 Қазақстан тарихы</a:t>
            </a:r>
          </a:p>
          <a:p>
            <a:pPr marL="457200" indent="-457200">
              <a:buAutoNum type="arabicPeriod"/>
            </a:pPr>
            <a:r>
              <a:rPr lang="kk-KZ" sz="3200" dirty="0" smtClean="0">
                <a:latin typeface="Times New Roman" panose="02020603050405020304" pitchFamily="18" charset="0"/>
                <a:cs typeface="Times New Roman" panose="02020603050405020304" pitchFamily="18" charset="0"/>
              </a:rPr>
              <a:t>Долдайхан Жібек – 12/3, 9/3, 8/3 Қазақстан тарихы</a:t>
            </a:r>
          </a:p>
          <a:p>
            <a:pPr marL="457200" indent="-457200">
              <a:buAutoNum type="arabicPeriod"/>
            </a:pPr>
            <a:r>
              <a:rPr lang="kk-KZ" sz="3200" dirty="0" smtClean="0">
                <a:latin typeface="Times New Roman" panose="02020603050405020304" pitchFamily="18" charset="0"/>
                <a:cs typeface="Times New Roman" panose="02020603050405020304" pitchFamily="18" charset="0"/>
              </a:rPr>
              <a:t>Мұсатай Айжан – 12/3, 12/3 Қазақстан тарихы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11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49099093"/>
              </p:ext>
            </p:extLst>
          </p:nvPr>
        </p:nvGraphicFramePr>
        <p:xfrm>
          <a:off x="251520" y="476652"/>
          <a:ext cx="8640960" cy="5904675"/>
        </p:xfrm>
        <a:graphic>
          <a:graphicData uri="http://schemas.openxmlformats.org/drawingml/2006/table">
            <a:tbl>
              <a:tblPr>
                <a:tableStyleId>{5C22544A-7EE6-4342-B048-85BDC9FD1C3A}</a:tableStyleId>
              </a:tblPr>
              <a:tblGrid>
                <a:gridCol w="2158362"/>
                <a:gridCol w="1117689"/>
                <a:gridCol w="968664"/>
                <a:gridCol w="894152"/>
                <a:gridCol w="1117689"/>
                <a:gridCol w="1266715"/>
                <a:gridCol w="1117689"/>
              </a:tblGrid>
              <a:tr h="236187">
                <a:tc>
                  <a:txBody>
                    <a:bodyPr/>
                    <a:lstStyle/>
                    <a:p>
                      <a:pPr algn="ctr" fontAlgn="ctr"/>
                      <a:r>
                        <a:rPr lang="ru-RU" sz="1400" u="none" strike="noStrike" dirty="0">
                          <a:effectLst/>
                          <a:latin typeface="Times New Roman" panose="02020603050405020304" pitchFamily="18" charset="0"/>
                          <a:cs typeface="Times New Roman" panose="02020603050405020304" pitchFamily="18" charset="0"/>
                        </a:rPr>
                        <a:t>Школа</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Казахский</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Русский</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История</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Математика</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Доп. предмет</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c>
                  <a:txBody>
                    <a:bodyPr/>
                    <a:lstStyle/>
                    <a:p>
                      <a:pPr algn="ctr" fontAlgn="ctr"/>
                      <a:r>
                        <a:rPr lang="ru-RU" sz="1400" u="none" strike="noStrike">
                          <a:effectLst/>
                          <a:latin typeface="Times New Roman" panose="02020603050405020304" pitchFamily="18" charset="0"/>
                          <a:cs typeface="Times New Roman" panose="02020603050405020304" pitchFamily="18" charset="0"/>
                        </a:rPr>
                        <a:t>Итого</a:t>
                      </a:r>
                      <a:endParaRPr lang="ru-RU"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ctr"/>
                </a:tc>
              </a:tr>
              <a:tr h="236187">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Пограничник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20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82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2. К. Ушинский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81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3. Ақын Сара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78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solidFill>
                      <a:srgbClr val="92D050"/>
                    </a:solidFill>
                  </a:tcPr>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5. К. Қазыбаев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20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6. Ерікті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7. Шатырбай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8. Н.Островский ат. ОМЛ</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9. М.Төлебаев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10. Ы.Алтынсарин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11. №54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70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Новопокровка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69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 1 ОМГ</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Аманбөктер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15. М.Жұмабаев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16.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М.Маметова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Аль-Фараби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Қарауылтөбе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21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59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Қарғалы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57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36187">
                <a:tc>
                  <a:txBody>
                    <a:bodyPr/>
                    <a:lstStyle/>
                    <a:p>
                      <a:pPr algn="l" fontAlgn="b"/>
                      <a:r>
                        <a:rPr lang="ru-RU" sz="1400" u="none" strike="noStrike">
                          <a:effectLst/>
                          <a:latin typeface="Times New Roman" panose="02020603050405020304" pitchFamily="18" charset="0"/>
                          <a:cs typeface="Times New Roman" panose="02020603050405020304" pitchFamily="18" charset="0"/>
                        </a:rPr>
                        <a:t>Средний балл</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r" fontAlgn="b"/>
                      <a:r>
                        <a:rPr lang="ru-RU" sz="1400" u="none" strike="noStrike" dirty="0">
                          <a:effectLst/>
                          <a:latin typeface="Times New Roman" panose="02020603050405020304" pitchFamily="18" charset="0"/>
                          <a:cs typeface="Times New Roman" panose="02020603050405020304" pitchFamily="18" charset="0"/>
                        </a:rPr>
                        <a:t>70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bl>
          </a:graphicData>
        </a:graphic>
      </p:graphicFrame>
    </p:spTree>
    <p:extLst>
      <p:ext uri="{BB962C8B-B14F-4D97-AF65-F5344CB8AC3E}">
        <p14:creationId xmlns:p14="http://schemas.microsoft.com/office/powerpoint/2010/main" val="396882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56020349"/>
              </p:ext>
            </p:extLst>
          </p:nvPr>
        </p:nvGraphicFramePr>
        <p:xfrm>
          <a:off x="323528" y="188638"/>
          <a:ext cx="8640960" cy="6336700"/>
        </p:xfrm>
        <a:graphic>
          <a:graphicData uri="http://schemas.openxmlformats.org/drawingml/2006/table">
            <a:tbl>
              <a:tblPr>
                <a:tableStyleId>{5C22544A-7EE6-4342-B048-85BDC9FD1C3A}</a:tableStyleId>
              </a:tblPr>
              <a:tblGrid>
                <a:gridCol w="6088967"/>
                <a:gridCol w="2551993"/>
              </a:tblGrid>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Казахский язык</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3468">
                <a:tc>
                  <a:txBody>
                    <a:bodyPr/>
                    <a:lstStyle/>
                    <a:p>
                      <a:pPr algn="l" fontAlgn="b"/>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a:t>
                      </a:r>
                      <a:r>
                        <a:rPr lang="ru-RU" sz="1400" u="none" strike="noStrike" dirty="0" err="1">
                          <a:effectLst/>
                          <a:latin typeface="Times New Roman" panose="02020603050405020304" pitchFamily="18" charset="0"/>
                          <a:cs typeface="Times New Roman" panose="02020603050405020304" pitchFamily="18" charset="0"/>
                        </a:rPr>
                        <a:t>Ерікті</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2. К. Ушинский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3. Пограничник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18</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К. </a:t>
                      </a:r>
                      <a:r>
                        <a:rPr lang="ru-RU" sz="1400" u="none" strike="noStrike" dirty="0" err="1">
                          <a:effectLst/>
                          <a:latin typeface="Times New Roman" panose="02020603050405020304" pitchFamily="18" charset="0"/>
                          <a:cs typeface="Times New Roman" panose="02020603050405020304" pitchFamily="18" charset="0"/>
                        </a:rPr>
                        <a:t>Қазыбаев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5.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 </a:t>
                      </a:r>
                      <a:r>
                        <a:rPr lang="ru-RU" sz="1400" u="none" strike="noStrike" dirty="0" err="1">
                          <a:effectLst/>
                          <a:latin typeface="Times New Roman" panose="02020603050405020304" pitchFamily="18" charset="0"/>
                          <a:cs typeface="Times New Roman" panose="02020603050405020304" pitchFamily="18" charset="0"/>
                        </a:rPr>
                        <a:t>Ақын</a:t>
                      </a:r>
                      <a:r>
                        <a:rPr lang="ru-RU" sz="1400" u="none" strike="noStrike" dirty="0">
                          <a:effectLst/>
                          <a:latin typeface="Times New Roman" panose="02020603050405020304" pitchFamily="18" charset="0"/>
                          <a:cs typeface="Times New Roman" panose="02020603050405020304" pitchFamily="18" charset="0"/>
                        </a:rPr>
                        <a:t> Сара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17</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7.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8.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 </a:t>
                      </a:r>
                      <a:r>
                        <a:rPr lang="ru-RU" sz="1400" u="none" strike="noStrike" dirty="0" err="1">
                          <a:effectLst/>
                          <a:latin typeface="Times New Roman" panose="02020603050405020304" pitchFamily="18" charset="0"/>
                          <a:cs typeface="Times New Roman" panose="02020603050405020304" pitchFamily="18" charset="0"/>
                        </a:rPr>
                        <a:t>Аманбөктер</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10. №54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11. М.Төлебаев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Ы.Алтынсарин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Қарауылтөбе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Аль-Фараби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15.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16. Шатырбай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Н.Островский ат. ОМЛ</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14</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 1 ОМГ</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М.Жұмабаев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Қарғалы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Новопокровка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3468">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М.Маметова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bl>
          </a:graphicData>
        </a:graphic>
      </p:graphicFrame>
    </p:spTree>
    <p:extLst>
      <p:ext uri="{BB962C8B-B14F-4D97-AF65-F5344CB8AC3E}">
        <p14:creationId xmlns:p14="http://schemas.microsoft.com/office/powerpoint/2010/main" val="2810252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23855420"/>
              </p:ext>
            </p:extLst>
          </p:nvPr>
        </p:nvGraphicFramePr>
        <p:xfrm>
          <a:off x="251520" y="260638"/>
          <a:ext cx="8712968" cy="6264700"/>
        </p:xfrm>
        <a:graphic>
          <a:graphicData uri="http://schemas.openxmlformats.org/drawingml/2006/table">
            <a:tbl>
              <a:tblPr>
                <a:tableStyleId>{5C22544A-7EE6-4342-B048-85BDC9FD1C3A}</a:tableStyleId>
              </a:tblPr>
              <a:tblGrid>
                <a:gridCol w="6139708"/>
                <a:gridCol w="2573260"/>
              </a:tblGrid>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Русский язык</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0588">
                <a:tc>
                  <a:txBody>
                    <a:bodyPr/>
                    <a:lstStyle/>
                    <a:p>
                      <a:pPr algn="l" fontAlgn="b"/>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К. Ушинский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2. № 1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3. Пограничник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a:t>
                      </a:r>
                      <a:r>
                        <a:rPr lang="ru-RU" sz="1400" u="none" strike="noStrike" dirty="0" err="1">
                          <a:effectLst/>
                          <a:latin typeface="Times New Roman" panose="02020603050405020304" pitchFamily="18" charset="0"/>
                          <a:cs typeface="Times New Roman" panose="02020603050405020304" pitchFamily="18" charset="0"/>
                        </a:rPr>
                        <a:t>М.Төлебаев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5.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 </a:t>
                      </a:r>
                      <a:r>
                        <a:rPr lang="ru-RU" sz="1400" u="none" strike="noStrike" dirty="0" err="1">
                          <a:effectLst/>
                          <a:latin typeface="Times New Roman" panose="02020603050405020304" pitchFamily="18" charset="0"/>
                          <a:cs typeface="Times New Roman" panose="02020603050405020304" pitchFamily="18" charset="0"/>
                        </a:rPr>
                        <a:t>Н.Островский</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ОМЛ</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7. №54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8. </a:t>
                      </a:r>
                      <a:r>
                        <a:rPr lang="ru-RU" sz="1400" u="none" strike="noStrike" dirty="0" err="1">
                          <a:effectLst/>
                          <a:latin typeface="Times New Roman" panose="02020603050405020304" pitchFamily="18" charset="0"/>
                          <a:cs typeface="Times New Roman" panose="02020603050405020304" pitchFamily="18" charset="0"/>
                        </a:rPr>
                        <a:t>М.Жұмабаев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 </a:t>
                      </a:r>
                      <a:r>
                        <a:rPr lang="ru-RU" sz="1400" u="none" strike="noStrike" dirty="0" err="1">
                          <a:effectLst/>
                          <a:latin typeface="Times New Roman" panose="02020603050405020304" pitchFamily="18" charset="0"/>
                          <a:cs typeface="Times New Roman" panose="02020603050405020304" pitchFamily="18" charset="0"/>
                        </a:rPr>
                        <a:t>Аманбөктер</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 </a:t>
                      </a:r>
                      <a:r>
                        <a:rPr lang="ru-RU" sz="1400" u="none" strike="noStrike" dirty="0" err="1">
                          <a:effectLst/>
                          <a:latin typeface="Times New Roman" panose="02020603050405020304" pitchFamily="18" charset="0"/>
                          <a:cs typeface="Times New Roman" panose="02020603050405020304" pitchFamily="18" charset="0"/>
                        </a:rPr>
                        <a:t>Ақын</a:t>
                      </a:r>
                      <a:r>
                        <a:rPr lang="ru-RU" sz="1400" u="none" strike="noStrike" dirty="0">
                          <a:effectLst/>
                          <a:latin typeface="Times New Roman" panose="02020603050405020304" pitchFamily="18" charset="0"/>
                          <a:cs typeface="Times New Roman" panose="02020603050405020304" pitchFamily="18" charset="0"/>
                        </a:rPr>
                        <a:t> Сара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11. Қарғалы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Новопокровка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Ерікті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Шатырбай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15. Ы.Алтынсарин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16. К. Қазыбаев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Аль-Фараби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М.Маметова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Қарауылтөбе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bl>
          </a:graphicData>
        </a:graphic>
      </p:graphicFrame>
    </p:spTree>
    <p:extLst>
      <p:ext uri="{BB962C8B-B14F-4D97-AF65-F5344CB8AC3E}">
        <p14:creationId xmlns:p14="http://schemas.microsoft.com/office/powerpoint/2010/main" val="3656735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87887615"/>
              </p:ext>
            </p:extLst>
          </p:nvPr>
        </p:nvGraphicFramePr>
        <p:xfrm>
          <a:off x="323528" y="188638"/>
          <a:ext cx="8568952" cy="6264700"/>
        </p:xfrm>
        <a:graphic>
          <a:graphicData uri="http://schemas.openxmlformats.org/drawingml/2006/table">
            <a:tbl>
              <a:tblPr>
                <a:tableStyleId>{5C22544A-7EE6-4342-B048-85BDC9FD1C3A}</a:tableStyleId>
              </a:tblPr>
              <a:tblGrid>
                <a:gridCol w="6016958"/>
                <a:gridCol w="2551994"/>
              </a:tblGrid>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История</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0588">
                <a:tc>
                  <a:txBody>
                    <a:bodyPr/>
                    <a:lstStyle/>
                    <a:p>
                      <a:pPr algn="l" fontAlgn="b"/>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a:t>
                      </a:r>
                      <a:r>
                        <a:rPr lang="ru-RU" sz="1400" u="none" strike="noStrike" dirty="0" err="1">
                          <a:effectLst/>
                          <a:latin typeface="Times New Roman" panose="02020603050405020304" pitchFamily="18" charset="0"/>
                          <a:cs typeface="Times New Roman" panose="02020603050405020304" pitchFamily="18" charset="0"/>
                        </a:rPr>
                        <a:t>Қарауылтөбе</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2. </a:t>
                      </a:r>
                      <a:r>
                        <a:rPr lang="ru-RU" sz="1400" u="none" strike="noStrike" dirty="0" err="1">
                          <a:effectLst/>
                          <a:latin typeface="Times New Roman" panose="02020603050405020304" pitchFamily="18" charset="0"/>
                          <a:cs typeface="Times New Roman" panose="02020603050405020304" pitchFamily="18" charset="0"/>
                        </a:rPr>
                        <a:t>Ерікті</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3. Новопокровка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a:t>
                      </a:r>
                      <a:r>
                        <a:rPr lang="ru-RU" sz="1400" u="none" strike="noStrike" dirty="0" err="1">
                          <a:effectLst/>
                          <a:latin typeface="Times New Roman" panose="02020603050405020304" pitchFamily="18" charset="0"/>
                          <a:cs typeface="Times New Roman" panose="02020603050405020304" pitchFamily="18" charset="0"/>
                        </a:rPr>
                        <a:t>Ақын</a:t>
                      </a:r>
                      <a:r>
                        <a:rPr lang="ru-RU" sz="1400" u="none" strike="noStrike" dirty="0">
                          <a:effectLst/>
                          <a:latin typeface="Times New Roman" panose="02020603050405020304" pitchFamily="18" charset="0"/>
                          <a:cs typeface="Times New Roman" panose="02020603050405020304" pitchFamily="18" charset="0"/>
                        </a:rPr>
                        <a:t> Сара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5. К. </a:t>
                      </a:r>
                      <a:r>
                        <a:rPr lang="ru-RU" sz="1400" u="none" strike="noStrike" dirty="0" err="1">
                          <a:effectLst/>
                          <a:latin typeface="Times New Roman" panose="02020603050405020304" pitchFamily="18" charset="0"/>
                          <a:cs typeface="Times New Roman" panose="02020603050405020304" pitchFamily="18" charset="0"/>
                        </a:rPr>
                        <a:t>Қазыбаев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 Пограничник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20</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7. </a:t>
                      </a:r>
                      <a:r>
                        <a:rPr lang="ru-RU" sz="1400" u="none" strike="noStrike" dirty="0" err="1">
                          <a:effectLst/>
                          <a:latin typeface="Times New Roman" panose="02020603050405020304" pitchFamily="18" charset="0"/>
                          <a:cs typeface="Times New Roman" panose="02020603050405020304" pitchFamily="18" charset="0"/>
                        </a:rPr>
                        <a:t>Ы.Алтынсарин</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8. К. Ушинский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10. Шатырбай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11. М.Төлебаев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М.Маметова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Аль-Фараби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М.Жұмабаев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15.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 №54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Н.Островский ат. ОМЛ</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Аманбөктер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Қарғалы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50588">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 1 ОМГ</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bl>
          </a:graphicData>
        </a:graphic>
      </p:graphicFrame>
    </p:spTree>
    <p:extLst>
      <p:ext uri="{BB962C8B-B14F-4D97-AF65-F5344CB8AC3E}">
        <p14:creationId xmlns:p14="http://schemas.microsoft.com/office/powerpoint/2010/main" val="15998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66502506"/>
              </p:ext>
            </p:extLst>
          </p:nvPr>
        </p:nvGraphicFramePr>
        <p:xfrm>
          <a:off x="251520" y="260638"/>
          <a:ext cx="8640960" cy="6120700"/>
        </p:xfrm>
        <a:graphic>
          <a:graphicData uri="http://schemas.openxmlformats.org/drawingml/2006/table">
            <a:tbl>
              <a:tblPr>
                <a:tableStyleId>{5C22544A-7EE6-4342-B048-85BDC9FD1C3A}</a:tableStyleId>
              </a:tblPr>
              <a:tblGrid>
                <a:gridCol w="6088966"/>
                <a:gridCol w="2551994"/>
              </a:tblGrid>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Математика</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44828">
                <a:tc>
                  <a:txBody>
                    <a:bodyPr/>
                    <a:lstStyle/>
                    <a:p>
                      <a:pPr algn="l" fontAlgn="b"/>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a:t>
                      </a:r>
                      <a:r>
                        <a:rPr lang="ru-RU" sz="1400" u="none" strike="noStrike" dirty="0" err="1">
                          <a:effectLst/>
                          <a:latin typeface="Times New Roman" panose="02020603050405020304" pitchFamily="18" charset="0"/>
                          <a:cs typeface="Times New Roman" panose="02020603050405020304" pitchFamily="18" charset="0"/>
                        </a:rPr>
                        <a:t>Шатырбай</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2. Пограничник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3. </a:t>
                      </a:r>
                      <a:r>
                        <a:rPr lang="ru-RU" sz="1400" u="none" strike="noStrike" dirty="0" err="1">
                          <a:effectLst/>
                          <a:latin typeface="Times New Roman" panose="02020603050405020304" pitchFamily="18" charset="0"/>
                          <a:cs typeface="Times New Roman" panose="02020603050405020304" pitchFamily="18" charset="0"/>
                        </a:rPr>
                        <a:t>Н.Островский</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ОМЛ</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К. </a:t>
                      </a:r>
                      <a:r>
                        <a:rPr lang="ru-RU" sz="1400" u="none" strike="noStrike" dirty="0" err="1">
                          <a:effectLst/>
                          <a:latin typeface="Times New Roman" panose="02020603050405020304" pitchFamily="18" charset="0"/>
                          <a:cs typeface="Times New Roman" panose="02020603050405020304" pitchFamily="18" charset="0"/>
                        </a:rPr>
                        <a:t>Қазыбаев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5. </a:t>
                      </a:r>
                      <a:r>
                        <a:rPr lang="ru-RU" sz="1400" u="none" strike="noStrike" dirty="0" err="1">
                          <a:effectLst/>
                          <a:latin typeface="Times New Roman" panose="02020603050405020304" pitchFamily="18" charset="0"/>
                          <a:cs typeface="Times New Roman" panose="02020603050405020304" pitchFamily="18" charset="0"/>
                        </a:rPr>
                        <a:t>Ақын</a:t>
                      </a:r>
                      <a:r>
                        <a:rPr lang="ru-RU" sz="1400" u="none" strike="noStrike" dirty="0">
                          <a:effectLst/>
                          <a:latin typeface="Times New Roman" panose="02020603050405020304" pitchFamily="18" charset="0"/>
                          <a:cs typeface="Times New Roman" panose="02020603050405020304" pitchFamily="18" charset="0"/>
                        </a:rPr>
                        <a:t> Сара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 </a:t>
                      </a:r>
                      <a:r>
                        <a:rPr lang="ru-RU" sz="1400" u="none" strike="noStrike" dirty="0" err="1">
                          <a:effectLst/>
                          <a:latin typeface="Times New Roman" panose="02020603050405020304" pitchFamily="18" charset="0"/>
                          <a:cs typeface="Times New Roman" panose="02020603050405020304" pitchFamily="18" charset="0"/>
                        </a:rPr>
                        <a:t>М.Төлебаев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7. </a:t>
                      </a:r>
                      <a:r>
                        <a:rPr lang="ru-RU" sz="1400" u="none" strike="noStrike" dirty="0" err="1">
                          <a:effectLst/>
                          <a:latin typeface="Times New Roman" panose="02020603050405020304" pitchFamily="18" charset="0"/>
                          <a:cs typeface="Times New Roman" panose="02020603050405020304" pitchFamily="18" charset="0"/>
                        </a:rPr>
                        <a:t>Аманбөктер</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11</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8. Ы.Алтынсарин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 </a:t>
                      </a:r>
                      <a:r>
                        <a:rPr lang="ru-RU" sz="1400" u="none" strike="noStrike" dirty="0" err="1">
                          <a:effectLst/>
                          <a:latin typeface="Times New Roman" panose="02020603050405020304" pitchFamily="18" charset="0"/>
                          <a:cs typeface="Times New Roman" panose="02020603050405020304" pitchFamily="18" charset="0"/>
                        </a:rPr>
                        <a:t>М.Маметова</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 </a:t>
                      </a:r>
                      <a:r>
                        <a:rPr lang="ru-RU" sz="1400" u="none" strike="noStrike" dirty="0" err="1">
                          <a:effectLst/>
                          <a:latin typeface="Times New Roman" panose="02020603050405020304" pitchFamily="18" charset="0"/>
                          <a:cs typeface="Times New Roman" panose="02020603050405020304" pitchFamily="18" charset="0"/>
                        </a:rPr>
                        <a:t>Қарғалы</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Новопокровка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К. Ушинский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 1 ОМГ</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15. Аль-Фараби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16.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Ерікті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9</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М.Жұмабаев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№54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Қарауылтөбе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4828">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bl>
          </a:graphicData>
        </a:graphic>
      </p:graphicFrame>
    </p:spTree>
    <p:extLst>
      <p:ext uri="{BB962C8B-B14F-4D97-AF65-F5344CB8AC3E}">
        <p14:creationId xmlns:p14="http://schemas.microsoft.com/office/powerpoint/2010/main" val="2288175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22463795"/>
              </p:ext>
            </p:extLst>
          </p:nvPr>
        </p:nvGraphicFramePr>
        <p:xfrm>
          <a:off x="323528" y="620688"/>
          <a:ext cx="8496944" cy="5616624"/>
        </p:xfrm>
        <a:graphic>
          <a:graphicData uri="http://schemas.openxmlformats.org/drawingml/2006/table">
            <a:tbl>
              <a:tblPr>
                <a:tableStyleId>{5C22544A-7EE6-4342-B048-85BDC9FD1C3A}</a:tableStyleId>
              </a:tblPr>
              <a:tblGrid>
                <a:gridCol w="5987484"/>
                <a:gridCol w="2509460"/>
              </a:tblGrid>
              <a:tr h="936104">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Английский язык</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936104">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936104">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1. </a:t>
                      </a:r>
                      <a:r>
                        <a:rPr lang="ru-RU" sz="2800" u="none" strike="noStrike" dirty="0" err="1">
                          <a:effectLst/>
                          <a:latin typeface="Times New Roman" panose="02020603050405020304" pitchFamily="18" charset="0"/>
                          <a:cs typeface="Times New Roman" panose="02020603050405020304" pitchFamily="18" charset="0"/>
                        </a:rPr>
                        <a:t>Ақын</a:t>
                      </a:r>
                      <a:r>
                        <a:rPr lang="ru-RU" sz="2800" u="none" strike="noStrike" dirty="0">
                          <a:effectLst/>
                          <a:latin typeface="Times New Roman" panose="02020603050405020304" pitchFamily="18" charset="0"/>
                          <a:cs typeface="Times New Roman" panose="02020603050405020304" pitchFamily="18" charset="0"/>
                        </a:rPr>
                        <a:t> Сара </a:t>
                      </a:r>
                      <a:r>
                        <a:rPr lang="ru-RU" sz="2800" u="none" strike="noStrike" dirty="0" err="1">
                          <a:effectLst/>
                          <a:latin typeface="Times New Roman" panose="02020603050405020304" pitchFamily="18" charset="0"/>
                          <a:cs typeface="Times New Roman" panose="02020603050405020304" pitchFamily="18" charset="0"/>
                        </a:rPr>
                        <a:t>ат.ОМ</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23</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936104">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2. </a:t>
                      </a:r>
                      <a:r>
                        <a:rPr lang="ru-RU" sz="2800" u="none" strike="noStrike" dirty="0" err="1">
                          <a:effectLst/>
                          <a:latin typeface="Times New Roman" panose="02020603050405020304" pitchFamily="18" charset="0"/>
                          <a:cs typeface="Times New Roman" panose="02020603050405020304" pitchFamily="18" charset="0"/>
                        </a:rPr>
                        <a:t>М.Төлебаев</a:t>
                      </a:r>
                      <a:r>
                        <a:rPr lang="ru-RU" sz="2800" u="none" strike="noStrike" dirty="0">
                          <a:effectLst/>
                          <a:latin typeface="Times New Roman" panose="02020603050405020304" pitchFamily="18" charset="0"/>
                          <a:cs typeface="Times New Roman" panose="02020603050405020304" pitchFamily="18" charset="0"/>
                        </a:rPr>
                        <a:t> </a:t>
                      </a:r>
                      <a:r>
                        <a:rPr lang="ru-RU" sz="2800" u="none" strike="noStrike" dirty="0" err="1">
                          <a:effectLst/>
                          <a:latin typeface="Times New Roman" panose="02020603050405020304" pitchFamily="18" charset="0"/>
                          <a:cs typeface="Times New Roman" panose="02020603050405020304" pitchFamily="18" charset="0"/>
                        </a:rPr>
                        <a:t>ат</a:t>
                      </a:r>
                      <a:r>
                        <a:rPr lang="ru-RU" sz="2800" u="none" strike="noStrike" dirty="0">
                          <a:effectLst/>
                          <a:latin typeface="Times New Roman" panose="02020603050405020304" pitchFamily="18" charset="0"/>
                          <a:cs typeface="Times New Roman" panose="02020603050405020304" pitchFamily="18" charset="0"/>
                        </a:rPr>
                        <a:t>. ОМ</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22</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936104">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3. Абай </a:t>
                      </a:r>
                      <a:r>
                        <a:rPr lang="ru-RU" sz="2800" u="none" strike="noStrike" dirty="0" err="1">
                          <a:effectLst/>
                          <a:latin typeface="Times New Roman" panose="02020603050405020304" pitchFamily="18" charset="0"/>
                          <a:cs typeface="Times New Roman" panose="02020603050405020304" pitchFamily="18" charset="0"/>
                        </a:rPr>
                        <a:t>ат</a:t>
                      </a:r>
                      <a:r>
                        <a:rPr lang="ru-RU" sz="2800" u="none" strike="noStrike" dirty="0">
                          <a:effectLst/>
                          <a:latin typeface="Times New Roman" panose="02020603050405020304" pitchFamily="18" charset="0"/>
                          <a:cs typeface="Times New Roman" panose="02020603050405020304" pitchFamily="18" charset="0"/>
                        </a:rPr>
                        <a:t>. ОМГ</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17</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r>
              <a:tr h="936104">
                <a:tc>
                  <a:txBody>
                    <a:bodyPr/>
                    <a:lstStyle/>
                    <a:p>
                      <a:pPr algn="l" fontAlgn="b"/>
                      <a:r>
                        <a:rPr lang="ru-RU" sz="2800" u="none" strike="noStrike">
                          <a:effectLst/>
                          <a:latin typeface="Times New Roman" panose="02020603050405020304" pitchFamily="18" charset="0"/>
                          <a:cs typeface="Times New Roman" panose="02020603050405020304" pitchFamily="18" charset="0"/>
                        </a:rPr>
                        <a:t>4. К. Ушинский ат. ОМ</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13</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bl>
          </a:graphicData>
        </a:graphic>
      </p:graphicFrame>
    </p:spTree>
    <p:extLst>
      <p:ext uri="{BB962C8B-B14F-4D97-AF65-F5344CB8AC3E}">
        <p14:creationId xmlns:p14="http://schemas.microsoft.com/office/powerpoint/2010/main" val="3190898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0100503"/>
              </p:ext>
            </p:extLst>
          </p:nvPr>
        </p:nvGraphicFramePr>
        <p:xfrm>
          <a:off x="323528" y="260638"/>
          <a:ext cx="8568952" cy="6192700"/>
        </p:xfrm>
        <a:graphic>
          <a:graphicData uri="http://schemas.openxmlformats.org/drawingml/2006/table">
            <a:tbl>
              <a:tblPr>
                <a:tableStyleId>{5C22544A-7EE6-4342-B048-85BDC9FD1C3A}</a:tableStyleId>
              </a:tblPr>
              <a:tblGrid>
                <a:gridCol w="6038226"/>
                <a:gridCol w="2530726"/>
              </a:tblGrid>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Биология</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47708">
                <a:tc>
                  <a:txBody>
                    <a:bodyPr/>
                    <a:lstStyle/>
                    <a:p>
                      <a:pPr algn="l" fontAlgn="b"/>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90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 № 1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17</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2. К. Ушинский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3. К. </a:t>
                      </a:r>
                      <a:r>
                        <a:rPr lang="ru-RU" sz="1400" u="none" strike="noStrike" dirty="0" err="1">
                          <a:effectLst/>
                          <a:latin typeface="Times New Roman" panose="02020603050405020304" pitchFamily="18" charset="0"/>
                          <a:cs typeface="Times New Roman" panose="02020603050405020304" pitchFamily="18" charset="0"/>
                        </a:rPr>
                        <a:t>Қазыбаев</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16</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4. </a:t>
                      </a:r>
                      <a:r>
                        <a:rPr lang="ru-RU" sz="1400" u="none" strike="noStrike" dirty="0" err="1">
                          <a:effectLst/>
                          <a:latin typeface="Times New Roman" panose="02020603050405020304" pitchFamily="18" charset="0"/>
                          <a:cs typeface="Times New Roman" panose="02020603050405020304" pitchFamily="18" charset="0"/>
                        </a:rPr>
                        <a:t>Шатырбай</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5. </a:t>
                      </a:r>
                      <a:r>
                        <a:rPr lang="ru-RU" sz="1400" u="none" strike="noStrike" dirty="0" err="1">
                          <a:effectLst/>
                          <a:latin typeface="Times New Roman" panose="02020603050405020304" pitchFamily="18" charset="0"/>
                          <a:cs typeface="Times New Roman" panose="02020603050405020304" pitchFamily="18" charset="0"/>
                        </a:rPr>
                        <a:t>Н.Островский</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ОМЛ</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15</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6. Аль-</a:t>
                      </a:r>
                      <a:r>
                        <a:rPr lang="ru-RU" sz="1400" u="none" strike="noStrike" dirty="0" err="1">
                          <a:effectLst/>
                          <a:latin typeface="Times New Roman" panose="02020603050405020304" pitchFamily="18" charset="0"/>
                          <a:cs typeface="Times New Roman" panose="02020603050405020304" pitchFamily="18" charset="0"/>
                        </a:rPr>
                        <a:t>Фараби</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7. </a:t>
                      </a:r>
                      <a:r>
                        <a:rPr lang="ru-RU" sz="1400" u="none" strike="noStrike" dirty="0" err="1">
                          <a:effectLst/>
                          <a:latin typeface="Times New Roman" panose="02020603050405020304" pitchFamily="18" charset="0"/>
                          <a:cs typeface="Times New Roman" panose="02020603050405020304" pitchFamily="18" charset="0"/>
                        </a:rPr>
                        <a:t>Ақын</a:t>
                      </a:r>
                      <a:r>
                        <a:rPr lang="ru-RU" sz="1400" u="none" strike="noStrike" dirty="0">
                          <a:effectLst/>
                          <a:latin typeface="Times New Roman" panose="02020603050405020304" pitchFamily="18" charset="0"/>
                          <a:cs typeface="Times New Roman" panose="02020603050405020304" pitchFamily="18" charset="0"/>
                        </a:rPr>
                        <a:t> Сара </a:t>
                      </a:r>
                      <a:r>
                        <a:rPr lang="ru-RU" sz="1400" u="none" strike="noStrike" dirty="0" err="1">
                          <a:effectLst/>
                          <a:latin typeface="Times New Roman" panose="02020603050405020304" pitchFamily="18" charset="0"/>
                          <a:cs typeface="Times New Roman" panose="02020603050405020304" pitchFamily="18" charset="0"/>
                        </a:rPr>
                        <a:t>ат.ОМ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8. №54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9. Ы.Алтынсарин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10. Абай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ОМГ</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solidFill>
                      <a:srgbClr val="92D050"/>
                    </a:solidFill>
                  </a:tcPr>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11. Ерікті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14</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12. Тасарық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13. М.Төлебаев ат.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13</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14. Новопокровка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13</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15. </a:t>
                      </a:r>
                      <a:r>
                        <a:rPr lang="ru-RU" sz="1400" u="none" strike="noStrike" dirty="0" err="1">
                          <a:effectLst/>
                          <a:latin typeface="Times New Roman" panose="02020603050405020304" pitchFamily="18" charset="0"/>
                          <a:cs typeface="Times New Roman" panose="02020603050405020304" pitchFamily="18" charset="0"/>
                        </a:rPr>
                        <a:t>М.Маметова</a:t>
                      </a:r>
                      <a:r>
                        <a:rPr lang="ru-RU" sz="1400" u="none" strike="noStrike" dirty="0">
                          <a:effectLst/>
                          <a:latin typeface="Times New Roman" panose="02020603050405020304" pitchFamily="18" charset="0"/>
                          <a:cs typeface="Times New Roman" panose="02020603050405020304" pitchFamily="18" charset="0"/>
                        </a:rPr>
                        <a:t> </a:t>
                      </a:r>
                      <a:r>
                        <a:rPr lang="ru-RU" sz="1400" u="none" strike="noStrike" dirty="0" err="1">
                          <a:effectLst/>
                          <a:latin typeface="Times New Roman" panose="02020603050405020304" pitchFamily="18" charset="0"/>
                          <a:cs typeface="Times New Roman" panose="02020603050405020304" pitchFamily="18" charset="0"/>
                        </a:rPr>
                        <a:t>ат</a:t>
                      </a:r>
                      <a:r>
                        <a:rPr lang="ru-RU" sz="1400" u="none" strike="noStrike" dirty="0">
                          <a:effectLst/>
                          <a:latin typeface="Times New Roman" panose="02020603050405020304" pitchFamily="18" charset="0"/>
                          <a:cs typeface="Times New Roman" panose="02020603050405020304" pitchFamily="18" charset="0"/>
                        </a:rPr>
                        <a:t>. ОМ</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16. Екіаша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a:effectLst/>
                          <a:latin typeface="Times New Roman" panose="02020603050405020304" pitchFamily="18" charset="0"/>
                          <a:cs typeface="Times New Roman" panose="02020603050405020304" pitchFamily="18" charset="0"/>
                        </a:rPr>
                        <a:t>12</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17. Пограничник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18. Аманбөктер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12</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19. Көкөзек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20. Қарауылтөбе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11</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21. М.Жұмабаев ат.ОМ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9</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22. Петропавловск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r h="247708">
                <a:tc>
                  <a:txBody>
                    <a:bodyPr/>
                    <a:lstStyle/>
                    <a:p>
                      <a:pPr algn="l" fontAlgn="b"/>
                      <a:r>
                        <a:rPr lang="ru-RU" sz="1400" u="none" strike="noStrike">
                          <a:effectLst/>
                          <a:latin typeface="Times New Roman" panose="02020603050405020304" pitchFamily="18" charset="0"/>
                          <a:cs typeface="Times New Roman" panose="02020603050405020304" pitchFamily="18" charset="0"/>
                        </a:rPr>
                        <a:t>23. Қарғалы ОМ</a:t>
                      </a:r>
                      <a:endParaRPr lang="ru-RU"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c>
                  <a:txBody>
                    <a:bodyPr/>
                    <a:lstStyle/>
                    <a:p>
                      <a:pPr algn="l" fontAlgn="b"/>
                      <a:r>
                        <a:rPr lang="ru-RU" sz="1400" u="none" strike="noStrike" dirty="0">
                          <a:effectLst/>
                          <a:latin typeface="Times New Roman" panose="02020603050405020304" pitchFamily="18" charset="0"/>
                          <a:cs typeface="Times New Roman" panose="02020603050405020304" pitchFamily="18" charset="0"/>
                        </a:rPr>
                        <a:t>8</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122" marR="6902" marT="6902" marB="0" anchor="b"/>
                </a:tc>
              </a:tr>
            </a:tbl>
          </a:graphicData>
        </a:graphic>
      </p:graphicFrame>
    </p:spTree>
    <p:extLst>
      <p:ext uri="{BB962C8B-B14F-4D97-AF65-F5344CB8AC3E}">
        <p14:creationId xmlns:p14="http://schemas.microsoft.com/office/powerpoint/2010/main" val="2988957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496944" cy="6048672"/>
          </a:xfrm>
        </p:spPr>
        <p:txBody>
          <a:bodyPr>
            <a:noAutofit/>
          </a:bodyPr>
          <a:lstStyle/>
          <a:p>
            <a:pPr algn="l"/>
            <a:r>
              <a:rPr lang="kk-KZ" sz="4800" dirty="0" smtClean="0">
                <a:latin typeface="Times New Roman" panose="02020603050405020304" pitchFamily="18" charset="0"/>
                <a:cs typeface="Times New Roman" panose="02020603050405020304" pitchFamily="18" charset="0"/>
              </a:rPr>
              <a:t/>
            </a:r>
            <a:br>
              <a:rPr lang="kk-KZ" sz="4800" dirty="0" smtClean="0">
                <a:latin typeface="Times New Roman" panose="02020603050405020304" pitchFamily="18" charset="0"/>
                <a:cs typeface="Times New Roman" panose="02020603050405020304" pitchFamily="18" charset="0"/>
              </a:rPr>
            </a:br>
            <a:r>
              <a:rPr lang="kk-KZ" sz="4800" dirty="0" smtClean="0">
                <a:latin typeface="Times New Roman" panose="02020603050405020304" pitchFamily="18" charset="0"/>
                <a:cs typeface="Times New Roman" panose="02020603050405020304" pitchFamily="18" charset="0"/>
              </a:rPr>
              <a:t/>
            </a:r>
            <a:br>
              <a:rPr lang="kk-KZ" sz="4800" dirty="0" smtClean="0">
                <a:latin typeface="Times New Roman" panose="02020603050405020304" pitchFamily="18" charset="0"/>
                <a:cs typeface="Times New Roman" panose="02020603050405020304" pitchFamily="18" charset="0"/>
              </a:rPr>
            </a:br>
            <a:r>
              <a:rPr lang="kk-KZ" sz="4800" dirty="0">
                <a:latin typeface="Times New Roman" panose="02020603050405020304" pitchFamily="18" charset="0"/>
                <a:cs typeface="Times New Roman" panose="02020603050405020304" pitchFamily="18" charset="0"/>
              </a:rPr>
              <a:t/>
            </a:r>
            <a:br>
              <a:rPr lang="kk-KZ" sz="4800" dirty="0">
                <a:latin typeface="Times New Roman" panose="02020603050405020304" pitchFamily="18" charset="0"/>
                <a:cs typeface="Times New Roman" panose="02020603050405020304" pitchFamily="18" charset="0"/>
              </a:rPr>
            </a:br>
            <a:r>
              <a:rPr lang="kk-KZ" sz="4800" dirty="0" smtClean="0">
                <a:latin typeface="Times New Roman" panose="02020603050405020304" pitchFamily="18" charset="0"/>
                <a:cs typeface="Times New Roman" panose="02020603050405020304" pitchFamily="18" charset="0"/>
              </a:rPr>
              <a:t>            </a:t>
            </a:r>
            <a:r>
              <a:rPr lang="kk-KZ" sz="4800" b="1" dirty="0" smtClean="0">
                <a:solidFill>
                  <a:schemeClr val="tx1"/>
                </a:solidFill>
                <a:latin typeface="Times New Roman" panose="02020603050405020304" pitchFamily="18" charset="0"/>
                <a:cs typeface="Times New Roman" panose="02020603050405020304" pitchFamily="18" charset="0"/>
              </a:rPr>
              <a:t>Күн </a:t>
            </a:r>
            <a:r>
              <a:rPr lang="kk-KZ" sz="4800" b="1" dirty="0">
                <a:solidFill>
                  <a:schemeClr val="tx1"/>
                </a:solidFill>
                <a:latin typeface="Times New Roman" panose="02020603050405020304" pitchFamily="18" charset="0"/>
                <a:cs typeface="Times New Roman" panose="02020603050405020304" pitchFamily="18" charset="0"/>
              </a:rPr>
              <a:t>тәртібінде:</a:t>
            </a:r>
            <a:br>
              <a:rPr lang="kk-KZ" sz="4800" b="1" dirty="0">
                <a:solidFill>
                  <a:schemeClr val="tx1"/>
                </a:solidFill>
                <a:latin typeface="Times New Roman" panose="02020603050405020304" pitchFamily="18" charset="0"/>
                <a:cs typeface="Times New Roman" panose="02020603050405020304" pitchFamily="18" charset="0"/>
              </a:rPr>
            </a:br>
            <a:r>
              <a:rPr lang="kk-KZ" sz="4800" dirty="0" smtClean="0">
                <a:latin typeface="Times New Roman" panose="02020603050405020304" pitchFamily="18" charset="0"/>
                <a:cs typeface="Times New Roman" panose="02020603050405020304" pitchFamily="18" charset="0"/>
              </a:rPr>
              <a:t/>
            </a:r>
            <a:br>
              <a:rPr lang="kk-KZ" sz="4800" dirty="0" smtClean="0">
                <a:latin typeface="Times New Roman" panose="02020603050405020304" pitchFamily="18" charset="0"/>
                <a:cs typeface="Times New Roman" panose="02020603050405020304" pitchFamily="18" charset="0"/>
              </a:rPr>
            </a:br>
            <a:r>
              <a:rPr lang="kk-KZ" sz="4800" b="1" dirty="0">
                <a:solidFill>
                  <a:schemeClr val="tx1"/>
                </a:solidFill>
                <a:latin typeface="Times New Roman" panose="02020603050405020304" pitchFamily="18" charset="0"/>
                <a:cs typeface="Times New Roman" panose="02020603050405020304" pitchFamily="18" charset="0"/>
              </a:rPr>
              <a:t/>
            </a:r>
            <a:br>
              <a:rPr lang="kk-KZ" sz="4800" b="1" dirty="0">
                <a:solidFill>
                  <a:schemeClr val="tx1"/>
                </a:solidFill>
                <a:latin typeface="Times New Roman" panose="02020603050405020304" pitchFamily="18" charset="0"/>
                <a:cs typeface="Times New Roman" panose="02020603050405020304" pitchFamily="18" charset="0"/>
              </a:rPr>
            </a:br>
            <a:r>
              <a:rPr lang="kk-KZ" sz="4800" b="1" dirty="0" smtClean="0">
                <a:solidFill>
                  <a:schemeClr val="tx1"/>
                </a:solidFill>
                <a:latin typeface="Times New Roman" panose="02020603050405020304" pitchFamily="18" charset="0"/>
                <a:cs typeface="Times New Roman" panose="02020603050405020304" pitchFamily="18" charset="0"/>
              </a:rPr>
              <a:t> </a:t>
            </a:r>
            <a:r>
              <a:rPr lang="kk-KZ" sz="4800" b="1" dirty="0" smtClean="0">
                <a:solidFill>
                  <a:srgbClr val="7030A0"/>
                </a:solidFill>
                <a:latin typeface="Times New Roman" panose="02020603050405020304" pitchFamily="18" charset="0"/>
                <a:cs typeface="Times New Roman" panose="02020603050405020304" pitchFamily="18" charset="0"/>
              </a:rPr>
              <a:t>1</a:t>
            </a:r>
            <a:r>
              <a:rPr lang="kk-KZ" sz="4800" b="1" dirty="0">
                <a:solidFill>
                  <a:srgbClr val="7030A0"/>
                </a:solidFill>
                <a:latin typeface="Times New Roman" panose="02020603050405020304" pitchFamily="18" charset="0"/>
                <a:cs typeface="Times New Roman" panose="02020603050405020304" pitchFamily="18" charset="0"/>
              </a:rPr>
              <a:t>. </a:t>
            </a:r>
            <a:r>
              <a:rPr lang="kk-KZ" sz="4000" b="1" dirty="0">
                <a:solidFill>
                  <a:srgbClr val="7030A0"/>
                </a:solidFill>
                <a:latin typeface="Times New Roman" panose="02020603050405020304" pitchFamily="18" charset="0"/>
                <a:cs typeface="Times New Roman" panose="02020603050405020304" pitchFamily="18" charset="0"/>
              </a:rPr>
              <a:t>№15-17 тестің </a:t>
            </a:r>
            <a:r>
              <a:rPr lang="kk-KZ" sz="4000" b="1" dirty="0" smtClean="0">
                <a:solidFill>
                  <a:srgbClr val="7030A0"/>
                </a:solidFill>
                <a:latin typeface="Times New Roman" panose="02020603050405020304" pitchFamily="18" charset="0"/>
                <a:cs typeface="Times New Roman" panose="02020603050405020304" pitchFamily="18" charset="0"/>
              </a:rPr>
              <a:t>нәтижесі</a:t>
            </a:r>
            <a:r>
              <a:rPr lang="kk-KZ" sz="4000" b="1" dirty="0">
                <a:solidFill>
                  <a:srgbClr val="7030A0"/>
                </a:solidFill>
                <a:latin typeface="Times New Roman" panose="02020603050405020304" pitchFamily="18" charset="0"/>
                <a:cs typeface="Times New Roman" panose="02020603050405020304" pitchFamily="18" charset="0"/>
              </a:rPr>
              <a:t/>
            </a:r>
            <a:br>
              <a:rPr lang="kk-KZ" sz="4000" b="1" dirty="0">
                <a:solidFill>
                  <a:srgbClr val="7030A0"/>
                </a:solidFill>
                <a:latin typeface="Times New Roman" panose="02020603050405020304" pitchFamily="18" charset="0"/>
                <a:cs typeface="Times New Roman" panose="02020603050405020304" pitchFamily="18" charset="0"/>
              </a:rPr>
            </a:br>
            <a:r>
              <a:rPr lang="kk-KZ" sz="4000" b="1" dirty="0" smtClean="0">
                <a:solidFill>
                  <a:srgbClr val="7030A0"/>
                </a:solidFill>
                <a:latin typeface="Times New Roman" panose="02020603050405020304" pitchFamily="18" charset="0"/>
                <a:cs typeface="Times New Roman" panose="02020603050405020304" pitchFamily="18" charset="0"/>
              </a:rPr>
              <a:t> 2</a:t>
            </a:r>
            <a:r>
              <a:rPr lang="kk-KZ" sz="4000" b="1" dirty="0">
                <a:solidFill>
                  <a:srgbClr val="7030A0"/>
                </a:solidFill>
                <a:latin typeface="Times New Roman" panose="02020603050405020304" pitchFamily="18" charset="0"/>
                <a:cs typeface="Times New Roman" panose="02020603050405020304" pitchFamily="18" charset="0"/>
              </a:rPr>
              <a:t>. Пән мұғалімдерінің ұсыныстары</a:t>
            </a:r>
            <a:br>
              <a:rPr lang="kk-KZ" sz="4000" b="1" dirty="0">
                <a:solidFill>
                  <a:srgbClr val="7030A0"/>
                </a:solidFill>
                <a:latin typeface="Times New Roman" panose="02020603050405020304" pitchFamily="18" charset="0"/>
                <a:cs typeface="Times New Roman" panose="02020603050405020304" pitchFamily="18" charset="0"/>
              </a:rPr>
            </a:br>
            <a:endParaRPr lang="ru-RU" sz="48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520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69309749"/>
              </p:ext>
            </p:extLst>
          </p:nvPr>
        </p:nvGraphicFramePr>
        <p:xfrm>
          <a:off x="395536" y="404660"/>
          <a:ext cx="8424936" cy="5832656"/>
        </p:xfrm>
        <a:graphic>
          <a:graphicData uri="http://schemas.openxmlformats.org/drawingml/2006/table">
            <a:tbl>
              <a:tblPr>
                <a:tableStyleId>{5C22544A-7EE6-4342-B048-85BDC9FD1C3A}</a:tableStyleId>
              </a:tblPr>
              <a:tblGrid>
                <a:gridCol w="5936742"/>
                <a:gridCol w="2488194"/>
              </a:tblGrid>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Всемирная история</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729082">
                <a:tc>
                  <a:txBody>
                    <a:bodyPr/>
                    <a:lstStyle/>
                    <a:p>
                      <a:pPr algn="l" fontAlgn="b"/>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1. К. Ушинский </a:t>
                      </a:r>
                      <a:r>
                        <a:rPr lang="ru-RU" sz="2400" u="none" strike="noStrike" dirty="0" err="1">
                          <a:effectLst/>
                          <a:latin typeface="Times New Roman" panose="02020603050405020304" pitchFamily="18" charset="0"/>
                          <a:cs typeface="Times New Roman" panose="02020603050405020304" pitchFamily="18" charset="0"/>
                        </a:rPr>
                        <a:t>ат</a:t>
                      </a:r>
                      <a:r>
                        <a:rPr lang="ru-RU" sz="2400" u="none" strike="noStrike" dirty="0">
                          <a:effectLst/>
                          <a:latin typeface="Times New Roman" panose="02020603050405020304" pitchFamily="18" charset="0"/>
                          <a:cs typeface="Times New Roman" panose="02020603050405020304" pitchFamily="18" charset="0"/>
                        </a:rPr>
                        <a:t>. ОМ</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400" u="none" strike="noStrike">
                          <a:effectLst/>
                          <a:latin typeface="Times New Roman" panose="02020603050405020304" pitchFamily="18" charset="0"/>
                          <a:cs typeface="Times New Roman" panose="02020603050405020304" pitchFamily="18" charset="0"/>
                        </a:rPr>
                        <a:t>25</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2. </a:t>
                      </a:r>
                      <a:r>
                        <a:rPr lang="ru-RU" sz="2400" u="none" strike="noStrike" dirty="0" err="1">
                          <a:effectLst/>
                          <a:latin typeface="Times New Roman" panose="02020603050405020304" pitchFamily="18" charset="0"/>
                          <a:cs typeface="Times New Roman" panose="02020603050405020304" pitchFamily="18" charset="0"/>
                        </a:rPr>
                        <a:t>М.Жұмабаев</a:t>
                      </a:r>
                      <a:r>
                        <a:rPr lang="ru-RU" sz="2400" u="none" strike="noStrike" dirty="0">
                          <a:effectLst/>
                          <a:latin typeface="Times New Roman" panose="02020603050405020304" pitchFamily="18" charset="0"/>
                          <a:cs typeface="Times New Roman" panose="02020603050405020304" pitchFamily="18" charset="0"/>
                        </a:rPr>
                        <a:t> </a:t>
                      </a:r>
                      <a:r>
                        <a:rPr lang="ru-RU" sz="2400" u="none" strike="noStrike" dirty="0" err="1">
                          <a:effectLst/>
                          <a:latin typeface="Times New Roman" panose="02020603050405020304" pitchFamily="18" charset="0"/>
                          <a:cs typeface="Times New Roman" panose="02020603050405020304" pitchFamily="18" charset="0"/>
                        </a:rPr>
                        <a:t>ат.ОМ</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400" u="none" strike="noStrike">
                          <a:effectLst/>
                          <a:latin typeface="Times New Roman" panose="02020603050405020304" pitchFamily="18" charset="0"/>
                          <a:cs typeface="Times New Roman" panose="02020603050405020304" pitchFamily="18" charset="0"/>
                        </a:rPr>
                        <a:t>20</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3. Абай </a:t>
                      </a:r>
                      <a:r>
                        <a:rPr lang="ru-RU" sz="2400" u="none" strike="noStrike" dirty="0" err="1">
                          <a:effectLst/>
                          <a:latin typeface="Times New Roman" panose="02020603050405020304" pitchFamily="18" charset="0"/>
                          <a:cs typeface="Times New Roman" panose="02020603050405020304" pitchFamily="18" charset="0"/>
                        </a:rPr>
                        <a:t>ат</a:t>
                      </a:r>
                      <a:r>
                        <a:rPr lang="ru-RU" sz="2400" u="none" strike="noStrike" dirty="0">
                          <a:effectLst/>
                          <a:latin typeface="Times New Roman" panose="02020603050405020304" pitchFamily="18" charset="0"/>
                          <a:cs typeface="Times New Roman" panose="02020603050405020304" pitchFamily="18" charset="0"/>
                        </a:rPr>
                        <a:t>. ОМГ</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20</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4. Петропавловск ОМ</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19</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5. </a:t>
                      </a:r>
                      <a:r>
                        <a:rPr lang="ru-RU" sz="2400" u="none" strike="noStrike" dirty="0" err="1">
                          <a:effectLst/>
                          <a:latin typeface="Times New Roman" panose="02020603050405020304" pitchFamily="18" charset="0"/>
                          <a:cs typeface="Times New Roman" panose="02020603050405020304" pitchFamily="18" charset="0"/>
                        </a:rPr>
                        <a:t>Ы.Алтынсарин</a:t>
                      </a:r>
                      <a:r>
                        <a:rPr lang="ru-RU" sz="2400" u="none" strike="noStrike" dirty="0">
                          <a:effectLst/>
                          <a:latin typeface="Times New Roman" panose="02020603050405020304" pitchFamily="18" charset="0"/>
                          <a:cs typeface="Times New Roman" panose="02020603050405020304" pitchFamily="18" charset="0"/>
                        </a:rPr>
                        <a:t> </a:t>
                      </a:r>
                      <a:r>
                        <a:rPr lang="ru-RU" sz="2400" u="none" strike="noStrike" dirty="0" err="1">
                          <a:effectLst/>
                          <a:latin typeface="Times New Roman" panose="02020603050405020304" pitchFamily="18" charset="0"/>
                          <a:cs typeface="Times New Roman" panose="02020603050405020304" pitchFamily="18" charset="0"/>
                        </a:rPr>
                        <a:t>ат.ОМ</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17</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729082">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6. К. </a:t>
                      </a:r>
                      <a:r>
                        <a:rPr lang="ru-RU" sz="2400" u="none" strike="noStrike" dirty="0" err="1">
                          <a:effectLst/>
                          <a:latin typeface="Times New Roman" panose="02020603050405020304" pitchFamily="18" charset="0"/>
                          <a:cs typeface="Times New Roman" panose="02020603050405020304" pitchFamily="18" charset="0"/>
                        </a:rPr>
                        <a:t>Қазыбаев</a:t>
                      </a:r>
                      <a:r>
                        <a:rPr lang="ru-RU" sz="2400" u="none" strike="noStrike" dirty="0">
                          <a:effectLst/>
                          <a:latin typeface="Times New Roman" panose="02020603050405020304" pitchFamily="18" charset="0"/>
                          <a:cs typeface="Times New Roman" panose="02020603050405020304" pitchFamily="18" charset="0"/>
                        </a:rPr>
                        <a:t> </a:t>
                      </a:r>
                      <a:r>
                        <a:rPr lang="ru-RU" sz="2400" u="none" strike="noStrike" dirty="0" err="1">
                          <a:effectLst/>
                          <a:latin typeface="Times New Roman" panose="02020603050405020304" pitchFamily="18" charset="0"/>
                          <a:cs typeface="Times New Roman" panose="02020603050405020304" pitchFamily="18" charset="0"/>
                        </a:rPr>
                        <a:t>ат.ОМ</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2400" u="none" strike="noStrike" dirty="0">
                          <a:effectLst/>
                          <a:latin typeface="Times New Roman" panose="02020603050405020304" pitchFamily="18" charset="0"/>
                          <a:cs typeface="Times New Roman" panose="02020603050405020304" pitchFamily="18" charset="0"/>
                        </a:rPr>
                        <a:t>6</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bl>
          </a:graphicData>
        </a:graphic>
      </p:graphicFrame>
    </p:spTree>
    <p:extLst>
      <p:ext uri="{BB962C8B-B14F-4D97-AF65-F5344CB8AC3E}">
        <p14:creationId xmlns:p14="http://schemas.microsoft.com/office/powerpoint/2010/main" val="179687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14852084"/>
              </p:ext>
            </p:extLst>
          </p:nvPr>
        </p:nvGraphicFramePr>
        <p:xfrm>
          <a:off x="251520" y="260646"/>
          <a:ext cx="8640960" cy="6048669"/>
        </p:xfrm>
        <a:graphic>
          <a:graphicData uri="http://schemas.openxmlformats.org/drawingml/2006/table">
            <a:tbl>
              <a:tblPr>
                <a:tableStyleId>{5C22544A-7EE6-4342-B048-85BDC9FD1C3A}</a:tableStyleId>
              </a:tblPr>
              <a:tblGrid>
                <a:gridCol w="6088966"/>
                <a:gridCol w="2551994"/>
              </a:tblGrid>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География</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318351">
                <a:tc>
                  <a:txBody>
                    <a:bodyPr/>
                    <a:lstStyle/>
                    <a:p>
                      <a:pPr algn="l" fontAlgn="b"/>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 </a:t>
                      </a:r>
                      <a:r>
                        <a:rPr lang="ru-RU" sz="1800" u="none" strike="noStrike" dirty="0" err="1">
                          <a:effectLst/>
                          <a:latin typeface="Times New Roman" panose="02020603050405020304" pitchFamily="18" charset="0"/>
                          <a:cs typeface="Times New Roman" panose="02020603050405020304" pitchFamily="18" charset="0"/>
                        </a:rPr>
                        <a:t>Ақын</a:t>
                      </a:r>
                      <a:r>
                        <a:rPr lang="ru-RU" sz="1800" u="none" strike="noStrike" dirty="0">
                          <a:effectLst/>
                          <a:latin typeface="Times New Roman" panose="02020603050405020304" pitchFamily="18" charset="0"/>
                          <a:cs typeface="Times New Roman" panose="02020603050405020304" pitchFamily="18" charset="0"/>
                        </a:rPr>
                        <a:t> Сара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19</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2. </a:t>
                      </a:r>
                      <a:r>
                        <a:rPr lang="ru-RU" sz="1800" u="none" strike="noStrike" dirty="0" err="1">
                          <a:effectLst/>
                          <a:latin typeface="Times New Roman" panose="02020603050405020304" pitchFamily="18" charset="0"/>
                          <a:cs typeface="Times New Roman" panose="02020603050405020304" pitchFamily="18" charset="0"/>
                        </a:rPr>
                        <a:t>Н.Островский</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ОМЛ</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16</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3. </a:t>
                      </a:r>
                      <a:r>
                        <a:rPr lang="ru-RU" sz="1800" u="none" strike="noStrike" dirty="0" err="1">
                          <a:effectLst/>
                          <a:latin typeface="Times New Roman" panose="02020603050405020304" pitchFamily="18" charset="0"/>
                          <a:cs typeface="Times New Roman" panose="02020603050405020304" pitchFamily="18" charset="0"/>
                        </a:rPr>
                        <a:t>М.Жұмабаев</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15</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4. </a:t>
                      </a:r>
                      <a:r>
                        <a:rPr lang="ru-RU" sz="1800" u="none" strike="noStrike" dirty="0" err="1">
                          <a:effectLst/>
                          <a:latin typeface="Times New Roman" panose="02020603050405020304" pitchFamily="18" charset="0"/>
                          <a:cs typeface="Times New Roman" panose="02020603050405020304" pitchFamily="18" charset="0"/>
                        </a:rPr>
                        <a:t>Екіаша</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5. Петропавловск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6. № 1 ОМГ</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7. К. Ушинский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8. К. </a:t>
                      </a:r>
                      <a:r>
                        <a:rPr lang="ru-RU" sz="1800" u="none" strike="noStrike" dirty="0" err="1">
                          <a:effectLst/>
                          <a:latin typeface="Times New Roman" panose="02020603050405020304" pitchFamily="18" charset="0"/>
                          <a:cs typeface="Times New Roman" panose="02020603050405020304" pitchFamily="18" charset="0"/>
                        </a:rPr>
                        <a:t>Қазыбаев</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 Абай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ОМГ</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14</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10. </a:t>
                      </a:r>
                      <a:r>
                        <a:rPr lang="ru-RU" sz="1800" u="none" strike="noStrike" dirty="0" err="1">
                          <a:effectLst/>
                          <a:latin typeface="Times New Roman" panose="02020603050405020304" pitchFamily="18" charset="0"/>
                          <a:cs typeface="Times New Roman" panose="02020603050405020304" pitchFamily="18" charset="0"/>
                        </a:rPr>
                        <a:t>Тасарық</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11</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11. </a:t>
                      </a:r>
                      <a:r>
                        <a:rPr lang="ru-RU" sz="1800" u="none" strike="noStrike" dirty="0" err="1">
                          <a:effectLst/>
                          <a:latin typeface="Times New Roman" panose="02020603050405020304" pitchFamily="18" charset="0"/>
                          <a:cs typeface="Times New Roman" panose="02020603050405020304" pitchFamily="18" charset="0"/>
                        </a:rPr>
                        <a:t>Қарауылтөбе</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10</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12. Аманбөктер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10</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13. Қарғалы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14. Новопокровка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15. Ы.Алтынсарин ат.ОМ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16. Шатырбай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8</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318351">
                <a:tc>
                  <a:txBody>
                    <a:bodyPr/>
                    <a:lstStyle/>
                    <a:p>
                      <a:pPr algn="l" fontAlgn="b"/>
                      <a:r>
                        <a:rPr lang="ru-RU" sz="1800" u="none" strike="noStrike">
                          <a:effectLst/>
                          <a:latin typeface="Times New Roman" panose="02020603050405020304" pitchFamily="18" charset="0"/>
                          <a:cs typeface="Times New Roman" panose="02020603050405020304" pitchFamily="18" charset="0"/>
                        </a:rPr>
                        <a:t>17. №54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7</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bl>
          </a:graphicData>
        </a:graphic>
      </p:graphicFrame>
    </p:spTree>
    <p:extLst>
      <p:ext uri="{BB962C8B-B14F-4D97-AF65-F5344CB8AC3E}">
        <p14:creationId xmlns:p14="http://schemas.microsoft.com/office/powerpoint/2010/main" val="63900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50231192"/>
              </p:ext>
            </p:extLst>
          </p:nvPr>
        </p:nvGraphicFramePr>
        <p:xfrm>
          <a:off x="251520" y="260646"/>
          <a:ext cx="8568952" cy="6120681"/>
        </p:xfrm>
        <a:graphic>
          <a:graphicData uri="http://schemas.openxmlformats.org/drawingml/2006/table">
            <a:tbl>
              <a:tblPr>
                <a:tableStyleId>{5C22544A-7EE6-4342-B048-85BDC9FD1C3A}</a:tableStyleId>
              </a:tblPr>
              <a:tblGrid>
                <a:gridCol w="6038225"/>
                <a:gridCol w="2530727"/>
              </a:tblGrid>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Физика</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91461">
                <a:tc>
                  <a:txBody>
                    <a:bodyPr/>
                    <a:lstStyle/>
                    <a:p>
                      <a:pPr algn="l" fontAlgn="b"/>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 </a:t>
                      </a:r>
                      <a:r>
                        <a:rPr lang="ru-RU" sz="1800" u="none" strike="noStrike" dirty="0" err="1">
                          <a:effectLst/>
                          <a:latin typeface="Times New Roman" panose="02020603050405020304" pitchFamily="18" charset="0"/>
                          <a:cs typeface="Times New Roman" panose="02020603050405020304" pitchFamily="18" charset="0"/>
                        </a:rPr>
                        <a:t>Шатырбай</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20</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2. К. </a:t>
                      </a:r>
                      <a:r>
                        <a:rPr lang="ru-RU" sz="1800" u="none" strike="noStrike" dirty="0" err="1">
                          <a:effectLst/>
                          <a:latin typeface="Times New Roman" panose="02020603050405020304" pitchFamily="18" charset="0"/>
                          <a:cs typeface="Times New Roman" panose="02020603050405020304" pitchFamily="18" charset="0"/>
                        </a:rPr>
                        <a:t>Қазыбаев</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17</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3. </a:t>
                      </a:r>
                      <a:r>
                        <a:rPr lang="ru-RU" sz="1800" u="none" strike="noStrike" dirty="0" err="1">
                          <a:effectLst/>
                          <a:latin typeface="Times New Roman" panose="02020603050405020304" pitchFamily="18" charset="0"/>
                          <a:cs typeface="Times New Roman" panose="02020603050405020304" pitchFamily="18" charset="0"/>
                        </a:rPr>
                        <a:t>Ы.Алтынсарин</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15</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4. </a:t>
                      </a:r>
                      <a:r>
                        <a:rPr lang="ru-RU" sz="1800" u="none" strike="noStrike" dirty="0" err="1">
                          <a:effectLst/>
                          <a:latin typeface="Times New Roman" panose="02020603050405020304" pitchFamily="18" charset="0"/>
                          <a:cs typeface="Times New Roman" panose="02020603050405020304" pitchFamily="18" charset="0"/>
                        </a:rPr>
                        <a:t>Н.Островский</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ОМЛ</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15</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5. </a:t>
                      </a:r>
                      <a:r>
                        <a:rPr lang="ru-RU" sz="1800" u="none" strike="noStrike" dirty="0" err="1">
                          <a:effectLst/>
                          <a:latin typeface="Times New Roman" panose="02020603050405020304" pitchFamily="18" charset="0"/>
                          <a:cs typeface="Times New Roman" panose="02020603050405020304" pitchFamily="18" charset="0"/>
                        </a:rPr>
                        <a:t>Ерікті</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15</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6. № 1 ОМГ</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7. Абай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ОМГ</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14</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solidFill>
                      <a:srgbClr val="92D050"/>
                    </a:solidFill>
                  </a:tcPr>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8. </a:t>
                      </a:r>
                      <a:r>
                        <a:rPr lang="ru-RU" sz="1800" u="none" strike="noStrike" dirty="0" err="1">
                          <a:effectLst/>
                          <a:latin typeface="Times New Roman" panose="02020603050405020304" pitchFamily="18" charset="0"/>
                          <a:cs typeface="Times New Roman" panose="02020603050405020304" pitchFamily="18" charset="0"/>
                        </a:rPr>
                        <a:t>М.Маметова</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a:t>
                      </a:r>
                      <a:r>
                        <a:rPr lang="ru-RU" sz="1800" u="none" strike="noStrike" dirty="0">
                          <a:effectLst/>
                          <a:latin typeface="Times New Roman" panose="02020603050405020304" pitchFamily="18" charset="0"/>
                          <a:cs typeface="Times New Roman" panose="02020603050405020304" pitchFamily="18" charset="0"/>
                        </a:rPr>
                        <a:t>. 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14</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 </a:t>
                      </a:r>
                      <a:r>
                        <a:rPr lang="ru-RU" sz="1800" u="none" strike="noStrike" dirty="0" err="1">
                          <a:effectLst/>
                          <a:latin typeface="Times New Roman" panose="02020603050405020304" pitchFamily="18" charset="0"/>
                          <a:cs typeface="Times New Roman" panose="02020603050405020304" pitchFamily="18" charset="0"/>
                        </a:rPr>
                        <a:t>М.Жұмабаев</a:t>
                      </a:r>
                      <a:r>
                        <a:rPr lang="ru-RU" sz="1800" u="none" strike="noStrike" dirty="0">
                          <a:effectLst/>
                          <a:latin typeface="Times New Roman" panose="02020603050405020304" pitchFamily="18" charset="0"/>
                          <a:cs typeface="Times New Roman" panose="02020603050405020304" pitchFamily="18" charset="0"/>
                        </a:rPr>
                        <a:t> </a:t>
                      </a:r>
                      <a:r>
                        <a:rPr lang="ru-RU" sz="1800" u="none" strike="noStrike" dirty="0" err="1">
                          <a:effectLst/>
                          <a:latin typeface="Times New Roman" panose="02020603050405020304" pitchFamily="18" charset="0"/>
                          <a:cs typeface="Times New Roman" panose="02020603050405020304" pitchFamily="18" charset="0"/>
                        </a:rPr>
                        <a:t>ат.ОМ</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a:effectLst/>
                          <a:latin typeface="Times New Roman" panose="02020603050405020304" pitchFamily="18" charset="0"/>
                          <a:cs typeface="Times New Roman" panose="02020603050405020304" pitchFamily="18" charset="0"/>
                        </a:rPr>
                        <a:t>13</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10. Ақын Сара ат.ОМ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13</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11. Аманбөктер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11</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12. Новопокровка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11</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13. Тасарық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11</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14. №54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11</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15. Қарғалы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10</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16. Петропавловск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17. Аль-Фараби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9</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18. Екіаша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7</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r h="291461">
                <a:tc>
                  <a:txBody>
                    <a:bodyPr/>
                    <a:lstStyle/>
                    <a:p>
                      <a:pPr algn="l" fontAlgn="b"/>
                      <a:r>
                        <a:rPr lang="ru-RU" sz="1800" u="none" strike="noStrike">
                          <a:effectLst/>
                          <a:latin typeface="Times New Roman" panose="02020603050405020304" pitchFamily="18" charset="0"/>
                          <a:cs typeface="Times New Roman" panose="02020603050405020304" pitchFamily="18" charset="0"/>
                        </a:rPr>
                        <a:t>19. Қарауылтөбе ОМ</a:t>
                      </a:r>
                      <a:endParaRPr lang="ru-RU"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c>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7</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b"/>
                </a:tc>
              </a:tr>
            </a:tbl>
          </a:graphicData>
        </a:graphic>
      </p:graphicFrame>
    </p:spTree>
    <p:extLst>
      <p:ext uri="{BB962C8B-B14F-4D97-AF65-F5344CB8AC3E}">
        <p14:creationId xmlns:p14="http://schemas.microsoft.com/office/powerpoint/2010/main" val="3543709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23528" y="404664"/>
            <a:ext cx="7408333" cy="3450696"/>
          </a:xfrm>
        </p:spPr>
        <p:txBody>
          <a:bodyPr>
            <a:normAutofit/>
          </a:bodyPr>
          <a:lstStyle/>
          <a:p>
            <a:pPr marL="0" indent="0" algn="ctr">
              <a:buNone/>
            </a:pPr>
            <a:r>
              <a:rPr lang="kk-KZ" sz="2800" dirty="0">
                <a:solidFill>
                  <a:srgbClr val="FF0000"/>
                </a:solidFill>
                <a:latin typeface="Times New Roman" panose="02020603050405020304" pitchFamily="18" charset="0"/>
                <a:cs typeface="Times New Roman" panose="02020603050405020304" pitchFamily="18" charset="0"/>
              </a:rPr>
              <a:t>11а сыныбы        20.01.2014 ж </a:t>
            </a:r>
            <a:r>
              <a:rPr lang="kk-KZ" sz="2800" dirty="0" smtClean="0">
                <a:solidFill>
                  <a:srgbClr val="FF0000"/>
                </a:solidFill>
                <a:latin typeface="Times New Roman" panose="02020603050405020304" pitchFamily="18" charset="0"/>
                <a:cs typeface="Times New Roman" panose="02020603050405020304" pitchFamily="18" charset="0"/>
              </a:rPr>
              <a:t>басталған</a:t>
            </a:r>
            <a:endParaRPr lang="ru-RU"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751549584"/>
              </p:ext>
            </p:extLst>
          </p:nvPr>
        </p:nvGraphicFramePr>
        <p:xfrm>
          <a:off x="251520" y="1124744"/>
          <a:ext cx="5112568" cy="4876800"/>
        </p:xfrm>
        <a:graphic>
          <a:graphicData uri="http://schemas.openxmlformats.org/drawingml/2006/table">
            <a:tbl>
              <a:tblPr firstRow="1" firstCol="1" bandRow="1">
                <a:tableStyleId>{5C22544A-7EE6-4342-B048-85BDC9FD1C3A}</a:tableStyleId>
              </a:tblPr>
              <a:tblGrid>
                <a:gridCol w="586586"/>
                <a:gridCol w="493534"/>
                <a:gridCol w="1944216"/>
                <a:gridCol w="2088232"/>
              </a:tblGrid>
              <a:tr h="250886">
                <a:tc gridSpan="2">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Сабақтың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h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Өтетін сабақ</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Журнал толтыратын сабақ</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rowSpan="6">
                  <a:txBody>
                    <a:bodyPr/>
                    <a:lstStyle/>
                    <a:p>
                      <a:pPr marL="71755" marR="71755" algn="ctr">
                        <a:spcAft>
                          <a:spcPts val="0"/>
                        </a:spcAft>
                      </a:pPr>
                      <a:r>
                        <a:rPr lang="kk-KZ" sz="1600" dirty="0">
                          <a:effectLst/>
                          <a:latin typeface="Times New Roman" panose="02020603050405020304" pitchFamily="18" charset="0"/>
                          <a:cs typeface="Times New Roman" panose="02020603050405020304" pitchFamily="18" charset="0"/>
                        </a:rPr>
                        <a:t>Дүйсенбі</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Қазақстан тарихы</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д/ш</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тілі</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тілі</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3</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География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Өзін – өзі тану</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 тілі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Информатика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6</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Алгебра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География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Сейсенбі</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г/с</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г/с</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Химия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Химия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Биология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АӘД</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Қазақстан тарихы</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Қазақстан тарихы</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Биология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Биология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Сәрсенбі</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Физика </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Физика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 тарихы</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 тарихы</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Ағылшын тілі</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Техн / технология</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География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д/ш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Геометрия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Геометрия </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r h="125442">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 г/с</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 г/с</a:t>
                      </a:r>
                      <a:endParaRPr lang="ru-RU" sz="1600" dirty="0">
                        <a:effectLst/>
                        <a:latin typeface="Times New Roman" panose="02020603050405020304" pitchFamily="18" charset="0"/>
                        <a:ea typeface="Calibri"/>
                        <a:cs typeface="Times New Roman" panose="02020603050405020304" pitchFamily="18" charset="0"/>
                      </a:endParaRPr>
                    </a:p>
                  </a:txBody>
                  <a:tcPr marL="38159" marR="38159" marT="0" marB="0"/>
                </a:tc>
              </a:tr>
            </a:tbl>
          </a:graphicData>
        </a:graphic>
      </p:graphicFrame>
    </p:spTree>
    <p:extLst>
      <p:ext uri="{BB962C8B-B14F-4D97-AF65-F5344CB8AC3E}">
        <p14:creationId xmlns:p14="http://schemas.microsoft.com/office/powerpoint/2010/main" val="2423668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3063128"/>
              </p:ext>
            </p:extLst>
          </p:nvPr>
        </p:nvGraphicFramePr>
        <p:xfrm>
          <a:off x="179512" y="1844824"/>
          <a:ext cx="5760640" cy="4145280"/>
        </p:xfrm>
        <a:graphic>
          <a:graphicData uri="http://schemas.openxmlformats.org/drawingml/2006/table">
            <a:tbl>
              <a:tblPr firstRow="1" firstCol="1" bandRow="1">
                <a:tableStyleId>{5C22544A-7EE6-4342-B048-85BDC9FD1C3A}</a:tableStyleId>
              </a:tblPr>
              <a:tblGrid>
                <a:gridCol w="537845"/>
                <a:gridCol w="470267"/>
                <a:gridCol w="2606308"/>
                <a:gridCol w="2146220"/>
              </a:tblGrid>
              <a:tr h="0">
                <a:tc rowSpan="6">
                  <a:txBody>
                    <a:bodyPr/>
                    <a:lstStyle/>
                    <a:p>
                      <a:pPr marL="71755" marR="71755" algn="ctr">
                        <a:spcAft>
                          <a:spcPts val="0"/>
                        </a:spcAft>
                      </a:pPr>
                      <a:r>
                        <a:rPr lang="kk-KZ" sz="1600" dirty="0">
                          <a:effectLst/>
                          <a:latin typeface="Times New Roman" panose="02020603050405020304" pitchFamily="18" charset="0"/>
                          <a:cs typeface="Times New Roman" panose="02020603050405020304" pitchFamily="18" charset="0"/>
                        </a:rPr>
                        <a:t>Бейсенбі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Алгебра</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Алгебра</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Қазақстан тарихы</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Қоғам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Химия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Химия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4</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Әдебиет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Әдебиет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5</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Ағылшын тілі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Ағылшын тілі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6</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Орыс әдебиеті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Орыс әдебиеті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Жұма</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1</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Қазақстан тарихы</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Қазақстан тарихы</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Әдебиет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Биология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Биология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Физика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Физика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Геометрия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Геометрия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География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География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rowSpan="5">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Сенбі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Орыс тілі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Тәрбие сағаты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Физика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Физика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Орыс тілі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Физика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д/ш</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3" name="Заголовок 2"/>
          <p:cNvSpPr>
            <a:spLocks noGrp="1"/>
          </p:cNvSpPr>
          <p:nvPr>
            <p:ph type="title"/>
          </p:nvPr>
        </p:nvSpPr>
        <p:spPr/>
        <p:txBody>
          <a:bodyPr>
            <a:normAutofit/>
          </a:bodyPr>
          <a:lstStyle/>
          <a:p>
            <a:r>
              <a:rPr lang="kk-KZ" sz="3600" dirty="0">
                <a:solidFill>
                  <a:srgbClr val="FF0000"/>
                </a:solidFill>
                <a:latin typeface="Times New Roman" panose="02020603050405020304" pitchFamily="18" charset="0"/>
                <a:cs typeface="Times New Roman" panose="02020603050405020304" pitchFamily="18" charset="0"/>
              </a:rPr>
              <a:t>11а сыныбы        20.01.2014 ж басталған</a:t>
            </a:r>
            <a:r>
              <a:rPr lang="ru-RU" sz="3600" dirty="0">
                <a:solidFill>
                  <a:srgbClr val="FF0000"/>
                </a:solidFill>
                <a:latin typeface="Times New Roman" panose="02020603050405020304" pitchFamily="18" charset="0"/>
                <a:cs typeface="Times New Roman" panose="02020603050405020304" pitchFamily="18" charset="0"/>
              </a:rPr>
              <a:t/>
            </a:r>
            <a:br>
              <a:rPr lang="ru-RU" sz="3600" dirty="0">
                <a:solidFill>
                  <a:srgbClr val="FF0000"/>
                </a:solidFill>
                <a:latin typeface="Times New Roman" panose="02020603050405020304" pitchFamily="18" charset="0"/>
                <a:cs typeface="Times New Roman" panose="02020603050405020304" pitchFamily="18" charset="0"/>
              </a:rPr>
            </a:br>
            <a:endParaRPr lang="ru-RU" sz="3600" dirty="0"/>
          </a:p>
        </p:txBody>
      </p:sp>
    </p:spTree>
    <p:extLst>
      <p:ext uri="{BB962C8B-B14F-4D97-AF65-F5344CB8AC3E}">
        <p14:creationId xmlns:p14="http://schemas.microsoft.com/office/powerpoint/2010/main" val="2526025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06122076"/>
              </p:ext>
            </p:extLst>
          </p:nvPr>
        </p:nvGraphicFramePr>
        <p:xfrm>
          <a:off x="251520" y="1268760"/>
          <a:ext cx="5688632" cy="4876800"/>
        </p:xfrm>
        <a:graphic>
          <a:graphicData uri="http://schemas.openxmlformats.org/drawingml/2006/table">
            <a:tbl>
              <a:tblPr firstRow="1" firstCol="1" bandRow="1">
                <a:tableStyleId>{5C22544A-7EE6-4342-B048-85BDC9FD1C3A}</a:tableStyleId>
              </a:tblPr>
              <a:tblGrid>
                <a:gridCol w="360040"/>
                <a:gridCol w="792088"/>
                <a:gridCol w="1728192"/>
                <a:gridCol w="2808312"/>
              </a:tblGrid>
              <a:tr h="280452">
                <a:tc gridSpan="2">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Сабақтың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h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Өтетін сабақ</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Журнал толтыратын сабақ</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Дүйсенбі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Алгебра</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Информатика</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Биология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Биология </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Ағылшын тілі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 тілі</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Сейсенбі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Алгебра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АӘД</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Қазақстан тарихы</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Қазақстан тарихы</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д/ш</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д/ш</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 тілі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Геометрия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Геометрия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Сәрсенбі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 тілі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Қазақстан тарихы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Өзін – өзі тану</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Ағылшын тілі</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Д тарихы </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Д тарихы </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r h="140226">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a:cs typeface="Times New Roman" panose="02020603050405020304" pitchFamily="18" charset="0"/>
                      </a:endParaRPr>
                    </a:p>
                  </a:txBody>
                  <a:tcPr marL="37154" marR="37154" marT="0" marB="0"/>
                </a:tc>
              </a:tr>
            </a:tbl>
          </a:graphicData>
        </a:graphic>
      </p:graphicFrame>
      <p:sp>
        <p:nvSpPr>
          <p:cNvPr id="3" name="Заголовок 2"/>
          <p:cNvSpPr>
            <a:spLocks noGrp="1"/>
          </p:cNvSpPr>
          <p:nvPr>
            <p:ph type="title"/>
          </p:nvPr>
        </p:nvSpPr>
        <p:spPr/>
        <p:txBody>
          <a:bodyPr>
            <a:normAutofit/>
          </a:bodyPr>
          <a:lstStyle/>
          <a:p>
            <a:r>
              <a:rPr lang="kk-KZ" sz="3200" dirty="0">
                <a:solidFill>
                  <a:srgbClr val="FF0000"/>
                </a:solidFill>
                <a:latin typeface="Times New Roman" panose="02020603050405020304" pitchFamily="18" charset="0"/>
                <a:cs typeface="Times New Roman" panose="02020603050405020304" pitchFamily="18" charset="0"/>
              </a:rPr>
              <a:t>11ә сыныбы        20.01.2014 ж </a:t>
            </a:r>
            <a:r>
              <a:rPr lang="kk-KZ" sz="3200" dirty="0" smtClean="0">
                <a:solidFill>
                  <a:srgbClr val="FF0000"/>
                </a:solidFill>
                <a:latin typeface="Times New Roman" panose="02020603050405020304" pitchFamily="18" charset="0"/>
                <a:cs typeface="Times New Roman" panose="02020603050405020304" pitchFamily="18" charset="0"/>
              </a:rPr>
              <a:t>басталған</a:t>
            </a:r>
            <a:r>
              <a:rPr lang="ru-RU" sz="3200" dirty="0">
                <a:solidFill>
                  <a:srgbClr val="FF0000"/>
                </a:solidFill>
                <a:latin typeface="Times New Roman" panose="02020603050405020304" pitchFamily="18" charset="0"/>
                <a:cs typeface="Times New Roman" panose="02020603050405020304" pitchFamily="18" charset="0"/>
              </a:rPr>
              <a:t/>
            </a:r>
            <a:br>
              <a:rPr lang="ru-RU" sz="3200" dirty="0">
                <a:solidFill>
                  <a:srgbClr val="FF0000"/>
                </a:solidFill>
                <a:latin typeface="Times New Roman" panose="02020603050405020304" pitchFamily="18" charset="0"/>
                <a:cs typeface="Times New Roman" panose="02020603050405020304" pitchFamily="18" charset="0"/>
              </a:rPr>
            </a:br>
            <a:endParaRPr lang="ru-RU"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178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29505438"/>
              </p:ext>
            </p:extLst>
          </p:nvPr>
        </p:nvGraphicFramePr>
        <p:xfrm>
          <a:off x="179512" y="1988840"/>
          <a:ext cx="6048672" cy="4312920"/>
        </p:xfrm>
        <a:graphic>
          <a:graphicData uri="http://schemas.openxmlformats.org/drawingml/2006/table">
            <a:tbl>
              <a:tblPr firstRow="1" firstCol="1" bandRow="1">
                <a:tableStyleId>{5C22544A-7EE6-4342-B048-85BDC9FD1C3A}</a:tableStyleId>
              </a:tblPr>
              <a:tblGrid>
                <a:gridCol w="537845"/>
                <a:gridCol w="614283"/>
                <a:gridCol w="2462292"/>
                <a:gridCol w="2434252"/>
              </a:tblGrid>
              <a:tr h="0">
                <a:tc rowSpan="6">
                  <a:txBody>
                    <a:bodyPr/>
                    <a:lstStyle/>
                    <a:p>
                      <a:pPr marL="71755" marR="71755" algn="ctr">
                        <a:spcAft>
                          <a:spcPts val="0"/>
                        </a:spcAft>
                      </a:pPr>
                      <a:r>
                        <a:rPr lang="kk-KZ" sz="1600" dirty="0">
                          <a:effectLst/>
                          <a:latin typeface="Times New Roman" panose="02020603050405020304" pitchFamily="18" charset="0"/>
                          <a:cs typeface="Times New Roman" panose="02020603050405020304" pitchFamily="18" charset="0"/>
                        </a:rPr>
                        <a:t>Бейсенбі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100">
                          <a:effectLst/>
                        </a:rPr>
                        <a:t>1</a:t>
                      </a:r>
                      <a:endParaRPr lang="ru-RU" sz="1100">
                        <a:effectLst/>
                        <a:latin typeface="Calibri"/>
                        <a:ea typeface="Calibri"/>
                        <a:cs typeface="Times New Roman"/>
                      </a:endParaRPr>
                    </a:p>
                  </a:txBody>
                  <a:tcPr marL="68580" marR="68580" marT="0" marB="0"/>
                </a:tc>
                <a:tc>
                  <a:txBody>
                    <a:bodyPr/>
                    <a:lstStyle/>
                    <a:p>
                      <a:pPr algn="l">
                        <a:spcAft>
                          <a:spcPts val="0"/>
                        </a:spcAft>
                      </a:pPr>
                      <a:r>
                        <a:rPr lang="kk-KZ" sz="1100" dirty="0">
                          <a:effectLst/>
                        </a:rPr>
                        <a:t>Химия </a:t>
                      </a:r>
                      <a:endParaRPr lang="ru-RU" sz="1100" dirty="0">
                        <a:effectLst/>
                        <a:latin typeface="Calibri"/>
                        <a:ea typeface="Calibri"/>
                        <a:cs typeface="Times New Roman"/>
                      </a:endParaRPr>
                    </a:p>
                  </a:txBody>
                  <a:tcPr marL="68580" marR="68580" marT="0" marB="0"/>
                </a:tc>
                <a:tc>
                  <a:txBody>
                    <a:bodyPr/>
                    <a:lstStyle/>
                    <a:p>
                      <a:pPr algn="l">
                        <a:spcAft>
                          <a:spcPts val="0"/>
                        </a:spcAft>
                      </a:pPr>
                      <a:r>
                        <a:rPr lang="kk-KZ" sz="1100">
                          <a:effectLst/>
                        </a:rPr>
                        <a:t>Химия </a:t>
                      </a:r>
                      <a:endParaRPr lang="ru-RU" sz="1100">
                        <a:effectLst/>
                        <a:latin typeface="Calibri"/>
                        <a:ea typeface="Calibri"/>
                        <a:cs typeface="Times New Roman"/>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Қазақстан тарихы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Қазақстан тарихы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 тілі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д/ш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4</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Орыс тілі </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dirty="0">
                          <a:effectLst/>
                          <a:latin typeface="Times New Roman" panose="02020603050405020304" pitchFamily="18" charset="0"/>
                          <a:cs typeface="Times New Roman" panose="02020603050405020304" pitchFamily="18" charset="0"/>
                        </a:rPr>
                        <a:t>5</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Қазақстан тарихы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Қоғам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Жұма</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Орыс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Алгебра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Физика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Физика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География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География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rowSpan="6">
                  <a:txBody>
                    <a:bodyPr/>
                    <a:lstStyle/>
                    <a:p>
                      <a:pPr marL="71755" marR="71755" algn="ctr">
                        <a:spcAft>
                          <a:spcPts val="0"/>
                        </a:spcAft>
                      </a:pPr>
                      <a:r>
                        <a:rPr lang="kk-KZ" sz="1600">
                          <a:effectLst/>
                          <a:latin typeface="Times New Roman" panose="02020603050405020304" pitchFamily="18" charset="0"/>
                          <a:cs typeface="Times New Roman" panose="02020603050405020304" pitchFamily="18" charset="0"/>
                        </a:rPr>
                        <a:t>Сенбі</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vert="vert270"/>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Тәрбие сағаты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Тәрбие сағаты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Қазақстан тарихы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д/ш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solidFill>
                            <a:srgbClr val="FF0000"/>
                          </a:solidFill>
                          <a:effectLst/>
                          <a:latin typeface="Times New Roman" panose="02020603050405020304" pitchFamily="18" charset="0"/>
                          <a:cs typeface="Times New Roman" panose="02020603050405020304" pitchFamily="18" charset="0"/>
                        </a:rPr>
                        <a:t>Орыс тілі </a:t>
                      </a:r>
                      <a:endParaRPr lang="ru-RU" sz="1600"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Техн/технология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 тарихы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Д тарихы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5</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Ағылшын тілі</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ru-RU"/>
                    </a:p>
                  </a:txBody>
                  <a:tcPr/>
                </a:tc>
                <a:tc>
                  <a:txBody>
                    <a:bodyPr/>
                    <a:lstStyle/>
                    <a:p>
                      <a:pPr algn="ctr">
                        <a:spcAft>
                          <a:spcPts val="0"/>
                        </a:spcAft>
                      </a:pPr>
                      <a:r>
                        <a:rPr lang="kk-KZ" sz="1600">
                          <a:effectLst/>
                          <a:latin typeface="Times New Roman" panose="02020603050405020304" pitchFamily="18" charset="0"/>
                          <a:cs typeface="Times New Roman" panose="02020603050405020304" pitchFamily="18" charset="0"/>
                        </a:rPr>
                        <a:t>6</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a:effectLst/>
                          <a:latin typeface="Times New Roman" panose="02020603050405020304" pitchFamily="18" charset="0"/>
                          <a:cs typeface="Times New Roman" panose="02020603050405020304" pitchFamily="18" charset="0"/>
                        </a:rPr>
                        <a:t>Әдебиет</a:t>
                      </a:r>
                      <a:endParaRPr lang="ru-RU" sz="16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l">
                        <a:spcAft>
                          <a:spcPts val="0"/>
                        </a:spcAft>
                      </a:pPr>
                      <a:r>
                        <a:rPr lang="kk-KZ" sz="1600" dirty="0">
                          <a:effectLst/>
                          <a:latin typeface="Times New Roman" panose="02020603050405020304" pitchFamily="18" charset="0"/>
                          <a:cs typeface="Times New Roman" panose="02020603050405020304" pitchFamily="18" charset="0"/>
                        </a:rPr>
                        <a:t>Әдебиет </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3" name="Заголовок 2"/>
          <p:cNvSpPr>
            <a:spLocks noGrp="1"/>
          </p:cNvSpPr>
          <p:nvPr>
            <p:ph type="title"/>
          </p:nvPr>
        </p:nvSpPr>
        <p:spPr/>
        <p:txBody>
          <a:bodyPr>
            <a:normAutofit/>
          </a:bodyPr>
          <a:lstStyle/>
          <a:p>
            <a:r>
              <a:rPr lang="kk-KZ" sz="3600" dirty="0">
                <a:solidFill>
                  <a:srgbClr val="FF0000"/>
                </a:solidFill>
                <a:latin typeface="Times New Roman" panose="02020603050405020304" pitchFamily="18" charset="0"/>
                <a:cs typeface="Times New Roman" panose="02020603050405020304" pitchFamily="18" charset="0"/>
              </a:rPr>
              <a:t>11ә сыныбы        20.01.2014 ж басталған</a:t>
            </a:r>
            <a:r>
              <a:rPr lang="ru-RU" sz="3600" dirty="0">
                <a:solidFill>
                  <a:srgbClr val="FF0000"/>
                </a:solidFill>
                <a:latin typeface="Times New Roman" panose="02020603050405020304" pitchFamily="18" charset="0"/>
                <a:cs typeface="Times New Roman" panose="02020603050405020304" pitchFamily="18" charset="0"/>
              </a:rPr>
              <a:t/>
            </a:r>
            <a:br>
              <a:rPr lang="ru-RU" sz="3600" dirty="0">
                <a:solidFill>
                  <a:srgbClr val="FF0000"/>
                </a:solidFill>
                <a:latin typeface="Times New Roman" panose="02020603050405020304" pitchFamily="18" charset="0"/>
                <a:cs typeface="Times New Roman" panose="02020603050405020304" pitchFamily="18" charset="0"/>
              </a:rPr>
            </a:br>
            <a:endParaRPr lang="ru-RU" sz="3600" dirty="0"/>
          </a:p>
        </p:txBody>
      </p:sp>
    </p:spTree>
    <p:extLst>
      <p:ext uri="{BB962C8B-B14F-4D97-AF65-F5344CB8AC3E}">
        <p14:creationId xmlns:p14="http://schemas.microsoft.com/office/powerpoint/2010/main" val="1982033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459202716"/>
              </p:ext>
            </p:extLst>
          </p:nvPr>
        </p:nvGraphicFramePr>
        <p:xfrm>
          <a:off x="3995936" y="260648"/>
          <a:ext cx="3024336" cy="6408720"/>
        </p:xfrm>
        <a:graphic>
          <a:graphicData uri="http://schemas.openxmlformats.org/drawingml/2006/table">
            <a:tbl>
              <a:tblPr firstRow="1" firstCol="1" bandRow="1">
                <a:tableStyleId>{5C22544A-7EE6-4342-B048-85BDC9FD1C3A}</a:tableStyleId>
              </a:tblPr>
              <a:tblGrid>
                <a:gridCol w="641526"/>
                <a:gridCol w="641526"/>
                <a:gridCol w="1741284"/>
              </a:tblGrid>
              <a:tr h="213624">
                <a:tc rowSpan="5">
                  <a:txBody>
                    <a:bodyPr/>
                    <a:lstStyle/>
                    <a:p>
                      <a:pPr algn="ctr">
                        <a:spcAft>
                          <a:spcPts val="0"/>
                        </a:spcAft>
                      </a:pPr>
                      <a:r>
                        <a:rPr lang="kk-KZ" sz="1400" dirty="0">
                          <a:effectLst/>
                          <a:latin typeface="Times New Roman" panose="02020603050405020304" pitchFamily="18" charset="0"/>
                          <a:cs typeface="Times New Roman" panose="02020603050405020304" pitchFamily="18" charset="0"/>
                        </a:rPr>
                        <a:t>Дүйсенбі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1</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Қазақстан тарихы</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2</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Қазақ тілі</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3</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4</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5</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rowSpan="5">
                  <a:txBody>
                    <a:bodyPr/>
                    <a:lstStyle/>
                    <a:p>
                      <a:pPr algn="ctr">
                        <a:spcAft>
                          <a:spcPts val="0"/>
                        </a:spcAft>
                      </a:pPr>
                      <a:r>
                        <a:rPr lang="kk-KZ" sz="1400">
                          <a:effectLst/>
                          <a:latin typeface="Times New Roman" panose="02020603050405020304" pitchFamily="18" charset="0"/>
                          <a:cs typeface="Times New Roman" panose="02020603050405020304" pitchFamily="18" charset="0"/>
                        </a:rPr>
                        <a:t>Сейсенбі</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1</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5+</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rowSpan="5">
                  <a:txBody>
                    <a:bodyPr/>
                    <a:lstStyle/>
                    <a:p>
                      <a:pPr algn="ctr">
                        <a:spcAft>
                          <a:spcPts val="0"/>
                        </a:spcAft>
                      </a:pPr>
                      <a:r>
                        <a:rPr lang="kk-KZ" sz="1400">
                          <a:effectLst/>
                          <a:latin typeface="Times New Roman" panose="02020603050405020304" pitchFamily="18" charset="0"/>
                          <a:cs typeface="Times New Roman" panose="02020603050405020304" pitchFamily="18" charset="0"/>
                        </a:rPr>
                        <a:t>Сәрсенбі</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5+</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rowSpan="5">
                  <a:txBody>
                    <a:bodyPr/>
                    <a:lstStyle/>
                    <a:p>
                      <a:pPr algn="ctr">
                        <a:spcAft>
                          <a:spcPts val="0"/>
                        </a:spcAft>
                      </a:pPr>
                      <a:r>
                        <a:rPr lang="kk-KZ" sz="1400">
                          <a:effectLst/>
                          <a:latin typeface="Times New Roman" panose="02020603050405020304" pitchFamily="18" charset="0"/>
                          <a:cs typeface="Times New Roman" panose="02020603050405020304" pitchFamily="18" charset="0"/>
                        </a:rPr>
                        <a:t>Бейсенбі</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rowSpan="5">
                  <a:txBody>
                    <a:bodyPr/>
                    <a:lstStyle/>
                    <a:p>
                      <a:pPr algn="ctr">
                        <a:spcAft>
                          <a:spcPts val="0"/>
                        </a:spcAft>
                      </a:pPr>
                      <a:r>
                        <a:rPr lang="kk-KZ" sz="1400">
                          <a:effectLst/>
                          <a:latin typeface="Times New Roman" panose="02020603050405020304" pitchFamily="18" charset="0"/>
                          <a:cs typeface="Times New Roman" panose="02020603050405020304" pitchFamily="18" charset="0"/>
                        </a:rPr>
                        <a:t>Жұма</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rowSpan="5">
                  <a:txBody>
                    <a:bodyPr/>
                    <a:lstStyle/>
                    <a:p>
                      <a:pPr algn="ctr">
                        <a:spcAft>
                          <a:spcPts val="0"/>
                        </a:spcAft>
                      </a:pPr>
                      <a:r>
                        <a:rPr lang="kk-KZ" sz="1400">
                          <a:effectLst/>
                          <a:latin typeface="Times New Roman" panose="02020603050405020304" pitchFamily="18" charset="0"/>
                          <a:cs typeface="Times New Roman" panose="02020603050405020304" pitchFamily="18" charset="0"/>
                        </a:rPr>
                        <a:t>Сенбі</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r h="213624">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Calibri"/>
                        <a:cs typeface="Times New Roman" panose="02020603050405020304" pitchFamily="18" charset="0"/>
                      </a:endParaRPr>
                    </a:p>
                  </a:txBody>
                  <a:tcPr marL="36977" marR="3697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 </a:t>
                      </a:r>
                      <a:endParaRPr lang="ru-RU" sz="1400" dirty="0">
                        <a:effectLst/>
                        <a:latin typeface="Times New Roman" panose="02020603050405020304" pitchFamily="18" charset="0"/>
                        <a:ea typeface="Calibri"/>
                        <a:cs typeface="Times New Roman" panose="02020603050405020304" pitchFamily="18" charset="0"/>
                      </a:endParaRPr>
                    </a:p>
                  </a:txBody>
                  <a:tcPr marL="36977" marR="36977" marT="0" marB="0"/>
                </a:tc>
              </a:tr>
            </a:tbl>
          </a:graphicData>
        </a:graphic>
      </p:graphicFrame>
      <p:sp>
        <p:nvSpPr>
          <p:cNvPr id="3" name="Заголовок 2"/>
          <p:cNvSpPr>
            <a:spLocks noGrp="1"/>
          </p:cNvSpPr>
          <p:nvPr>
            <p:ph type="title"/>
          </p:nvPr>
        </p:nvSpPr>
        <p:spPr>
          <a:xfrm>
            <a:off x="6732240" y="548680"/>
            <a:ext cx="2304256" cy="1042376"/>
          </a:xfrm>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t/>
            </a:r>
            <a:br>
              <a:rPr lang="kk-KZ" dirty="0" smtClean="0"/>
            </a:br>
            <a:r>
              <a:rPr lang="kk-KZ" dirty="0" smtClean="0">
                <a:solidFill>
                  <a:schemeClr val="tx1"/>
                </a:solidFill>
              </a:rPr>
              <a:t>7</a:t>
            </a:r>
            <a:r>
              <a:rPr lang="kk-KZ" dirty="0"/>
              <a:t/>
            </a:r>
            <a:br>
              <a:rPr lang="kk-KZ" dirty="0"/>
            </a:br>
            <a:r>
              <a:rPr lang="kk-KZ" dirty="0" smtClean="0">
                <a:solidFill>
                  <a:schemeClr val="tx1"/>
                </a:solidFill>
              </a:rPr>
              <a:t>сәуірден бастап</a:t>
            </a:r>
            <a:r>
              <a:rPr lang="kk-KZ" dirty="0" smtClean="0"/>
              <a:t>ап</a:t>
            </a:r>
            <a:endParaRPr lang="ru-RU" dirty="0"/>
          </a:p>
        </p:txBody>
      </p:sp>
      <p:graphicFrame>
        <p:nvGraphicFramePr>
          <p:cNvPr id="4" name="Объект 6"/>
          <p:cNvGraphicFramePr>
            <a:graphicFrameLocks/>
          </p:cNvGraphicFramePr>
          <p:nvPr>
            <p:extLst>
              <p:ext uri="{D42A27DB-BD31-4B8C-83A1-F6EECF244321}">
                <p14:modId xmlns:p14="http://schemas.microsoft.com/office/powerpoint/2010/main" val="898531764"/>
              </p:ext>
            </p:extLst>
          </p:nvPr>
        </p:nvGraphicFramePr>
        <p:xfrm>
          <a:off x="179512" y="332656"/>
          <a:ext cx="3734203" cy="6400800"/>
        </p:xfrm>
        <a:graphic>
          <a:graphicData uri="http://schemas.openxmlformats.org/drawingml/2006/table">
            <a:tbl>
              <a:tblPr firstRow="1" firstCol="1" bandRow="1">
                <a:tableStyleId>{5C22544A-7EE6-4342-B048-85BDC9FD1C3A}</a:tableStyleId>
              </a:tblPr>
              <a:tblGrid>
                <a:gridCol w="302035"/>
                <a:gridCol w="562061"/>
                <a:gridCol w="2870107"/>
              </a:tblGrid>
              <a:tr h="205117">
                <a:tc rowSpan="5">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Дүйсенбі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1</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2</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(Жадыра)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rowSpan="5">
                  <a:txBody>
                    <a:bodyPr/>
                    <a:lstStyle/>
                    <a:p>
                      <a:pPr algn="l">
                        <a:spcAft>
                          <a:spcPts val="0"/>
                        </a:spcAft>
                      </a:pPr>
                      <a:r>
                        <a:rPr lang="kk-KZ" sz="1400">
                          <a:effectLst/>
                          <a:latin typeface="Times New Roman" panose="02020603050405020304" pitchFamily="18" charset="0"/>
                          <a:cs typeface="Times New Roman" panose="02020603050405020304" pitchFamily="18" charset="0"/>
                        </a:rPr>
                        <a:t>Сейсенбі</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rowSpan="5">
                  <a:txBody>
                    <a:bodyPr/>
                    <a:lstStyle/>
                    <a:p>
                      <a:pPr algn="l">
                        <a:spcAft>
                          <a:spcPts val="0"/>
                        </a:spcAft>
                      </a:pPr>
                      <a:r>
                        <a:rPr lang="kk-KZ" sz="1400">
                          <a:effectLst/>
                          <a:latin typeface="Times New Roman" panose="02020603050405020304" pitchFamily="18" charset="0"/>
                          <a:cs typeface="Times New Roman" panose="02020603050405020304" pitchFamily="18" charset="0"/>
                        </a:rPr>
                        <a:t>Сәрсенбі</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rowSpan="5">
                  <a:txBody>
                    <a:bodyPr/>
                    <a:lstStyle/>
                    <a:p>
                      <a:pPr algn="l">
                        <a:spcAft>
                          <a:spcPts val="0"/>
                        </a:spcAft>
                      </a:pPr>
                      <a:r>
                        <a:rPr lang="kk-KZ" sz="1400">
                          <a:effectLst/>
                          <a:latin typeface="Times New Roman" panose="02020603050405020304" pitchFamily="18" charset="0"/>
                          <a:cs typeface="Times New Roman" panose="02020603050405020304" pitchFamily="18" charset="0"/>
                        </a:rPr>
                        <a:t>Бейсенбі</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 </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rowSpan="5">
                  <a:txBody>
                    <a:bodyPr/>
                    <a:lstStyle/>
                    <a:p>
                      <a:pPr algn="l">
                        <a:spcAft>
                          <a:spcPts val="0"/>
                        </a:spcAft>
                      </a:pPr>
                      <a:r>
                        <a:rPr lang="kk-KZ" sz="1400">
                          <a:effectLst/>
                          <a:latin typeface="Times New Roman" panose="02020603050405020304" pitchFamily="18" charset="0"/>
                          <a:cs typeface="Times New Roman" panose="02020603050405020304" pitchFamily="18" charset="0"/>
                        </a:rPr>
                        <a:t>Жұма</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Математика (Жадыра)</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rowSpan="5">
                  <a:txBody>
                    <a:bodyPr/>
                    <a:lstStyle/>
                    <a:p>
                      <a:pPr algn="l">
                        <a:spcAft>
                          <a:spcPts val="0"/>
                        </a:spcAft>
                      </a:pPr>
                      <a:r>
                        <a:rPr lang="kk-KZ" sz="1400">
                          <a:effectLst/>
                          <a:latin typeface="Times New Roman" panose="02020603050405020304" pitchFamily="18" charset="0"/>
                          <a:cs typeface="Times New Roman" panose="02020603050405020304" pitchFamily="18" charset="0"/>
                        </a:rPr>
                        <a:t>Сенбі</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vert="vert270"/>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Таңдаулы пән</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Орыс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Қазақстан тарихы</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r h="205117">
                <a:tc vMerge="1">
                  <a:txBody>
                    <a:bodyPr/>
                    <a:lstStyle/>
                    <a:p>
                      <a:endParaRPr lang="ru-RU"/>
                    </a:p>
                  </a:txBody>
                  <a:tcPr/>
                </a:tc>
                <a:tc>
                  <a:txBody>
                    <a:bodyPr/>
                    <a:lstStyle/>
                    <a:p>
                      <a:pPr algn="l">
                        <a:spcAft>
                          <a:spcPts val="0"/>
                        </a:spcAft>
                      </a:pPr>
                      <a:r>
                        <a:rPr lang="kk-KZ" sz="14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Calibri"/>
                        <a:cs typeface="Times New Roman" panose="02020603050405020304" pitchFamily="18" charset="0"/>
                      </a:endParaRPr>
                    </a:p>
                  </a:txBody>
                  <a:tcPr marL="58987" marR="58987" marT="0" marB="0"/>
                </a:tc>
                <a:tc>
                  <a:txBody>
                    <a:bodyPr/>
                    <a:lstStyle/>
                    <a:p>
                      <a:pPr algn="l">
                        <a:spcAft>
                          <a:spcPts val="0"/>
                        </a:spcAft>
                      </a:pPr>
                      <a:r>
                        <a:rPr lang="kk-KZ" sz="1400" dirty="0">
                          <a:effectLst/>
                          <a:latin typeface="Times New Roman" panose="02020603050405020304" pitchFamily="18" charset="0"/>
                          <a:cs typeface="Times New Roman" panose="02020603050405020304" pitchFamily="18" charset="0"/>
                        </a:rPr>
                        <a:t>Қазақ тілі</a:t>
                      </a:r>
                      <a:endParaRPr lang="ru-RU" sz="1000" dirty="0">
                        <a:effectLst/>
                        <a:latin typeface="Times New Roman" panose="02020603050405020304" pitchFamily="18" charset="0"/>
                        <a:ea typeface="Calibri"/>
                        <a:cs typeface="Times New Roman" panose="02020603050405020304" pitchFamily="18" charset="0"/>
                      </a:endParaRPr>
                    </a:p>
                  </a:txBody>
                  <a:tcPr marL="58987" marR="58987" marT="0" marB="0"/>
                </a:tc>
              </a:tr>
            </a:tbl>
          </a:graphicData>
        </a:graphic>
      </p:graphicFrame>
    </p:spTree>
    <p:extLst>
      <p:ext uri="{BB962C8B-B14F-4D97-AF65-F5344CB8AC3E}">
        <p14:creationId xmlns:p14="http://schemas.microsoft.com/office/powerpoint/2010/main" val="1369019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16632"/>
            <a:ext cx="6624736" cy="936104"/>
          </a:xfrm>
        </p:spPr>
        <p:txBody>
          <a:bodyPr/>
          <a:lstStyle/>
          <a:p>
            <a:pPr marL="0" indent="0" algn="ctr">
              <a:buNone/>
            </a:pPr>
            <a:r>
              <a:rPr lang="kk-KZ" sz="3600" dirty="0" smtClean="0"/>
              <a:t>Батаева Индира</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02456185"/>
              </p:ext>
            </p:extLst>
          </p:nvPr>
        </p:nvGraphicFramePr>
        <p:xfrm>
          <a:off x="251520" y="836712"/>
          <a:ext cx="8640960" cy="5921112"/>
        </p:xfrm>
        <a:graphic>
          <a:graphicData uri="http://schemas.openxmlformats.org/drawingml/2006/table">
            <a:tbl>
              <a:tblPr firstRow="1" bandRow="1">
                <a:tableStyleId>{5C22544A-7EE6-4342-B048-85BDC9FD1C3A}</a:tableStyleId>
              </a:tblPr>
              <a:tblGrid>
                <a:gridCol w="914400"/>
                <a:gridCol w="1245840"/>
                <a:gridCol w="936104"/>
                <a:gridCol w="1080120"/>
                <a:gridCol w="1368152"/>
                <a:gridCol w="1584176"/>
                <a:gridCol w="1512168"/>
              </a:tblGrid>
              <a:tr h="648072">
                <a:tc>
                  <a:txBody>
                    <a:bodyPr/>
                    <a:lstStyle/>
                    <a:p>
                      <a:pPr algn="ct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Жалпы балы</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Қазақ тілі</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Матем</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Қазақстан тарихы</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Орыс тілі</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kk-KZ" sz="1800" dirty="0" smtClean="0">
                          <a:latin typeface="Times New Roman" panose="02020603050405020304" pitchFamily="18" charset="0"/>
                          <a:cs typeface="Times New Roman" panose="02020603050405020304" pitchFamily="18" charset="0"/>
                        </a:rPr>
                        <a:t>Ағылшын</a:t>
                      </a:r>
                      <a:r>
                        <a:rPr lang="kk-KZ" sz="1800" baseline="0" dirty="0" smtClean="0">
                          <a:latin typeface="Times New Roman" panose="02020603050405020304" pitchFamily="18" charset="0"/>
                          <a:cs typeface="Times New Roman" panose="02020603050405020304" pitchFamily="18" charset="0"/>
                        </a:rPr>
                        <a:t> тілі</a:t>
                      </a:r>
                      <a:endParaRPr lang="ru-RU" sz="1800"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№7</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109/88</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№8</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107/86</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25/5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20/5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17/4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№9 д</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98/79 </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19/5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№10 и</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107/84</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chemeClr val="tx1"/>
                          </a:solidFill>
                          <a:latin typeface="Times New Roman" panose="02020603050405020304" pitchFamily="18" charset="0"/>
                          <a:cs typeface="Times New Roman" panose="02020603050405020304" pitchFamily="18" charset="0"/>
                        </a:rPr>
                        <a:t>23/5</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№11</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116/92</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20/5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chemeClr val="tx1"/>
                          </a:solidFill>
                          <a:latin typeface="Times New Roman" panose="02020603050405020304" pitchFamily="18" charset="0"/>
                          <a:cs typeface="Times New Roman" panose="02020603050405020304" pitchFamily="18" charset="0"/>
                        </a:rPr>
                        <a:t>25/5</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№12</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102/83</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chemeClr val="tx1"/>
                          </a:solidFill>
                          <a:latin typeface="Times New Roman" panose="02020603050405020304" pitchFamily="18" charset="0"/>
                          <a:cs typeface="Times New Roman" panose="02020603050405020304" pitchFamily="18" charset="0"/>
                        </a:rPr>
                        <a:t>21/5</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19/5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№13 аудан</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111/87</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№14 облыс</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114/89</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25/5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№15 аудан</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106/83</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20/4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18/4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23/5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№16 д</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105/84</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chemeClr val="tx1"/>
                          </a:solidFill>
                          <a:latin typeface="Times New Roman" panose="02020603050405020304" pitchFamily="18" charset="0"/>
                          <a:cs typeface="Times New Roman" panose="02020603050405020304" pitchFamily="18" charset="0"/>
                        </a:rPr>
                        <a:t>22/5</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r>
              <a:tr h="370840">
                <a:tc>
                  <a:txBody>
                    <a:bodyPr/>
                    <a:lstStyle/>
                    <a:p>
                      <a:pPr algn="ctr"/>
                      <a:r>
                        <a:rPr lang="kk-KZ" sz="2000" dirty="0" smtClean="0">
                          <a:latin typeface="Times New Roman" panose="02020603050405020304" pitchFamily="18" charset="0"/>
                          <a:cs typeface="Times New Roman" panose="02020603050405020304" pitchFamily="18" charset="0"/>
                        </a:rPr>
                        <a:t>№17 и</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111/86</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21/5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22/5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solidFill>
                            <a:srgbClr val="FF0000"/>
                          </a:solidFill>
                          <a:latin typeface="Times New Roman" panose="02020603050405020304" pitchFamily="18" charset="0"/>
                          <a:cs typeface="Times New Roman" panose="02020603050405020304" pitchFamily="18" charset="0"/>
                        </a:rPr>
                        <a:t>19/4</a:t>
                      </a:r>
                      <a:endParaRPr lang="ru-RU" sz="20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25/5</a:t>
                      </a:r>
                      <a:endParaRPr lang="ru-RU" sz="2000" b="1" dirty="0">
                        <a:latin typeface="Times New Roman" panose="02020603050405020304" pitchFamily="18" charset="0"/>
                        <a:cs typeface="Times New Roman" panose="02020603050405020304" pitchFamily="18" charset="0"/>
                      </a:endParaRPr>
                    </a:p>
                  </a:txBody>
                  <a:tcPr/>
                </a:tc>
                <a:tc>
                  <a:txBody>
                    <a:bodyPr/>
                    <a:lstStyle/>
                    <a:p>
                      <a:pPr algn="ctr"/>
                      <a:r>
                        <a:rPr lang="kk-KZ" sz="2000" b="1" dirty="0" smtClean="0">
                          <a:latin typeface="Times New Roman" panose="02020603050405020304" pitchFamily="18" charset="0"/>
                          <a:cs typeface="Times New Roman" panose="02020603050405020304" pitchFamily="18" charset="0"/>
                        </a:rPr>
                        <a:t>24/5</a:t>
                      </a:r>
                      <a:endParaRPr lang="ru-RU" sz="2000" b="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749959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20688"/>
            <a:ext cx="7408333" cy="5505475"/>
          </a:xfrm>
        </p:spPr>
        <p:txBody>
          <a:bodyPr/>
          <a:lstStyle/>
          <a:p>
            <a:pPr marL="0" indent="0">
              <a:buNone/>
            </a:pPr>
            <a:endParaRPr lang="ru-RU" dirty="0"/>
          </a:p>
        </p:txBody>
      </p:sp>
    </p:spTree>
    <p:extLst>
      <p:ext uri="{BB962C8B-B14F-4D97-AF65-F5344CB8AC3E}">
        <p14:creationId xmlns:p14="http://schemas.microsoft.com/office/powerpoint/2010/main" val="331027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640959" cy="5793507"/>
          </a:xfrm>
        </p:spPr>
        <p:txBody>
          <a:bodyPr/>
          <a:lstStyle/>
          <a:p>
            <a:pPr marL="0" indent="0" algn="ctr">
              <a:buNone/>
            </a:pPr>
            <a:r>
              <a:rPr lang="kk-KZ" sz="4400" b="1" dirty="0" smtClean="0">
                <a:solidFill>
                  <a:schemeClr val="tx1"/>
                </a:solidFill>
                <a:latin typeface="Times New Roman" panose="02020603050405020304" pitchFamily="18" charset="0"/>
                <a:cs typeface="Times New Roman" panose="02020603050405020304" pitchFamily="18" charset="0"/>
              </a:rPr>
              <a:t>ҰБТ балдарын бағаға ауыстыру</a:t>
            </a:r>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17145886"/>
              </p:ext>
            </p:extLst>
          </p:nvPr>
        </p:nvGraphicFramePr>
        <p:xfrm>
          <a:off x="323526" y="1124745"/>
          <a:ext cx="8640962" cy="4724400"/>
        </p:xfrm>
        <a:graphic>
          <a:graphicData uri="http://schemas.openxmlformats.org/drawingml/2006/table">
            <a:tbl>
              <a:tblPr firstRow="1" bandRow="1">
                <a:tableStyleId>{5C22544A-7EE6-4342-B048-85BDC9FD1C3A}</a:tableStyleId>
              </a:tblPr>
              <a:tblGrid>
                <a:gridCol w="432050"/>
                <a:gridCol w="3240360"/>
                <a:gridCol w="1224136"/>
                <a:gridCol w="1368152"/>
                <a:gridCol w="1224136"/>
                <a:gridCol w="1152128"/>
              </a:tblGrid>
              <a:tr h="386855">
                <a:tc>
                  <a:txBody>
                    <a:bodyPr/>
                    <a:lstStyle/>
                    <a:p>
                      <a:pPr algn="ctr"/>
                      <a:r>
                        <a:rPr lang="kk-KZ" sz="2800" b="1" dirty="0" smtClean="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Пәні</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«2»</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«4»</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«5»</a:t>
                      </a:r>
                      <a:endParaRPr lang="ru-RU" sz="2800" b="1" dirty="0">
                        <a:latin typeface="Times New Roman" panose="02020603050405020304" pitchFamily="18" charset="0"/>
                        <a:cs typeface="Times New Roman" panose="02020603050405020304" pitchFamily="18" charset="0"/>
                      </a:endParaRPr>
                    </a:p>
                  </a:txBody>
                  <a:tcPr/>
                </a:tc>
              </a:tr>
              <a:tr h="386855">
                <a:tc>
                  <a:txBody>
                    <a:bodyPr/>
                    <a:lstStyle/>
                    <a:p>
                      <a:r>
                        <a:rPr lang="kk-KZ" sz="2800" b="1" dirty="0" smtClean="0">
                          <a:latin typeface="Times New Roman" panose="02020603050405020304" pitchFamily="18" charset="0"/>
                          <a:cs typeface="Times New Roman" panose="02020603050405020304" pitchFamily="18" charset="0"/>
                        </a:rPr>
                        <a:t>1</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kk-KZ" sz="2800" b="1" dirty="0" smtClean="0">
                          <a:latin typeface="Times New Roman" panose="02020603050405020304" pitchFamily="18" charset="0"/>
                          <a:cs typeface="Times New Roman" panose="02020603050405020304" pitchFamily="18" charset="0"/>
                        </a:rPr>
                        <a:t>Қазақ тілі</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0-3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4-13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14-20</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21-25</a:t>
                      </a:r>
                      <a:endParaRPr lang="ru-RU" sz="2800" b="1" dirty="0">
                        <a:latin typeface="Times New Roman" panose="02020603050405020304" pitchFamily="18" charset="0"/>
                        <a:cs typeface="Times New Roman" panose="02020603050405020304" pitchFamily="18" charset="0"/>
                      </a:endParaRPr>
                    </a:p>
                  </a:txBody>
                  <a:tcPr/>
                </a:tc>
              </a:tr>
              <a:tr h="386855">
                <a:tc>
                  <a:txBody>
                    <a:bodyPr/>
                    <a:lstStyle/>
                    <a:p>
                      <a:r>
                        <a:rPr lang="kk-KZ" sz="2800" b="1" dirty="0" smtClean="0">
                          <a:latin typeface="Times New Roman" panose="02020603050405020304" pitchFamily="18" charset="0"/>
                          <a:cs typeface="Times New Roman" panose="02020603050405020304" pitchFamily="18" charset="0"/>
                        </a:rPr>
                        <a:t>2</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kk-KZ" sz="2800" b="1" dirty="0" smtClean="0">
                          <a:latin typeface="Times New Roman" panose="02020603050405020304" pitchFamily="18" charset="0"/>
                          <a:cs typeface="Times New Roman" panose="02020603050405020304" pitchFamily="18" charset="0"/>
                        </a:rPr>
                        <a:t>Орыс тілі</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0-3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4-13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14-20</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21-25</a:t>
                      </a:r>
                      <a:endParaRPr lang="ru-RU" sz="2800" b="1" dirty="0">
                        <a:latin typeface="Times New Roman" panose="02020603050405020304" pitchFamily="18" charset="0"/>
                        <a:cs typeface="Times New Roman" panose="02020603050405020304" pitchFamily="18" charset="0"/>
                      </a:endParaRPr>
                    </a:p>
                  </a:txBody>
                  <a:tcPr/>
                </a:tc>
              </a:tr>
              <a:tr h="386855">
                <a:tc>
                  <a:txBody>
                    <a:bodyPr/>
                    <a:lstStyle/>
                    <a:p>
                      <a:r>
                        <a:rPr lang="kk-KZ" sz="2800" b="1" dirty="0" smtClean="0">
                          <a:latin typeface="Times New Roman" panose="02020603050405020304" pitchFamily="18" charset="0"/>
                          <a:cs typeface="Times New Roman" panose="02020603050405020304" pitchFamily="18" charset="0"/>
                        </a:rPr>
                        <a:t>3</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kk-KZ" sz="2800" b="1" dirty="0" smtClean="0">
                          <a:latin typeface="Times New Roman" panose="02020603050405020304" pitchFamily="18" charset="0"/>
                          <a:cs typeface="Times New Roman" panose="02020603050405020304" pitchFamily="18" charset="0"/>
                        </a:rPr>
                        <a:t>Қазақстан тарихы, биология, география, дж тарихы, әдебиет, ағылшын т, </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0-3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4-13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14-20</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21-25</a:t>
                      </a:r>
                      <a:endParaRPr lang="ru-RU" sz="2800" b="1" dirty="0">
                        <a:latin typeface="Times New Roman" panose="02020603050405020304" pitchFamily="18" charset="0"/>
                        <a:cs typeface="Times New Roman" panose="02020603050405020304" pitchFamily="18" charset="0"/>
                      </a:endParaRPr>
                    </a:p>
                  </a:txBody>
                  <a:tcPr/>
                </a:tc>
              </a:tr>
              <a:tr h="386855">
                <a:tc>
                  <a:txBody>
                    <a:bodyPr/>
                    <a:lstStyle/>
                    <a:p>
                      <a:r>
                        <a:rPr lang="kk-KZ" sz="2800" b="1" dirty="0" smtClean="0">
                          <a:latin typeface="Times New Roman" panose="02020603050405020304" pitchFamily="18" charset="0"/>
                          <a:cs typeface="Times New Roman" panose="02020603050405020304" pitchFamily="18" charset="0"/>
                        </a:rPr>
                        <a:t>4</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kk-KZ" sz="2800" b="1" dirty="0" smtClean="0">
                          <a:latin typeface="Times New Roman" panose="02020603050405020304" pitchFamily="18" charset="0"/>
                          <a:cs typeface="Times New Roman" panose="02020603050405020304" pitchFamily="18" charset="0"/>
                        </a:rPr>
                        <a:t>Математика, физика, химия</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0-3</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4-11</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12-19</a:t>
                      </a:r>
                      <a:endParaRPr lang="ru-RU" sz="2800" b="1" dirty="0">
                        <a:latin typeface="Times New Roman" panose="02020603050405020304" pitchFamily="18" charset="0"/>
                        <a:cs typeface="Times New Roman" panose="02020603050405020304" pitchFamily="18" charset="0"/>
                      </a:endParaRPr>
                    </a:p>
                  </a:txBody>
                  <a:tcPr/>
                </a:tc>
                <a:tc>
                  <a:txBody>
                    <a:bodyPr/>
                    <a:lstStyle/>
                    <a:p>
                      <a:pPr algn="ctr"/>
                      <a:r>
                        <a:rPr lang="kk-KZ" sz="2800" b="1" dirty="0" smtClean="0">
                          <a:latin typeface="Times New Roman" panose="02020603050405020304" pitchFamily="18" charset="0"/>
                          <a:cs typeface="Times New Roman" panose="02020603050405020304" pitchFamily="18" charset="0"/>
                        </a:rPr>
                        <a:t>20-25</a:t>
                      </a:r>
                      <a:endParaRPr lang="ru-RU" sz="2800" b="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0797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332656"/>
            <a:ext cx="8784976" cy="6120680"/>
          </a:xfrm>
        </p:spPr>
        <p:txBody>
          <a:bodyPr>
            <a:noAutofit/>
          </a:bodyPr>
          <a:lstStyle/>
          <a:p>
            <a:r>
              <a:rPr lang="ru-RU" sz="2000" b="1" dirty="0">
                <a:latin typeface="Times New Roman" panose="02020603050405020304" pitchFamily="18" charset="0"/>
                <a:cs typeface="Times New Roman" panose="02020603050405020304" pitchFamily="18" charset="0"/>
              </a:rPr>
              <a:t>1</a:t>
            </a:r>
            <a:r>
              <a:rPr lang="ru-RU" sz="2000" b="1" i="1" u="sng" dirty="0">
                <a:latin typeface="Times New Roman" panose="02020603050405020304" pitchFamily="18" charset="0"/>
                <a:cs typeface="Times New Roman" panose="02020603050405020304" pitchFamily="18" charset="0"/>
              </a:rPr>
              <a:t>. </a:t>
            </a:r>
            <a:r>
              <a:rPr lang="kk-KZ" sz="2000" b="1" i="1" u="sng" dirty="0">
                <a:latin typeface="Times New Roman" panose="02020603050405020304" pitchFamily="18" charset="0"/>
                <a:cs typeface="Times New Roman" panose="02020603050405020304" pitchFamily="18" charset="0"/>
              </a:rPr>
              <a:t>Тестілеуге өтініш беру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Ұлттық бірыңғай тестілеуге (ҰБТ) қатысуға</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өтінішті</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мектеп бітіруші</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10 наурыздан 25 сәуірге</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дейін береді.</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Өтінішті өзі білім алып жатқан білім беру мекемесінде</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толтырады.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Өтініш беру үшін қажетті құжаттар:</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жеке басын куәландыратын құжат;</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2 фотосурет (3х4 өлшемді)</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Өтініш деректер базасына енгізілгеннен кейін мектеп бітірушіге</a:t>
            </a:r>
            <a:r>
              <a:rPr lang="ru-RU" sz="2000" dirty="0">
                <a:latin typeface="Times New Roman" panose="02020603050405020304" pitchFamily="18" charset="0"/>
                <a:cs typeface="Times New Roman" panose="02020603050405020304" pitchFamily="18" charset="0"/>
              </a:rPr>
              <a:t>: </a:t>
            </a:r>
          </a:p>
          <a:p>
            <a:pPr lvl="0"/>
            <a:r>
              <a:rPr lang="kk-KZ" sz="2000" dirty="0">
                <a:latin typeface="Times New Roman" panose="02020603050405020304" pitchFamily="18" charset="0"/>
                <a:cs typeface="Times New Roman" panose="02020603050405020304" pitchFamily="18" charset="0"/>
              </a:rPr>
              <a:t>мектеп бітірушінің тіркелгендігі жөнінде анықтама</a:t>
            </a:r>
            <a:r>
              <a:rPr lang="ru-RU" sz="2000" dirty="0">
                <a:latin typeface="Times New Roman" panose="02020603050405020304" pitchFamily="18" charset="0"/>
                <a:cs typeface="Times New Roman" panose="02020603050405020304" pitchFamily="18" charset="0"/>
              </a:rPr>
              <a:t>;</a:t>
            </a:r>
          </a:p>
          <a:p>
            <a:pPr lvl="0"/>
            <a:r>
              <a:rPr lang="kk-KZ" sz="2000" dirty="0">
                <a:latin typeface="Times New Roman" panose="02020603050405020304" pitchFamily="18" charset="0"/>
                <a:cs typeface="Times New Roman" panose="02020603050405020304" pitchFamily="18" charset="0"/>
              </a:rPr>
              <a:t>тестілеуге кіруге рұқсаттама беріледі.</a:t>
            </a:r>
            <a:endParaRPr lang="ru-RU" sz="2000" dirty="0">
              <a:latin typeface="Times New Roman" panose="02020603050405020304" pitchFamily="18" charset="0"/>
              <a:cs typeface="Times New Roman" panose="02020603050405020304" pitchFamily="18" charset="0"/>
            </a:endParaRPr>
          </a:p>
          <a:p>
            <a:pPr lvl="0"/>
            <a:r>
              <a:rPr lang="kk-KZ" sz="2000" i="1" dirty="0">
                <a:latin typeface="Times New Roman" panose="02020603050405020304" pitchFamily="18" charset="0"/>
                <a:cs typeface="Times New Roman" panose="02020603050405020304" pitchFamily="18" charset="0"/>
              </a:rPr>
              <a:t>Оқу орны өтініш қабылдаудан бас тартқан жағдайда Сізге ҰБТ өткізу пунктіне (ҰБТӨП) барып беруге болады.</a:t>
            </a:r>
            <a:endParaRPr lang="ru-RU" sz="2000" dirty="0">
              <a:latin typeface="Times New Roman" panose="02020603050405020304" pitchFamily="18" charset="0"/>
              <a:cs typeface="Times New Roman" panose="02020603050405020304" pitchFamily="18" charset="0"/>
            </a:endParaRPr>
          </a:p>
          <a:p>
            <a:pPr lvl="0"/>
            <a:r>
              <a:rPr lang="kk-KZ" sz="2000" i="1" dirty="0">
                <a:latin typeface="Times New Roman" panose="02020603050405020304" pitchFamily="18" charset="0"/>
                <a:cs typeface="Times New Roman" panose="02020603050405020304" pitchFamily="18" charset="0"/>
              </a:rPr>
              <a:t>Тіркелу анықтамасын алғаннан кейін аты-жөніңіздің, әкеңіздің атының дұрыс жазылғанын тексеріңіз, себебі бұл мәліметтер сертификатта және білім беру грантының куәлігінде көрінеді және жеке басыңызды куәландыратын құжатқа сәйкес келу қажет.   </a:t>
            </a: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252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332656"/>
            <a:ext cx="8424935" cy="6120680"/>
          </a:xfrm>
        </p:spPr>
        <p:txBody>
          <a:bodyPr>
            <a:normAutofit fontScale="70000" lnSpcReduction="20000"/>
          </a:bodyPr>
          <a:lstStyle/>
          <a:p>
            <a:r>
              <a:rPr lang="ru-RU" sz="2900" b="1" i="1" u="sng" dirty="0">
                <a:latin typeface="Times New Roman" panose="02020603050405020304" pitchFamily="18" charset="0"/>
                <a:cs typeface="Times New Roman" panose="02020603050405020304" pitchFamily="18" charset="0"/>
              </a:rPr>
              <a:t>2. </a:t>
            </a:r>
            <a:r>
              <a:rPr lang="kk-KZ" sz="2900" b="1" i="1" u="sng" dirty="0">
                <a:latin typeface="Times New Roman" panose="02020603050405020304" pitchFamily="18" charset="0"/>
                <a:cs typeface="Times New Roman" panose="02020603050405020304" pitchFamily="18" charset="0"/>
              </a:rPr>
              <a:t>ҰБТ-ны өткізу тәртібі</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ҰБТ бес пән бойынша: қазақ немесе орыс тілі (оқыту тілі), математика, Қазақстан тарихы, орыс тілінде оқытатын мектептерде қазақ тілі және қазақ тілінде оқытатын мектептерде орыс тілі және таңдаған мамандыққа байланысты бекітілген мамандықтар тізбесіне сәйкес таңдау пәні бойынша пәндердің біреуіне сәйкес өткізіледі.</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ҰБТ нысанында тапсырылатын мектеп бітірушінің таңдау пәндері: география, физика, биология, химия, дүние жүзі тарихы, қазақ әдебиеті (орыс әдебиеті), шет тілі. </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Шығармашылық немесе арнайы дайындықты қажет ететін мамандықтарды таңдаған бітірушілер үшін төртінші пәнді таңдау ерікті, олар одан кейін қосымша шығармашылық емтихан тапсырады. </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ҰБТ жалпы білім беретін оқу бағдарламалары негізінде әзірленген тест тапсырмаларының көмегімен өткізіледі, олардың мазмұны көрсетілген бағдарламаның шеңберінен шығуы мүмкін емес.</a:t>
            </a:r>
            <a:endParaRPr lang="ru-RU" sz="2900" dirty="0">
              <a:latin typeface="Times New Roman" panose="02020603050405020304" pitchFamily="18" charset="0"/>
              <a:cs typeface="Times New Roman" panose="02020603050405020304" pitchFamily="18" charset="0"/>
            </a:endParaRPr>
          </a:p>
          <a:p>
            <a:r>
              <a:rPr lang="kk-KZ" sz="2900" i="1" dirty="0">
                <a:latin typeface="Times New Roman" panose="02020603050405020304" pitchFamily="18" charset="0"/>
                <a:cs typeface="Times New Roman" panose="02020603050405020304" pitchFamily="18" charset="0"/>
              </a:rPr>
              <a:t>ҰБТ-ны өткізу кезінде пайдаланылатын тест мазмұнының және дұрыс жауаптар кодын айқындайтын мәліметтер мемлекеттік құпия болып табылады.</a:t>
            </a:r>
            <a:r>
              <a:rPr lang="kk-KZ" sz="2900" b="1" i="1" dirty="0">
                <a:latin typeface="Times New Roman" panose="02020603050405020304" pitchFamily="18" charset="0"/>
                <a:cs typeface="Times New Roman" panose="02020603050405020304" pitchFamily="18" charset="0"/>
              </a:rPr>
              <a:t> </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Әрбір пән бойынша тест тапсырмаларының саны - 25.</a:t>
            </a:r>
            <a:endParaRPr lang="ru-RU" sz="2900" dirty="0">
              <a:latin typeface="Times New Roman" panose="02020603050405020304" pitchFamily="18" charset="0"/>
              <a:cs typeface="Times New Roman" panose="02020603050405020304" pitchFamily="18" charset="0"/>
            </a:endParaRPr>
          </a:p>
          <a:p>
            <a:pPr lvl="0"/>
            <a:r>
              <a:rPr lang="kk-KZ" sz="2900" dirty="0">
                <a:latin typeface="Times New Roman" panose="02020603050405020304" pitchFamily="18" charset="0"/>
                <a:cs typeface="Times New Roman" panose="02020603050405020304" pitchFamily="18" charset="0"/>
              </a:rPr>
              <a:t>ҰБТ-ның нәтижелері 125 балдық жүйе бойынша бағаланады және жалпы орта білім туралы аттестат алу үшін бес балдық жүйе бойынша бағамен ауыстырылады. </a:t>
            </a:r>
            <a:endParaRPr lang="ru-RU" sz="29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57543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192688"/>
          </a:xfrm>
        </p:spPr>
        <p:txBody>
          <a:bodyPr>
            <a:noAutofit/>
          </a:bodyPr>
          <a:lstStyle/>
          <a:p>
            <a:r>
              <a:rPr lang="ru-RU" sz="2000" b="1" i="1" u="sng" dirty="0">
                <a:latin typeface="Times New Roman" panose="02020603050405020304" pitchFamily="18" charset="0"/>
                <a:cs typeface="Times New Roman" panose="02020603050405020304" pitchFamily="18" charset="0"/>
              </a:rPr>
              <a:t>3. </a:t>
            </a:r>
            <a:r>
              <a:rPr lang="kk-KZ" sz="2000" b="1" i="1" u="sng" dirty="0">
                <a:latin typeface="Times New Roman" panose="02020603050405020304" pitchFamily="18" charset="0"/>
                <a:cs typeface="Times New Roman" panose="02020603050405020304" pitchFamily="18" charset="0"/>
              </a:rPr>
              <a:t>Тестілеудің  мерзімі мен ұзақтығы</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Тестілеу ҰБТӨП-те 1 маусымнан 15 маусымға дейін жүргізіледі. </a:t>
            </a:r>
            <a:r>
              <a:rPr lang="kk-KZ" sz="2000" i="1" u="sng"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ҰБТ-ның</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басталу уақыты  – сағат 09.00.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ҰБТ-ға бөлінетін уақыт – 3,5 астрономиялық сағат.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Тестілеудің алғашқы және соңғы сағаттарында аудиториядан шығуға тыйым салынады. Қалған уақыттарда аудиториядан дәліз кезекшісімен бірге шығуға болады.</a:t>
            </a:r>
            <a:endParaRPr lang="ru-RU" sz="2000" dirty="0">
              <a:latin typeface="Times New Roman" panose="02020603050405020304" pitchFamily="18" charset="0"/>
              <a:cs typeface="Times New Roman" panose="02020603050405020304" pitchFamily="18" charset="0"/>
            </a:endParaRPr>
          </a:p>
          <a:p>
            <a:r>
              <a:rPr lang="en-US" sz="2000" b="1" i="1" u="sng" dirty="0">
                <a:latin typeface="Times New Roman" panose="02020603050405020304" pitchFamily="18" charset="0"/>
                <a:cs typeface="Times New Roman" panose="02020603050405020304" pitchFamily="18" charset="0"/>
              </a:rPr>
              <a:t>4</a:t>
            </a:r>
            <a:r>
              <a:rPr lang="ru-RU" sz="2000" b="1" i="1" u="sng" dirty="0">
                <a:latin typeface="Times New Roman" panose="02020603050405020304" pitchFamily="18" charset="0"/>
                <a:cs typeface="Times New Roman" panose="02020603050405020304" pitchFamily="18" charset="0"/>
              </a:rPr>
              <a:t>. Апелляция</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Тестілеу нәтижелері бойынша апелляцияға өтінішті</a:t>
            </a:r>
            <a:r>
              <a:rPr lang="kk-KZ" sz="2000" b="1"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бітіруші тестілеу нәтижелері жарияланғаннан кейін келесі күнгі сағат 14-ке дейін бере алады және апелляциялық комиссия өтінішті бір тәулік мерзімінде қарайды. </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Өтініш берушіде өзімен бірге жеке басын куәландыратын құжат және ҰБТ-ға кіруге рұқсаттамасы болуы керек.</a:t>
            </a:r>
            <a:endParaRPr lang="ru-RU" sz="2000" dirty="0">
              <a:latin typeface="Times New Roman" panose="02020603050405020304" pitchFamily="18" charset="0"/>
              <a:cs typeface="Times New Roman" panose="02020603050405020304" pitchFamily="18" charset="0"/>
            </a:endParaRPr>
          </a:p>
          <a:p>
            <a:pPr lvl="0"/>
            <a:r>
              <a:rPr lang="kk-KZ" sz="2000" dirty="0">
                <a:latin typeface="Times New Roman" panose="02020603050405020304" pitchFamily="18" charset="0"/>
                <a:cs typeface="Times New Roman" panose="02020603050405020304" pitchFamily="18" charset="0"/>
              </a:rPr>
              <a:t>Апелляцияға өтініш беру барысында тестілеу нәтижесімен келіспеуінің дәлелін (себебін және негіздемесін) көрсетуі керек.</a:t>
            </a: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092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404664"/>
            <a:ext cx="8640959" cy="5721499"/>
          </a:xfrm>
        </p:spPr>
        <p:txBody>
          <a:bodyPr>
            <a:noAutofit/>
          </a:bodyPr>
          <a:lstStyle/>
          <a:p>
            <a:r>
              <a:rPr lang="en-US" sz="3200" b="1" i="1" u="sng" dirty="0">
                <a:latin typeface="Times New Roman" panose="02020603050405020304" pitchFamily="18" charset="0"/>
                <a:cs typeface="Times New Roman" panose="02020603050405020304" pitchFamily="18" charset="0"/>
              </a:rPr>
              <a:t>5</a:t>
            </a:r>
            <a:r>
              <a:rPr lang="ru-RU" sz="3200" b="1" i="1" u="sng" dirty="0">
                <a:latin typeface="Times New Roman" panose="02020603050405020304" pitchFamily="18" charset="0"/>
                <a:cs typeface="Times New Roman" panose="02020603050405020304" pitchFamily="18" charset="0"/>
              </a:rPr>
              <a:t>. </a:t>
            </a:r>
            <a:r>
              <a:rPr lang="kk-KZ" sz="3200" b="1" i="1" u="sng" dirty="0">
                <a:latin typeface="Times New Roman" panose="02020603050405020304" pitchFamily="18" charset="0"/>
                <a:cs typeface="Times New Roman" panose="02020603050405020304" pitchFamily="18" charset="0"/>
              </a:rPr>
              <a:t>Сертификат</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ҰБТ тапсырған бітірушілерге беріледі: </a:t>
            </a:r>
            <a:endParaRPr lang="ru-RU" sz="3200" dirty="0">
              <a:latin typeface="Times New Roman" panose="02020603050405020304" pitchFamily="18" charset="0"/>
              <a:cs typeface="Times New Roman" panose="02020603050405020304" pitchFamily="18" charset="0"/>
            </a:endParaRPr>
          </a:p>
          <a:p>
            <a:pPr lvl="4"/>
            <a:r>
              <a:rPr lang="kk-KZ" sz="3200" dirty="0">
                <a:latin typeface="Times New Roman" panose="02020603050405020304" pitchFamily="18" charset="0"/>
                <a:cs typeface="Times New Roman" panose="02020603050405020304" pitchFamily="18" charset="0"/>
              </a:rPr>
              <a:t>ҰБТ нәтижесі туралы </a:t>
            </a:r>
            <a:r>
              <a:rPr lang="ru-RU" sz="3200" dirty="0">
                <a:latin typeface="Times New Roman" panose="02020603050405020304" pitchFamily="18" charset="0"/>
                <a:cs typeface="Times New Roman" panose="02020603050405020304" pitchFamily="18" charset="0"/>
              </a:rPr>
              <a:t>сертификат</a:t>
            </a:r>
            <a:r>
              <a:rPr lang="kk-KZ"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pPr lvl="4"/>
            <a:r>
              <a:rPr lang="kk-KZ" sz="3200" dirty="0">
                <a:latin typeface="Times New Roman" panose="02020603050405020304" pitchFamily="18" charset="0"/>
                <a:cs typeface="Times New Roman" panose="02020603050405020304" pitchFamily="18" charset="0"/>
              </a:rPr>
              <a:t>жалпы орта білім туралы аттестат.</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Сертификаттың</a:t>
            </a:r>
            <a:r>
              <a:rPr lang="kk-KZ" sz="3200" b="1" dirty="0">
                <a:latin typeface="Times New Roman" panose="02020603050405020304" pitchFamily="18" charset="0"/>
                <a:cs typeface="Times New Roman" panose="02020603050405020304" pitchFamily="18" charset="0"/>
              </a:rPr>
              <a:t> </a:t>
            </a:r>
            <a:r>
              <a:rPr lang="kk-KZ" sz="3200" dirty="0">
                <a:latin typeface="Times New Roman" panose="02020603050405020304" pitchFamily="18" charset="0"/>
                <a:cs typeface="Times New Roman" panose="02020603050405020304" pitchFamily="18" charset="0"/>
              </a:rPr>
              <a:t>жарамдылық мерзімі - ағымдағы жылдың 31 желтоқсанына</a:t>
            </a:r>
            <a:r>
              <a:rPr lang="kk-KZ" sz="3200" b="1" dirty="0">
                <a:latin typeface="Times New Roman" panose="02020603050405020304" pitchFamily="18" charset="0"/>
                <a:cs typeface="Times New Roman" panose="02020603050405020304" pitchFamily="18" charset="0"/>
              </a:rPr>
              <a:t> </a:t>
            </a:r>
            <a:r>
              <a:rPr lang="kk-KZ" sz="3200" dirty="0">
                <a:latin typeface="Times New Roman" panose="02020603050405020304" pitchFamily="18" charset="0"/>
                <a:cs typeface="Times New Roman" panose="02020603050405020304" pitchFamily="18" charset="0"/>
              </a:rPr>
              <a:t>дейін</a:t>
            </a:r>
            <a:r>
              <a:rPr lang="ru-RU" sz="3200" b="1"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Сертификатты ламинаттауға тыйым салынады. Ламинатталған сертификаттар ауыстырылады.</a:t>
            </a:r>
            <a:endParaRPr lang="ru-RU" sz="3200" dirty="0">
              <a:latin typeface="Times New Roman" panose="02020603050405020304" pitchFamily="18" charset="0"/>
              <a:cs typeface="Times New Roman" panose="02020603050405020304" pitchFamily="18" charset="0"/>
            </a:endParaRP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515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332656"/>
            <a:ext cx="8352927" cy="5793507"/>
          </a:xfrm>
        </p:spPr>
        <p:txBody>
          <a:bodyPr>
            <a:noAutofit/>
          </a:bodyPr>
          <a:lstStyle/>
          <a:p>
            <a:pPr lvl="0"/>
            <a:r>
              <a:rPr lang="kk-KZ" sz="3600" dirty="0">
                <a:latin typeface="Times New Roman" panose="02020603050405020304" pitchFamily="18" charset="0"/>
                <a:cs typeface="Times New Roman" panose="02020603050405020304" pitchFamily="18" charset="0"/>
              </a:rPr>
              <a:t>Білім беру гранттарын тағайындау конкурсына өтініш қабылдау 23 – 31 шілде аралығында жүргізіледі. </a:t>
            </a:r>
            <a:r>
              <a:rPr lang="kk-KZ" sz="3600" i="1" u="sng"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pPr lvl="0"/>
            <a:r>
              <a:rPr lang="kk-KZ" sz="3600" dirty="0">
                <a:latin typeface="Times New Roman" panose="02020603050405020304" pitchFamily="18" charset="0"/>
                <a:cs typeface="Times New Roman" panose="02020603050405020304" pitchFamily="18" charset="0"/>
              </a:rPr>
              <a:t>Конкурс 1 – 10 тамыз аралығында өткізіледі. </a:t>
            </a:r>
            <a:endParaRPr lang="ru-RU" sz="3600" dirty="0">
              <a:latin typeface="Times New Roman" panose="02020603050405020304" pitchFamily="18" charset="0"/>
              <a:cs typeface="Times New Roman" panose="02020603050405020304" pitchFamily="18" charset="0"/>
            </a:endParaRPr>
          </a:p>
          <a:p>
            <a:pPr lvl="0"/>
            <a:r>
              <a:rPr lang="kk-KZ" sz="3600" b="1" dirty="0">
                <a:latin typeface="Times New Roman" panose="02020603050405020304" pitchFamily="18" charset="0"/>
                <a:cs typeface="Times New Roman" panose="02020603050405020304" pitchFamily="18" charset="0"/>
              </a:rPr>
              <a:t>Білім беру грантының иегерлерінің тізімі бұқаралық ақпарат құралдарында («Егемен Қазақстан», «Казахстанская правда») жарияланады</a:t>
            </a:r>
            <a:endParaRPr lang="ru-RU" sz="3600" dirty="0">
              <a:latin typeface="Times New Roman" panose="02020603050405020304" pitchFamily="18" charset="0"/>
              <a:cs typeface="Times New Roman" panose="02020603050405020304" pitchFamily="18" charset="0"/>
            </a:endParaRPr>
          </a:p>
          <a:p>
            <a:pPr marL="0" indent="0">
              <a:buNone/>
            </a:pP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54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476672"/>
            <a:ext cx="8568951" cy="6048672"/>
          </a:xfrm>
        </p:spPr>
        <p:txBody>
          <a:bodyPr>
            <a:noAutofit/>
          </a:bodyPr>
          <a:lstStyle/>
          <a:p>
            <a:pPr marL="0" lvl="0" indent="0">
              <a:buNone/>
            </a:pPr>
            <a:r>
              <a:rPr lang="kk-KZ" sz="1800" dirty="0" smtClean="0">
                <a:latin typeface="Times New Roman" panose="02020603050405020304" pitchFamily="18" charset="0"/>
                <a:cs typeface="Times New Roman" panose="02020603050405020304" pitchFamily="18" charset="0"/>
              </a:rPr>
              <a:t>Бітіруші </a:t>
            </a:r>
            <a:r>
              <a:rPr lang="kk-KZ" sz="1800" dirty="0">
                <a:latin typeface="Times New Roman" panose="02020603050405020304" pitchFamily="18" charset="0"/>
                <a:cs typeface="Times New Roman" panose="02020603050405020304" pitchFamily="18" charset="0"/>
              </a:rPr>
              <a:t>ұлттық бірыңғай тестілеу өткізу пунктіне рұқсаттамада көрсетілген күні дәл уақытында</a:t>
            </a:r>
            <a:r>
              <a:rPr lang="kk-KZ" sz="1800" b="1"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өзімен бірге</a:t>
            </a:r>
            <a:r>
              <a:rPr lang="kk-KZ" sz="1800" b="1"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келесі құжаттарды алып  келу керек:</a:t>
            </a:r>
            <a:endParaRPr lang="ru-RU" sz="1800" dirty="0">
              <a:latin typeface="Times New Roman" panose="02020603050405020304" pitchFamily="18" charset="0"/>
              <a:cs typeface="Times New Roman" panose="02020603050405020304" pitchFamily="18" charset="0"/>
            </a:endParaRPr>
          </a:p>
          <a:p>
            <a:pPr lvl="0"/>
            <a:r>
              <a:rPr lang="kk-KZ" sz="1800" dirty="0">
                <a:latin typeface="Times New Roman" panose="02020603050405020304" pitchFamily="18" charset="0"/>
                <a:cs typeface="Times New Roman" panose="02020603050405020304" pitchFamily="18" charset="0"/>
              </a:rPr>
              <a:t>ҰБТ-ға кіруге рұқсаттама</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жеке басын куәландыратын құжат</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қара сиялы қалам</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ҰБТ кезінде бітірушіге тыйым салынады</a:t>
            </a:r>
            <a:r>
              <a:rPr lang="ru-RU" sz="1800" dirty="0">
                <a:latin typeface="Times New Roman" panose="02020603050405020304" pitchFamily="18" charset="0"/>
                <a:cs typeface="Times New Roman" panose="02020603050405020304" pitchFamily="18" charset="0"/>
              </a:rPr>
              <a:t>: </a:t>
            </a:r>
          </a:p>
          <a:p>
            <a:pPr lvl="0"/>
            <a:r>
              <a:rPr lang="kk-KZ" sz="1800" dirty="0">
                <a:latin typeface="Times New Roman" panose="02020603050405020304" pitchFamily="18" charset="0"/>
                <a:cs typeface="Times New Roman" panose="02020603050405020304" pitchFamily="18" charset="0"/>
              </a:rPr>
              <a:t>сөйлесуге</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орнынан тұруға ;</a:t>
            </a:r>
            <a:endParaRPr lang="ru-RU" sz="1800" dirty="0">
              <a:latin typeface="Times New Roman" panose="02020603050405020304" pitchFamily="18" charset="0"/>
              <a:cs typeface="Times New Roman" panose="02020603050405020304" pitchFamily="18" charset="0"/>
            </a:endParaRPr>
          </a:p>
          <a:p>
            <a:pPr lvl="0"/>
            <a:r>
              <a:rPr lang="kk-KZ" sz="1800" dirty="0">
                <a:latin typeface="Times New Roman" panose="02020603050405020304" pitchFamily="18" charset="0"/>
                <a:cs typeface="Times New Roman" panose="02020603050405020304" pitchFamily="18" charset="0"/>
              </a:rPr>
              <a:t> орын ауыстыруға</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кез-келген материалдар және заттармен алмасуды жүзеге асыруға</a:t>
            </a:r>
            <a:r>
              <a:rPr lang="ru-RU" sz="1800" dirty="0">
                <a:latin typeface="Times New Roman" panose="02020603050405020304" pitchFamily="18" charset="0"/>
                <a:cs typeface="Times New Roman" panose="02020603050405020304" pitchFamily="18" charset="0"/>
              </a:rPr>
              <a:t>;</a:t>
            </a:r>
          </a:p>
          <a:p>
            <a:pPr lvl="0"/>
            <a:r>
              <a:rPr lang="kk-KZ" sz="1800" dirty="0">
                <a:latin typeface="Times New Roman" panose="02020603050405020304" pitchFamily="18" charset="0"/>
                <a:cs typeface="Times New Roman" panose="02020603050405020304" pitchFamily="18" charset="0"/>
              </a:rPr>
              <a:t>аудиторияға калькулятор, фотоаппарат, ұялы байланыс құралдарын (пейджер, ұялы байланыс телефон, планшетник, т.б.), ноутбуктар, плейерлер, шпаргалка және анықтамалық құжаттарды (Менделеев кестесі мен тұздардың ерігіштік кестесінен басқаларын) алып кіруге және қолдануға;</a:t>
            </a:r>
            <a:endParaRPr lang="ru-RU" sz="1800" dirty="0">
              <a:latin typeface="Times New Roman" panose="02020603050405020304" pitchFamily="18" charset="0"/>
              <a:cs typeface="Times New Roman" panose="02020603050405020304" pitchFamily="18" charset="0"/>
            </a:endParaRPr>
          </a:p>
          <a:p>
            <a:pPr lvl="0"/>
            <a:r>
              <a:rPr lang="kk-KZ" sz="1800" dirty="0">
                <a:latin typeface="Times New Roman" panose="02020603050405020304" pitchFamily="18" charset="0"/>
                <a:cs typeface="Times New Roman" panose="02020603050405020304" pitchFamily="18" charset="0"/>
              </a:rPr>
              <a:t>Бітіруші аудиторияда тәртіп сақтау ережесін бұзғанда және тыйым салынған заттарды қолданған жағдайда Министрлік өкілінің шешімімен бітіруші қайта тапсыру құқығынсыз аудиториядан шығарылады және оның тест нәтижелері жойылады.</a:t>
            </a:r>
            <a:endParaRPr lang="ru-RU" sz="1800" dirty="0">
              <a:latin typeface="Times New Roman" panose="02020603050405020304" pitchFamily="18" charset="0"/>
              <a:cs typeface="Times New Roman" panose="02020603050405020304" pitchFamily="18" charset="0"/>
            </a:endParaRPr>
          </a:p>
          <a:p>
            <a:pPr lvl="0"/>
            <a:r>
              <a:rPr lang="kk-KZ" sz="1800" dirty="0">
                <a:latin typeface="Times New Roman" panose="02020603050405020304" pitchFamily="18" charset="0"/>
                <a:cs typeface="Times New Roman" panose="02020603050405020304" pitchFamily="18" charset="0"/>
              </a:rPr>
              <a:t>Тестілеуге берілген уақыт аяқталған соң (3,5 сағат)</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емтихан материалдарын тапсырудан бас тартқан мектеп бітірушінің жұмысы өңделмейді.</a:t>
            </a:r>
            <a:r>
              <a:rPr lang="ru-RU" sz="1800" dirty="0">
                <a:latin typeface="Times New Roman" panose="02020603050405020304" pitchFamily="18" charset="0"/>
                <a:cs typeface="Times New Roman" panose="02020603050405020304" pitchFamily="18" charset="0"/>
              </a:rPr>
              <a:t>   </a:t>
            </a:r>
          </a:p>
          <a:p>
            <a:pPr marL="0" indent="0">
              <a:buNone/>
            </a:pPr>
            <a:r>
              <a:rPr lang="kk-KZ" sz="1800" dirty="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a:p>
            <a:pPr marL="0" indent="0">
              <a:buNone/>
            </a:pPr>
            <a:endParaRPr lang="ru-RU" sz="2000" dirty="0"/>
          </a:p>
        </p:txBody>
      </p:sp>
    </p:spTree>
    <p:extLst>
      <p:ext uri="{BB962C8B-B14F-4D97-AF65-F5344CB8AC3E}">
        <p14:creationId xmlns:p14="http://schemas.microsoft.com/office/powerpoint/2010/main" val="3056674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447</TotalTime>
  <Words>2740</Words>
  <Application>Microsoft Office PowerPoint</Application>
  <PresentationFormat>Экран (4:3)</PresentationFormat>
  <Paragraphs>1073</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Волна</vt:lpstr>
      <vt:lpstr>Презентация PowerPoint</vt:lpstr>
      <vt:lpstr>               Күн тәртібінде:    1. №15-17 тестің нәтижесі  2. Пән мұғалімдерінің ұсыныстары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11а сыныбы        20.01.2014 ж басталған </vt:lpstr>
      <vt:lpstr>11ә сыныбы        20.01.2014 ж басталған </vt:lpstr>
      <vt:lpstr>11ә сыныбы        20.01.2014 ж басталған </vt:lpstr>
      <vt:lpstr>      7 сәуірден бастапап</vt:lpstr>
      <vt:lpstr>Батаева Индира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Күн тәртібі:  1. №1 тестің қорытындысы 2. 5 – пәнді дұрыс таңдау</dc:title>
  <dc:creator>user</dc:creator>
  <cp:lastModifiedBy>user</cp:lastModifiedBy>
  <cp:revision>38</cp:revision>
  <cp:lastPrinted>2013-09-27T07:36:20Z</cp:lastPrinted>
  <dcterms:created xsi:type="dcterms:W3CDTF">2013-09-27T04:16:19Z</dcterms:created>
  <dcterms:modified xsi:type="dcterms:W3CDTF">2014-04-30T08:41:12Z</dcterms:modified>
</cp:coreProperties>
</file>