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9" r:id="rId3"/>
    <p:sldId id="261" r:id="rId4"/>
    <p:sldId id="260" r:id="rId5"/>
    <p:sldId id="262" r:id="rId6"/>
    <p:sldId id="258" r:id="rId7"/>
    <p:sldId id="257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  <a:srgbClr val="00FFFF"/>
    <a:srgbClr val="F01030"/>
    <a:srgbClr val="DDEC4E"/>
    <a:srgbClr val="DAA600"/>
    <a:srgbClr val="DFEF15"/>
    <a:srgbClr val="B40C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4" autoAdjust="0"/>
  </p:normalViewPr>
  <p:slideViewPr>
    <p:cSldViewPr>
      <p:cViewPr>
        <p:scale>
          <a:sx n="66" d="100"/>
          <a:sy n="66" d="100"/>
        </p:scale>
        <p:origin x="-787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48;&#1088;&#1080;&#1085;&#1072;%20-%20&#1096;&#1082;&#1086;&#1083;&#1072;\&#1064;&#1050;&#1054;&#1051;&#1040;-&#1084;&#1072;&#1090;&#1077;&#1084;&#1072;&#1090;&#1080;&#1082;&#1072;\&#1052;&#1054;&#1053;&#1048;&#1058;&#1054;&#1056;&#1048;&#1053;&#1043;-2009-2010\6%20&#1043;%20&#1084;&#1072;&#1090;&#1077;&#1084;&#1072;&#1090;&#1080;&#1082;&#1072;%202009-2010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48;&#1088;&#1080;&#1085;&#1072;%20-%20&#1096;&#1082;&#1086;&#1083;&#1072;\&#1064;&#1050;&#1054;&#1051;&#1040;-&#1084;&#1072;&#1090;&#1077;&#1084;&#1072;&#1090;&#1080;&#1082;&#1072;\&#1052;&#1054;&#1053;&#1048;&#1058;&#1054;&#1056;&#1048;&#1053;&#1043;%202010-2011\7%20&#1043;%20&#1072;&#1083;&#1075;&#1077;&#1073;&#1088;&#1072;%202010-201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6 </a:t>
            </a:r>
            <a:r>
              <a:rPr lang="ru-RU" dirty="0" smtClean="0"/>
              <a:t> </a:t>
            </a:r>
            <a:r>
              <a:rPr lang="ru-RU" dirty="0"/>
              <a:t>класс, математика 2009-2010 уч.год</a:t>
            </a:r>
          </a:p>
        </c:rich>
      </c:tx>
      <c:layout>
        <c:manualLayout>
          <c:xMode val="edge"/>
          <c:yMode val="edge"/>
          <c:x val="0.14705882352941191"/>
          <c:y val="5.4720898741160554E-2"/>
        </c:manualLayout>
      </c:layout>
    </c:title>
    <c:plotArea>
      <c:layout>
        <c:manualLayout>
          <c:layoutTarget val="inner"/>
          <c:xMode val="edge"/>
          <c:yMode val="edge"/>
          <c:x val="0.11072664359861725"/>
          <c:y val="0.4150951044647414"/>
          <c:w val="0.69377162629758926"/>
          <c:h val="0.44151024747613149"/>
        </c:manualLayout>
      </c:layout>
      <c:barChart>
        <c:barDir val="col"/>
        <c:grouping val="clustered"/>
        <c:ser>
          <c:idx val="0"/>
          <c:order val="0"/>
          <c:tx>
            <c:strRef>
              <c:f>'четвертные и год'!$B$29</c:f>
              <c:strCache>
                <c:ptCount val="1"/>
                <c:pt idx="0">
                  <c:v>Успеваемость</c:v>
                </c:pt>
              </c:strCache>
            </c:strRef>
          </c:tx>
          <c:cat>
            <c:strRef>
              <c:f>'четвертные и год'!$C$2:$G$2</c:f>
              <c:strCache>
                <c:ptCount val="5"/>
                <c:pt idx="0">
                  <c:v>Четверть I</c:v>
                </c:pt>
                <c:pt idx="1">
                  <c:v>Четверть II</c:v>
                </c:pt>
                <c:pt idx="2">
                  <c:v>Четверть III</c:v>
                </c:pt>
                <c:pt idx="3">
                  <c:v>Четверть IV</c:v>
                </c:pt>
                <c:pt idx="4">
                  <c:v>ГОД</c:v>
                </c:pt>
              </c:strCache>
            </c:strRef>
          </c:cat>
          <c:val>
            <c:numRef>
              <c:f>'четвертные и год'!$C$29:$G$29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'четвертные и год'!$B$30</c:f>
              <c:strCache>
                <c:ptCount val="1"/>
                <c:pt idx="0">
                  <c:v>Качество</c:v>
                </c:pt>
              </c:strCache>
            </c:strRef>
          </c:tx>
          <c:val>
            <c:numRef>
              <c:f>'четвертные и год'!$C$30:$G$30</c:f>
              <c:numCache>
                <c:formatCode>0.00%</c:formatCode>
                <c:ptCount val="5"/>
                <c:pt idx="0">
                  <c:v>0.94736842105262631</c:v>
                </c:pt>
                <c:pt idx="1">
                  <c:v>1</c:v>
                </c:pt>
                <c:pt idx="2">
                  <c:v>0.94736842105262631</c:v>
                </c:pt>
                <c:pt idx="3">
                  <c:v>0.84210526315790002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'четвертные и год'!$B$31</c:f>
              <c:strCache>
                <c:ptCount val="1"/>
                <c:pt idx="0">
                  <c:v>СОУ</c:v>
                </c:pt>
              </c:strCache>
            </c:strRef>
          </c:tx>
          <c:val>
            <c:numRef>
              <c:f>'четвертные и год'!$C$31:$G$31</c:f>
              <c:numCache>
                <c:formatCode>0.00%</c:formatCode>
                <c:ptCount val="5"/>
                <c:pt idx="0">
                  <c:v>0.64421052631579478</c:v>
                </c:pt>
                <c:pt idx="1">
                  <c:v>0.77263157894736822</c:v>
                </c:pt>
                <c:pt idx="2">
                  <c:v>0.66315789473684261</c:v>
                </c:pt>
                <c:pt idx="3">
                  <c:v>0.59578947368421098</c:v>
                </c:pt>
                <c:pt idx="4">
                  <c:v>0.64000000000000523</c:v>
                </c:pt>
              </c:numCache>
            </c:numRef>
          </c:val>
        </c:ser>
        <c:gapWidth val="200"/>
        <c:axId val="40422784"/>
        <c:axId val="41067648"/>
      </c:barChart>
      <c:catAx>
        <c:axId val="4042278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41067648"/>
        <c:crosses val="autoZero"/>
        <c:auto val="1"/>
        <c:lblAlgn val="ctr"/>
        <c:lblOffset val="100"/>
        <c:tickLblSkip val="1"/>
        <c:tickMarkSkip val="1"/>
      </c:catAx>
      <c:valAx>
        <c:axId val="41067648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40422784"/>
        <c:crosses val="autoZero"/>
        <c:crossBetween val="between"/>
      </c:valAx>
      <c:spPr>
        <a:solidFill>
          <a:srgbClr val="4E3B30">
            <a:lumMod val="75000"/>
          </a:srgbClr>
        </a:solidFill>
      </c:spPr>
    </c:plotArea>
    <c:legend>
      <c:legendPos val="tr"/>
      <c:layout>
        <c:manualLayout>
          <c:xMode val="edge"/>
          <c:yMode val="edge"/>
          <c:x val="0.22875914625844743"/>
          <c:y val="5.2881924926953025E-5"/>
          <c:w val="0.46576356156172516"/>
          <c:h val="0.21332464015246719"/>
        </c:manualLayout>
      </c:layout>
    </c:legend>
    <c:plotVisOnly val="1"/>
    <c:dispBlanksAs val="gap"/>
  </c:chart>
  <c:spPr>
    <a:solidFill>
      <a:srgbClr val="4E3B30">
        <a:lumMod val="75000"/>
      </a:srgbClr>
    </a:soli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/>
            </a:pPr>
            <a:r>
              <a:rPr lang="ru-RU" dirty="0"/>
              <a:t>7 </a:t>
            </a:r>
            <a:r>
              <a:rPr lang="ru-RU" dirty="0" smtClean="0"/>
              <a:t>класс</a:t>
            </a:r>
            <a:r>
              <a:rPr lang="ru-RU" dirty="0"/>
              <a:t>, </a:t>
            </a:r>
            <a:endParaRPr lang="ru-RU" dirty="0" smtClean="0"/>
          </a:p>
          <a:p>
            <a:pPr algn="r">
              <a:defRPr/>
            </a:pPr>
            <a:r>
              <a:rPr lang="ru-RU" dirty="0" smtClean="0"/>
              <a:t>алгебра </a:t>
            </a:r>
            <a:r>
              <a:rPr lang="ru-RU" dirty="0"/>
              <a:t>2010-2011 уч.год</a:t>
            </a:r>
          </a:p>
        </c:rich>
      </c:tx>
      <c:layout>
        <c:manualLayout>
          <c:xMode val="edge"/>
          <c:yMode val="edge"/>
          <c:x val="0.43993880436371802"/>
          <c:y val="1.8257765249533491E-3"/>
        </c:manualLayout>
      </c:layout>
    </c:title>
    <c:plotArea>
      <c:layout>
        <c:manualLayout>
          <c:layoutTarget val="inner"/>
          <c:xMode val="edge"/>
          <c:yMode val="edge"/>
          <c:x val="0.11072664359861742"/>
          <c:y val="0.31000759294262537"/>
          <c:w val="0.81860305274592782"/>
          <c:h val="0.54659769579605832"/>
        </c:manualLayout>
      </c:layout>
      <c:barChart>
        <c:barDir val="col"/>
        <c:grouping val="clustered"/>
        <c:ser>
          <c:idx val="0"/>
          <c:order val="0"/>
          <c:tx>
            <c:strRef>
              <c:f>'четвертные и год'!$B$29</c:f>
              <c:strCache>
                <c:ptCount val="1"/>
                <c:pt idx="0">
                  <c:v>Успеваемость</c:v>
                </c:pt>
              </c:strCache>
            </c:strRef>
          </c:tx>
          <c:cat>
            <c:strRef>
              <c:f>'четвертные и год'!$C$2:$G$2</c:f>
              <c:strCache>
                <c:ptCount val="5"/>
                <c:pt idx="0">
                  <c:v>Четверть I</c:v>
                </c:pt>
                <c:pt idx="1">
                  <c:v>Четверть II</c:v>
                </c:pt>
                <c:pt idx="2">
                  <c:v>Четверть III</c:v>
                </c:pt>
                <c:pt idx="3">
                  <c:v>Четверть IV</c:v>
                </c:pt>
                <c:pt idx="4">
                  <c:v>ГОД</c:v>
                </c:pt>
              </c:strCache>
            </c:strRef>
          </c:cat>
          <c:val>
            <c:numRef>
              <c:f>'четвертные и год'!$C$29:$G$29</c:f>
              <c:numCache>
                <c:formatCode>0.00%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'четвертные и год'!$B$30</c:f>
              <c:strCache>
                <c:ptCount val="1"/>
                <c:pt idx="0">
                  <c:v>Качество</c:v>
                </c:pt>
              </c:strCache>
            </c:strRef>
          </c:tx>
          <c:val>
            <c:numRef>
              <c:f>'четвертные и год'!$C$30:$G$30</c:f>
              <c:numCache>
                <c:formatCode>0.00%</c:formatCode>
                <c:ptCount val="5"/>
                <c:pt idx="0">
                  <c:v>0.8333333333333337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'четвертные и год'!$B$31</c:f>
              <c:strCache>
                <c:ptCount val="1"/>
                <c:pt idx="0">
                  <c:v>СОУ</c:v>
                </c:pt>
              </c:strCache>
            </c:strRef>
          </c:tx>
          <c:val>
            <c:numRef>
              <c:f>'четвертные и год'!$C$31:$G$31</c:f>
              <c:numCache>
                <c:formatCode>0.00%</c:formatCode>
                <c:ptCount val="5"/>
                <c:pt idx="0">
                  <c:v>0.61333333333333362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0"/>
        <c:axId val="40511744"/>
        <c:axId val="40529920"/>
      </c:barChart>
      <c:catAx>
        <c:axId val="4051174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40529920"/>
        <c:crosses val="autoZero"/>
        <c:auto val="1"/>
        <c:lblAlgn val="ctr"/>
        <c:lblOffset val="100"/>
        <c:tickLblSkip val="1"/>
        <c:tickMarkSkip val="1"/>
      </c:catAx>
      <c:valAx>
        <c:axId val="40529920"/>
        <c:scaling>
          <c:orientation val="minMax"/>
          <c:max val="1"/>
        </c:scaling>
        <c:axPos val="l"/>
        <c:majorGridlines>
          <c:spPr>
            <a:ln>
              <a:solidFill>
                <a:schemeClr val="accent2">
                  <a:lumMod val="50000"/>
                </a:schemeClr>
              </a:solidFill>
            </a:ln>
          </c:spPr>
        </c:majorGridlines>
        <c:numFmt formatCode="0.00%" sourceLinked="1"/>
        <c:tickLblPos val="nextTo"/>
        <c:spPr>
          <a:ln>
            <a:solidFill>
              <a:schemeClr val="tx2">
                <a:lumMod val="5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40511744"/>
        <c:crosses val="autoZero"/>
        <c:crossBetween val="between"/>
      </c:valAx>
      <c:spPr>
        <a:solidFill>
          <a:srgbClr val="808000"/>
        </a:solidFill>
      </c:spPr>
    </c:plotArea>
    <c:legend>
      <c:legendPos val="tr"/>
      <c:layout>
        <c:manualLayout>
          <c:xMode val="edge"/>
          <c:yMode val="edge"/>
          <c:x val="0.44441159938607477"/>
          <c:y val="0.19759678056503596"/>
          <c:w val="0.52192850569222649"/>
          <c:h val="7.320786655649611E-2"/>
        </c:manualLayout>
      </c:layout>
    </c:legend>
    <c:plotVisOnly val="1"/>
    <c:dispBlanksAs val="gap"/>
  </c:chart>
  <c:spPr>
    <a:solidFill>
      <a:srgbClr val="808000"/>
    </a:solidFill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mgi-08@mail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43042" y="0"/>
            <a:ext cx="6048375" cy="2424120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Портфолио учителя математики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786314" y="4929198"/>
            <a:ext cx="3929090" cy="150019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Школа «Веста»</a:t>
            </a:r>
          </a:p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г. Черноголовка</a:t>
            </a:r>
          </a:p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2011 г.   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14291"/>
            <a:ext cx="5000660" cy="1928826"/>
          </a:xfrm>
        </p:spPr>
        <p:txBody>
          <a:bodyPr/>
          <a:lstStyle/>
          <a:p>
            <a:pPr algn="ctr"/>
            <a:r>
              <a:rPr lang="ru-RU" b="1" i="1" u="sng" dirty="0" smtClean="0">
                <a:latin typeface="Constantia" pitchFamily="18" charset="0"/>
              </a:rPr>
              <a:t>Научно-методическая деятельность</a:t>
            </a:r>
            <a:endParaRPr lang="ru-RU" b="1" i="1" u="sng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338" y="2000240"/>
            <a:ext cx="7643812" cy="4451361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выступление на заседании школьного МО: «Технология разноуровневого обучения как один из факторов повышения самостоятельной активности учащихся»;</a:t>
            </a:r>
          </a:p>
          <a:p>
            <a:pPr marL="273050" indent="-2730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разработаны рабочие программы по математике - 5 класс, по алгебре и геометрии - 9 класс;</a:t>
            </a:r>
          </a:p>
          <a:p>
            <a:pPr marL="273050" indent="-2730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программа элективного курса по математике «решение текстовых задач»  - 9 класс;</a:t>
            </a:r>
          </a:p>
          <a:p>
            <a:pPr>
              <a:buFont typeface="Wingdings" pitchFamily="2" charset="2"/>
              <a:buChar char="Ø"/>
            </a:pPr>
            <a:endParaRPr lang="ru-RU" i="1" dirty="0" smtClean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338" y="1000108"/>
            <a:ext cx="7643812" cy="545149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Разработана программа элективного курса по геометрии «Многогранники» - </a:t>
            </a: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11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класс;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проведение недели математики;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проведен  открытый урок  в  6 классе по теме  «Координатная плоскость»  в рамках недели математики, информатики и физики;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участие учащихся в городской, районной  олимпиадах», «Кенгуру».</a:t>
            </a:r>
          </a:p>
          <a:p>
            <a:endParaRPr lang="ru-RU" i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0"/>
            <a:ext cx="5929354" cy="2492375"/>
          </a:xfrm>
        </p:spPr>
        <p:txBody>
          <a:bodyPr/>
          <a:lstStyle/>
          <a:p>
            <a:pPr algn="ctr"/>
            <a:r>
              <a:rPr lang="ru-RU" b="1" i="1" u="sng" dirty="0" smtClean="0">
                <a:latin typeface="Constantia" pitchFamily="18" charset="0"/>
              </a:rPr>
              <a:t>Учебно-материальная база по предмету</a:t>
            </a:r>
            <a:endParaRPr lang="ru-RU" b="1" i="1" u="sng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338" y="2000241"/>
            <a:ext cx="7643812" cy="4451360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bg2"/>
                </a:solidFill>
                <a:latin typeface="Constantia" pitchFamily="18" charset="0"/>
              </a:rPr>
              <a:t>Комплекты таблиц по математике для 5-6 классов, по геометрии для 7-9 классов.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bg2"/>
                </a:solidFill>
                <a:latin typeface="Constantia" pitchFamily="18" charset="0"/>
              </a:rPr>
              <a:t>Компьютер, </a:t>
            </a:r>
            <a:r>
              <a:rPr lang="ru-RU" i="1" dirty="0" err="1" smtClean="0">
                <a:solidFill>
                  <a:schemeClr val="bg2"/>
                </a:solidFill>
                <a:latin typeface="Constantia" pitchFamily="18" charset="0"/>
              </a:rPr>
              <a:t>мультимедийный</a:t>
            </a:r>
            <a:r>
              <a:rPr lang="ru-RU" i="1" dirty="0" smtClean="0">
                <a:solidFill>
                  <a:schemeClr val="bg2"/>
                </a:solidFill>
                <a:latin typeface="Constantia" pitchFamily="18" charset="0"/>
              </a:rPr>
              <a:t> проектор.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bg2"/>
                </a:solidFill>
                <a:latin typeface="Constantia" pitchFamily="18" charset="0"/>
              </a:rPr>
              <a:t>Электронные пособия по математике для 11 класса по подготовке к ЕГЭ.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bg2"/>
                </a:solidFill>
                <a:latin typeface="Constantia" pitchFamily="18" charset="0"/>
              </a:rPr>
              <a:t>Электронные пособия по математике для 9 класса по подготовке к ГИА.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bg2"/>
                </a:solidFill>
                <a:latin typeface="Constantia" pitchFamily="18" charset="0"/>
              </a:rPr>
              <a:t>Дидактические материалы для 5-9 классов.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29552" cy="2492375"/>
          </a:xfrm>
        </p:spPr>
        <p:txBody>
          <a:bodyPr/>
          <a:lstStyle/>
          <a:p>
            <a:pPr algn="ctr"/>
            <a:r>
              <a:rPr lang="ru-RU" b="1" i="1" u="sng" dirty="0" smtClean="0">
                <a:latin typeface="Constantia" pitchFamily="18" charset="0"/>
              </a:rPr>
              <a:t/>
            </a:r>
            <a:br>
              <a:rPr lang="ru-RU" b="1" i="1" u="sng" dirty="0" smtClean="0">
                <a:latin typeface="Constantia" pitchFamily="18" charset="0"/>
              </a:rPr>
            </a:br>
            <a:r>
              <a:rPr lang="ru-RU" b="1" i="1" u="sng" dirty="0" smtClean="0">
                <a:latin typeface="Constantia" pitchFamily="18" charset="0"/>
              </a:rPr>
              <a:t>Контрольно-измерительные материалы</a:t>
            </a:r>
            <a:endParaRPr lang="ru-RU" b="1" i="1" u="sng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338" y="3143248"/>
            <a:ext cx="7643812" cy="33083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Контрольные работы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Самостоятельные работы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Тесты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358246" cy="4786346"/>
          </a:xfrm>
        </p:spPr>
        <p:txBody>
          <a:bodyPr/>
          <a:lstStyle/>
          <a:p>
            <a:pPr algn="just">
              <a:buNone/>
              <a:defRPr/>
            </a:pPr>
            <a:r>
              <a:rPr lang="ru-RU" b="1" i="1" dirty="0" smtClean="0">
                <a:solidFill>
                  <a:schemeClr val="bg2"/>
                </a:solidFill>
                <a:latin typeface="Constantia" pitchFamily="18" charset="0"/>
                <a:cs typeface="Times New Roman" pitchFamily="18" charset="0"/>
              </a:rPr>
              <a:t>Наука вовсе не трудна и не тяжела, она, напротив, имеет свое обаяние для каждого человеческого ума, - обаяние точности, полноты и системы. Хочешь наукой воспитать ученика, люби свою науку и знай её, и ученики полюбят и тебя, и науку, и ты воспитаешь их; но ежели ты сам не любишь её, то сколько бы ты ни заставлял учить, наука не произведёт воспитательного влияния.</a:t>
            </a:r>
          </a:p>
          <a:p>
            <a:pPr algn="r">
              <a:buNone/>
              <a:defRPr/>
            </a:pPr>
            <a:r>
              <a:rPr lang="ru-RU" b="1" i="1" dirty="0" smtClean="0">
                <a:solidFill>
                  <a:schemeClr val="bg2"/>
                </a:solidFill>
                <a:latin typeface="Constantia" pitchFamily="18" charset="0"/>
                <a:cs typeface="Times New Roman" pitchFamily="18" charset="0"/>
              </a:rPr>
              <a:t>	Лев Толстой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571612"/>
            <a:ext cx="7177108" cy="4879989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2"/>
                </a:solidFill>
                <a:latin typeface="Constantia" pitchFamily="18" charset="0"/>
              </a:rPr>
              <a:t>Чтобы  быть  хорошим преподавателем,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/>
                </a:solidFill>
                <a:latin typeface="Constantia" pitchFamily="18" charset="0"/>
              </a:rPr>
              <a:t>нужно  любить  то,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/>
                </a:solidFill>
                <a:latin typeface="Constantia" pitchFamily="18" charset="0"/>
              </a:rPr>
              <a:t>что  преподаешь,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/>
                </a:solidFill>
                <a:latin typeface="Constantia" pitchFamily="18" charset="0"/>
              </a:rPr>
              <a:t>и  любить  тех,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/>
                </a:solidFill>
                <a:latin typeface="Constantia" pitchFamily="18" charset="0"/>
              </a:rPr>
              <a:t>кому  преподаешь.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bg2"/>
                </a:solidFill>
                <a:latin typeface="Constantia" pitchFamily="18" charset="0"/>
              </a:rPr>
              <a:t>Василий Ключевский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6314" y="500042"/>
            <a:ext cx="4033836" cy="595155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SimHei" pitchFamily="49" charset="-122"/>
                <a:cs typeface="Miriam" pitchFamily="34" charset="-79"/>
              </a:rPr>
              <a:t>Могильникова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SimHei" pitchFamily="49" charset="-122"/>
                <a:cs typeface="Miriam" pitchFamily="34" charset="-79"/>
              </a:rPr>
              <a:t>Галина Ивановна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SimHei" pitchFamily="49" charset="-122"/>
                <a:cs typeface="Miriam" pitchFamily="34" charset="-79"/>
              </a:rPr>
              <a:t>Учитель математики</a:t>
            </a:r>
          </a:p>
          <a:p>
            <a:pPr algn="ctr">
              <a:buNone/>
            </a:pP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onstantia" pitchFamily="18" charset="0"/>
              <a:ea typeface="SimHei" pitchFamily="49" charset="-122"/>
              <a:cs typeface="Miriam" pitchFamily="34" charset="-79"/>
            </a:endParaRPr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714356"/>
            <a:ext cx="283910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714356"/>
            <a:ext cx="6951692" cy="571504"/>
          </a:xfrm>
        </p:spPr>
        <p:txBody>
          <a:bodyPr/>
          <a:lstStyle/>
          <a:p>
            <a:pPr algn="ctr"/>
            <a:r>
              <a:rPr lang="ru-RU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b="1" i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b="1" i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Моё </a:t>
            </a:r>
            <a:r>
              <a:rPr lang="ru-RU" i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педагогическое кредо:</a:t>
            </a:r>
            <a:r>
              <a:rPr lang="ru-RU" sz="4400" b="1" cap="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cap="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i="1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2643182"/>
            <a:ext cx="6962794" cy="3808418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Учить не мыслям, а мыслить»</a:t>
            </a:r>
            <a:endParaRPr lang="en-US" sz="4400" b="1" i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	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       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Иммануил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  Кант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85728"/>
            <a:ext cx="6951692" cy="1143008"/>
          </a:xfrm>
        </p:spPr>
        <p:txBody>
          <a:bodyPr/>
          <a:lstStyle/>
          <a:p>
            <a:r>
              <a:rPr lang="ru-RU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Цели и задачи педагога </a:t>
            </a:r>
            <a:r>
              <a:rPr lang="ru-RU" b="1" i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: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285860"/>
            <a:ext cx="6985000" cy="5165740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Создание условий для развития способности ребёнка к самоопределению в направлениях и средствах самообразования через развитие их творческих и индивидуальных возможностей.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Формирование личности, умеющей применять свои знания на практике, самосовершенствоваться в процессе деятельности.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Формирование у учащихся потребности к самопознанию, саморазвитию, самореализации; опыта деятельностного постижения окружающей действительности, опыта открытий, навыков исследовательской деятельности; основ научных знаний по математике и ИКТ; научного мировоззрения и познавательных интересов.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1785926"/>
            <a:ext cx="57864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  <a:hlinkClick r:id="" action="ppaction://hlinkshowjump?jump=nextslide"/>
              </a:rPr>
              <a:t>Раздел 1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  <a:hlinkClick r:id="" action="ppaction://hlinkshowjump?jump=nextslide"/>
              </a:rPr>
              <a:t>.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  <a:hlinkClick r:id="" action="ppaction://hlinkshowjump?jump=nextslide"/>
              </a:rPr>
              <a:t>Общие сведения об учителе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  <a:hlinkClick r:id="" action="ppaction://noaction"/>
              </a:rPr>
              <a:t>Раздел 2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  <a:hlinkClick r:id="" action="ppaction://noaction"/>
              </a:rPr>
              <a:t>.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  <a:hlinkClick r:id="" action="ppaction://noaction"/>
              </a:rPr>
              <a:t> Результаты педагогической деятельности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  <a:hlinkClick r:id="" action="ppaction://noaction"/>
              </a:rPr>
              <a:t>Раздел 3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  <a:hlinkClick r:id="" action="ppaction://noaction"/>
              </a:rPr>
              <a:t>.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  <a:hlinkClick r:id="" action="ppaction://noaction"/>
              </a:rPr>
              <a:t> Научно-методическая деятельность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  <a:hlinkClick r:id="" action="ppaction://noaction"/>
              </a:rPr>
              <a:t>Раздел 4. Учебно-материальная база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  <a:hlinkClick r:id="" action="ppaction://noaction"/>
              </a:rPr>
              <a:t>Раздел 5. Контрольно-измерительные материалы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00298" y="428604"/>
            <a:ext cx="4883162" cy="1000132"/>
          </a:xfrm>
        </p:spPr>
        <p:txBody>
          <a:bodyPr/>
          <a:lstStyle/>
          <a:p>
            <a:r>
              <a:rPr lang="ru-RU" sz="4800" b="1" i="1" u="sng" dirty="0" smtClean="0">
                <a:latin typeface="Constantia" pitchFamily="18" charset="0"/>
              </a:rPr>
              <a:t>Содержание:</a:t>
            </a:r>
            <a:endParaRPr lang="ru-RU" sz="4800" b="1" i="1" u="sng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6553200" cy="792162"/>
          </a:xfrm>
        </p:spPr>
        <p:txBody>
          <a:bodyPr/>
          <a:lstStyle/>
          <a:p>
            <a:r>
              <a:rPr lang="ru-RU" sz="4400" b="1" i="1" u="sng" dirty="0" smtClean="0">
                <a:latin typeface="Constantia" pitchFamily="18" charset="0"/>
              </a:rPr>
              <a:t>Резюме:</a:t>
            </a:r>
            <a:endParaRPr lang="ru-RU" sz="4400" b="1" i="1" u="sng" dirty="0">
              <a:latin typeface="Constantia" pitchFamily="18" charset="0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908050"/>
            <a:ext cx="6985000" cy="55435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Ф.И.О.      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Могильникова Галина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                              Ивановна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Образование	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высшее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Место работы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МОУ  СОШ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             «Веста»  г. Черноголовка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Должность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	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учитель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                          математики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Квалификация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у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читель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                         1   категории    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Стаж работы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	  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23 года</a:t>
            </a:r>
            <a:endParaRPr lang="en-US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E-mail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	        </a:t>
            </a:r>
            <a:r>
              <a:rPr lang="en-US" b="1" i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hlinkClick r:id="rId3"/>
              </a:rPr>
              <a:t>mgi-08@mail.ru</a:t>
            </a:r>
            <a:endParaRPr lang="ru-RU" b="1" i="1" dirty="0" smtClean="0">
              <a:solidFill>
                <a:srgbClr val="52322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0" y="500042"/>
            <a:ext cx="4000528" cy="2714644"/>
          </a:xfrm>
        </p:spPr>
        <p:txBody>
          <a:bodyPr/>
          <a:lstStyle/>
          <a:p>
            <a:pPr algn="ctr"/>
            <a:r>
              <a:rPr lang="ru-RU" b="1" i="1" u="sng" dirty="0" smtClean="0">
                <a:latin typeface="Constantia" pitchFamily="18" charset="0"/>
              </a:rPr>
              <a:t>Результаты</a:t>
            </a:r>
            <a:br>
              <a:rPr lang="ru-RU" b="1" i="1" u="sng" dirty="0" smtClean="0">
                <a:latin typeface="Constantia" pitchFamily="18" charset="0"/>
              </a:rPr>
            </a:br>
            <a:r>
              <a:rPr lang="ru-RU" b="1" i="1" u="sng" dirty="0" smtClean="0">
                <a:latin typeface="Constantia" pitchFamily="18" charset="0"/>
              </a:rPr>
              <a:t> педагогической деятельности</a:t>
            </a:r>
            <a:endParaRPr lang="uk-UA" b="1" i="1" u="sng" dirty="0">
              <a:latin typeface="Constantia" pitchFamily="18" charset="0"/>
            </a:endParaRPr>
          </a:p>
        </p:txBody>
      </p:sp>
      <p:pic>
        <p:nvPicPr>
          <p:cNvPr id="4" name="Рисунок 3" descr="DSC00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88" y="1773237"/>
            <a:ext cx="4246564" cy="3184924"/>
          </a:xfrm>
          <a:prstGeom prst="rect">
            <a:avLst/>
          </a:prstGeom>
          <a:ln w="31750" cmpd="thinThick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 descr="DSC009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1565" y="3659586"/>
            <a:ext cx="3978831" cy="2984124"/>
          </a:xfrm>
          <a:prstGeom prst="rect">
            <a:avLst/>
          </a:prstGeom>
          <a:ln w="31750" cmpd="thinThick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85728"/>
            <a:ext cx="3214710" cy="2571768"/>
          </a:xfrm>
        </p:spPr>
        <p:txBody>
          <a:bodyPr/>
          <a:lstStyle/>
          <a:p>
            <a:pPr algn="ctr"/>
            <a:r>
              <a:rPr lang="ru-RU" b="1" i="1" u="sng" dirty="0" smtClean="0">
                <a:latin typeface="Constantia" pitchFamily="18" charset="0"/>
              </a:rPr>
              <a:t>Мониторинг итоговых оценок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Picture 5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521497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3714744" y="4071942"/>
          <a:ext cx="5143504" cy="250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00042"/>
            <a:ext cx="5857916" cy="1928825"/>
          </a:xfrm>
        </p:spPr>
        <p:txBody>
          <a:bodyPr/>
          <a:lstStyle/>
          <a:p>
            <a:pPr algn="ctr"/>
            <a:r>
              <a:rPr lang="ru-RU" b="1" i="1" u="sng" dirty="0" smtClean="0">
                <a:latin typeface="Constantia" pitchFamily="18" charset="0"/>
              </a:rPr>
              <a:t>Мониторинг результативности обучения</a:t>
            </a:r>
            <a:endParaRPr lang="ru-RU" b="1" i="1" u="sng" dirty="0">
              <a:latin typeface="Constantia" pitchFamily="18" charset="0"/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174" y="2828973"/>
            <a:ext cx="6956139" cy="328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182</TotalTime>
  <Words>423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krasivo</vt:lpstr>
      <vt:lpstr>Портфолио учителя математики </vt:lpstr>
      <vt:lpstr>Слайд 2</vt:lpstr>
      <vt:lpstr>  Моё педагогическое кредо: </vt:lpstr>
      <vt:lpstr>Цели и задачи педагога :</vt:lpstr>
      <vt:lpstr>Содержание:</vt:lpstr>
      <vt:lpstr>Резюме:</vt:lpstr>
      <vt:lpstr>Результаты  педагогической деятельности</vt:lpstr>
      <vt:lpstr>Мониторинг итоговых оценок </vt:lpstr>
      <vt:lpstr>Мониторинг результативности обучения</vt:lpstr>
      <vt:lpstr>Научно-методическая деятельность</vt:lpstr>
      <vt:lpstr>Слайд 11</vt:lpstr>
      <vt:lpstr>Учебно-материальная база по предмету</vt:lpstr>
      <vt:lpstr> Контрольно-измерительные материалы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 о р т ф о л и о</dc:title>
  <dc:creator>1</dc:creator>
  <cp:lastModifiedBy>1</cp:lastModifiedBy>
  <cp:revision>17</cp:revision>
  <dcterms:created xsi:type="dcterms:W3CDTF">2011-10-31T12:33:54Z</dcterms:created>
  <dcterms:modified xsi:type="dcterms:W3CDTF">2013-12-27T08:15:31Z</dcterms:modified>
</cp:coreProperties>
</file>