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Социальное проектирование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8004175" cy="1373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Исходя из опроса мы выяснили, что:</a:t>
            </a:r>
            <a:br>
              <a:rPr lang="ru-RU" sz="1800" smtClean="0"/>
            </a:br>
            <a:r>
              <a:rPr lang="ru-RU" sz="1800" smtClean="0"/>
              <a:t>60% опрошенных не хватает  ночной клуб </a:t>
            </a:r>
            <a:br>
              <a:rPr lang="ru-RU" sz="1800" smtClean="0"/>
            </a:br>
            <a:r>
              <a:rPr lang="ru-RU" sz="1800" smtClean="0"/>
              <a:t>20% опрошенных хотели бы спортивный комплекс</a:t>
            </a:r>
            <a:br>
              <a:rPr lang="ru-RU" sz="1800" smtClean="0"/>
            </a:br>
            <a:r>
              <a:rPr lang="ru-RU" sz="1800" smtClean="0"/>
              <a:t>10% опрошенных  не хватает агентства праздников</a:t>
            </a:r>
            <a:br>
              <a:rPr lang="ru-RU" sz="1800" smtClean="0"/>
            </a:br>
            <a:r>
              <a:rPr lang="ru-RU" sz="1800" smtClean="0"/>
              <a:t>10% опрошенных хотели бы ресторан</a:t>
            </a:r>
            <a:br>
              <a:rPr lang="ru-RU" sz="1800" smtClean="0"/>
            </a:br>
            <a:endParaRPr lang="ru-RU" sz="1800" smtClean="0"/>
          </a:p>
        </p:txBody>
      </p:sp>
      <p:graphicFrame>
        <p:nvGraphicFramePr>
          <p:cNvPr id="16386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043113"/>
          <a:ext cx="8229600" cy="4171950"/>
        </p:xfrm>
        <a:graphic>
          <a:graphicData uri="http://schemas.openxmlformats.org/presentationml/2006/ole">
            <p:oleObj spid="_x0000_s1026" name="Worksheet" r:id="rId3" imgW="8191432" imgH="41528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229600" cy="1828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Быт крестьян Тамбовской и Гильчинской волостей глазами дореволюционных современников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86190"/>
            <a:ext cx="5643570" cy="2786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Исследовали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ученицы  МОУ Тамбовская СОШ: 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Науменко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 и Скорик Д.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E:\Школа\Музей\DSC05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307183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086600" cy="10811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Цель: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1538" y="1714488"/>
            <a:ext cx="7086600" cy="15097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 smtClean="0"/>
              <a:t>Дать представление об особенностях жизни крестьян Тамбовской и Гильчинской волостей на основе изучения воспоминаний дореволюционных современников.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086600" cy="10811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Двор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9358346" cy="35719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Вся усадьба состоит из нескольких хлевов и двух изб;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Сад (верба, и</a:t>
            </a:r>
            <a:r>
              <a:rPr lang="ru-RU" sz="2800" i="1" dirty="0" smtClean="0"/>
              <a:t> </a:t>
            </a:r>
            <a:r>
              <a:rPr lang="ru-RU" sz="2800" dirty="0" smtClean="0"/>
              <a:t>черемуха, и дикая вишня, и «ранет»)</a:t>
            </a:r>
          </a:p>
          <a:p>
            <a:endParaRPr lang="ru-RU" dirty="0"/>
          </a:p>
        </p:txBody>
      </p:sp>
      <p:pic>
        <p:nvPicPr>
          <p:cNvPr id="4" name="Рисунок 3" descr="DSC05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5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0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Вывод: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0724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/>
              <a:t>Выводы:</a:t>
            </a:r>
          </a:p>
          <a:p>
            <a:r>
              <a:rPr lang="ru-RU" sz="3200" smtClean="0"/>
              <a:t>1</a:t>
            </a:r>
            <a:r>
              <a:rPr lang="ru-RU" sz="3200" dirty="0" smtClean="0"/>
              <a:t>. Тамбовская и Гильчинская волости в конце </a:t>
            </a:r>
            <a:r>
              <a:rPr lang="en-US" sz="3200" dirty="0" smtClean="0"/>
              <a:t>XIX</a:t>
            </a:r>
            <a:r>
              <a:rPr lang="ru-RU" sz="3200" dirty="0" smtClean="0"/>
              <a:t> -  начале </a:t>
            </a:r>
            <a:r>
              <a:rPr lang="en-US" sz="3200" dirty="0" smtClean="0"/>
              <a:t>XX</a:t>
            </a:r>
            <a:r>
              <a:rPr lang="ru-RU" sz="3200" dirty="0" smtClean="0"/>
              <a:t>в являлись зажиточными , по сравнению с волостями центральной части России;</a:t>
            </a:r>
          </a:p>
          <a:p>
            <a:r>
              <a:rPr lang="ru-RU" sz="3200" dirty="0" smtClean="0"/>
              <a:t>2. Революционные события в стране  оказали негативное влияние на развитие Тамбовской и Гильчинской волостей.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СОЦИАЛЬНЫЙ ПРОЕКТ    является формой постановки задачи, научного обоснования её решения и выработки предложений по реализации намеченного. Это одна из форм, объединяющая обучение и воспитание, она развивает навыки критического мышления, анализа проблемы, участие в дискуссии, выбора альтернативного решения. Важной частью проекта является умение не только выделять острые социальные проблемы, но и предлагать реальные пути их решения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Социальный проект: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программа действий, в основе которых лежит актуальная проблема, требующая решения. Это один из способов участия современных школьников в общественной жизни путем практического решения актуальных социальных проблем.</a:t>
            </a:r>
          </a:p>
          <a:p>
            <a:endParaRPr lang="ru-RU" sz="32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социального проектирования: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школьников к современной общественной жизни, воспитание активной жизненной и гражданской позиции.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1)Социальная адаптация школьников;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2)Включение учащихся в общественную жизнь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3)Выработка активной гражданской позиции;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4)Развитие умений делать обоснованный выбор из нескольких вариантов, принимая на себя личную ответственность за свое решение.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Эти задачи частично можно решить с помощью социального проектирования, так как любые теоретические знания должны подкрепляться практической деятельностью.</a:t>
            </a:r>
          </a:p>
          <a:p>
            <a:r>
              <a:rPr lang="ru-RU" sz="2800" b="1" i="1" u="sng" dirty="0" smtClean="0">
                <a:solidFill>
                  <a:srgbClr val="002060"/>
                </a:solidFill>
              </a:rPr>
              <a:t>Подобная форма работы: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Позволяет соединить теоретические знания, практические навыки и умения с формированием активной жизненной позиции;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Помогает адаптации школьников к жизни в обществе;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rgbClr val="002060"/>
                </a:solidFill>
              </a:rPr>
              <a:t>Формирует чувство сопричастности с близким социумом, чувство толерантности, ответственности за проступки.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работы над проектом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Подготовка обучающихся к работе над проектом.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Выбор проблемы.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III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Сбор информации (исследование проблемы):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Социологические опросы;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Анализ материалов средств массовой информации (СМИ);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Встречи, интервью.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IV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.Разработка собственного варианта решения проблемы.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.Реализация плана действий: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Обращение к заинтересованным лицам и организациям, социальная переписка;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Собственное участие.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VI.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Составление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портфолио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VII.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Презентация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458200" cy="2743199"/>
          </a:xfrm>
        </p:spPr>
        <p:txBody>
          <a:bodyPr>
            <a:normAutofit/>
          </a:bodyPr>
          <a:lstStyle/>
          <a:p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dirty="0" smtClean="0"/>
              <a:t>Влияние темперамента на формирование личности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Элементы работы ученика педагогического класса Батырева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effectLst/>
              </a:rPr>
              <a:t>Роль в общении</a:t>
            </a:r>
          </a:p>
        </p:txBody>
      </p:sp>
      <p:sp>
        <p:nvSpPr>
          <p:cNvPr id="203780" name="AutoShape 4"/>
          <p:cNvSpPr>
            <a:spLocks noChangeArrowheads="1"/>
          </p:cNvSpPr>
          <p:nvPr/>
        </p:nvSpPr>
        <p:spPr bwMode="auto">
          <a:xfrm>
            <a:off x="4643438" y="1844675"/>
            <a:ext cx="1738312" cy="53181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САНГВИНИК</a:t>
            </a:r>
          </a:p>
        </p:txBody>
      </p:sp>
      <p:sp>
        <p:nvSpPr>
          <p:cNvPr id="203781" name="AutoShape 5"/>
          <p:cNvSpPr>
            <a:spLocks noChangeArrowheads="1"/>
          </p:cNvSpPr>
          <p:nvPr/>
        </p:nvSpPr>
        <p:spPr bwMode="auto">
          <a:xfrm>
            <a:off x="2524125" y="1881188"/>
            <a:ext cx="1801813" cy="53181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ХОЛЕРИК</a:t>
            </a:r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>
            <a:off x="323850" y="3190875"/>
            <a:ext cx="1800225" cy="53181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ФЛЕГМАТИК</a:t>
            </a:r>
          </a:p>
        </p:txBody>
      </p:sp>
      <p:sp>
        <p:nvSpPr>
          <p:cNvPr id="203783" name="AutoShape 7"/>
          <p:cNvSpPr>
            <a:spLocks noChangeArrowheads="1"/>
          </p:cNvSpPr>
          <p:nvPr/>
        </p:nvSpPr>
        <p:spPr bwMode="auto">
          <a:xfrm>
            <a:off x="6823075" y="3184525"/>
            <a:ext cx="2089150" cy="53181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МЕЛАНХОЛИК</a:t>
            </a:r>
          </a:p>
        </p:txBody>
      </p:sp>
      <p:cxnSp>
        <p:nvCxnSpPr>
          <p:cNvPr id="203785" name="AutoShape 9"/>
          <p:cNvCxnSpPr>
            <a:cxnSpLocks noChangeShapeType="1"/>
            <a:stCxn id="203780" idx="2"/>
            <a:endCxn id="203786" idx="0"/>
          </p:cNvCxnSpPr>
          <p:nvPr/>
        </p:nvCxnSpPr>
        <p:spPr bwMode="auto">
          <a:xfrm>
            <a:off x="5513388" y="2376488"/>
            <a:ext cx="0" cy="1144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3786" name="AutoShape 10"/>
          <p:cNvSpPr>
            <a:spLocks noChangeArrowheads="1"/>
          </p:cNvSpPr>
          <p:nvPr/>
        </p:nvSpPr>
        <p:spPr bwMode="auto">
          <a:xfrm>
            <a:off x="4554538" y="3521075"/>
            <a:ext cx="19177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/>
              <a:t>развлекатель, </a:t>
            </a:r>
          </a:p>
          <a:p>
            <a:pPr>
              <a:defRPr/>
            </a:pPr>
            <a:r>
              <a:rPr lang="ru-RU" sz="1600" b="1"/>
              <a:t>старается всех</a:t>
            </a:r>
          </a:p>
          <a:p>
            <a:pPr>
              <a:defRPr/>
            </a:pPr>
            <a:r>
              <a:rPr lang="ru-RU" sz="1600" b="1"/>
              <a:t>развеселить</a:t>
            </a:r>
          </a:p>
        </p:txBody>
      </p:sp>
      <p:sp>
        <p:nvSpPr>
          <p:cNvPr id="203788" name="AutoShape 12"/>
          <p:cNvSpPr>
            <a:spLocks noChangeArrowheads="1"/>
          </p:cNvSpPr>
          <p:nvPr/>
        </p:nvSpPr>
        <p:spPr bwMode="auto">
          <a:xfrm>
            <a:off x="2559050" y="3522663"/>
            <a:ext cx="173513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/>
              <a:t>подчиняет,</a:t>
            </a:r>
          </a:p>
          <a:p>
            <a:r>
              <a:rPr lang="ru-RU" sz="1600" b="1"/>
              <a:t>непреклонен,</a:t>
            </a:r>
          </a:p>
          <a:p>
            <a:r>
              <a:rPr lang="ru-RU" sz="1600" b="1"/>
              <a:t>властен</a:t>
            </a:r>
          </a:p>
        </p:txBody>
      </p:sp>
      <p:sp>
        <p:nvSpPr>
          <p:cNvPr id="203789" name="AutoShape 13"/>
          <p:cNvSpPr>
            <a:spLocks noChangeArrowheads="1"/>
          </p:cNvSpPr>
          <p:nvPr/>
        </p:nvSpPr>
        <p:spPr bwMode="auto">
          <a:xfrm>
            <a:off x="395288" y="4514850"/>
            <a:ext cx="1643062" cy="642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/>
              <a:t>спокойный,</a:t>
            </a:r>
          </a:p>
          <a:p>
            <a:r>
              <a:rPr lang="ru-RU" sz="1600" b="1"/>
              <a:t>созерцатель</a:t>
            </a:r>
          </a:p>
        </p:txBody>
      </p:sp>
      <p:sp>
        <p:nvSpPr>
          <p:cNvPr id="203790" name="AutoShape 14"/>
          <p:cNvSpPr>
            <a:spLocks noChangeArrowheads="1"/>
          </p:cNvSpPr>
          <p:nvPr/>
        </p:nvSpPr>
        <p:spPr bwMode="auto">
          <a:xfrm>
            <a:off x="7019925" y="4365625"/>
            <a:ext cx="1692275" cy="642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/>
              <a:t>подопечный,</a:t>
            </a:r>
          </a:p>
          <a:p>
            <a:r>
              <a:rPr lang="ru-RU" sz="1600" b="1"/>
              <a:t>беззащитный</a:t>
            </a:r>
          </a:p>
        </p:txBody>
      </p:sp>
      <p:cxnSp>
        <p:nvCxnSpPr>
          <p:cNvPr id="203791" name="AutoShape 15"/>
          <p:cNvCxnSpPr>
            <a:cxnSpLocks noChangeShapeType="1"/>
            <a:stCxn id="203781" idx="2"/>
            <a:endCxn id="203788" idx="0"/>
          </p:cNvCxnSpPr>
          <p:nvPr/>
        </p:nvCxnSpPr>
        <p:spPr bwMode="auto">
          <a:xfrm>
            <a:off x="3425825" y="2413000"/>
            <a:ext cx="1588" cy="1109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792" name="AutoShape 16"/>
          <p:cNvCxnSpPr>
            <a:cxnSpLocks noChangeShapeType="1"/>
            <a:stCxn id="203782" idx="2"/>
            <a:endCxn id="203789" idx="0"/>
          </p:cNvCxnSpPr>
          <p:nvPr/>
        </p:nvCxnSpPr>
        <p:spPr bwMode="auto">
          <a:xfrm flipH="1">
            <a:off x="1217613" y="3722688"/>
            <a:ext cx="6350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3793" name="AutoShape 17"/>
          <p:cNvCxnSpPr>
            <a:cxnSpLocks noChangeShapeType="1"/>
            <a:stCxn id="203783" idx="2"/>
            <a:endCxn id="203790" idx="0"/>
          </p:cNvCxnSpPr>
          <p:nvPr/>
        </p:nvCxnSpPr>
        <p:spPr bwMode="auto">
          <a:xfrm flipH="1">
            <a:off x="7866063" y="3716338"/>
            <a:ext cx="1587" cy="649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1" grpId="0" animBg="1"/>
      <p:bldP spid="203782" grpId="0" animBg="1"/>
      <p:bldP spid="203783" grpId="0" animBg="1"/>
      <p:bldP spid="203786" grpId="0" animBg="1"/>
      <p:bldP spid="203788" grpId="0" animBg="1"/>
      <p:bldP spid="203789" grpId="0" animBg="1"/>
      <p:bldP spid="2037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5" name="AutoShape 23"/>
          <p:cNvSpPr>
            <a:spLocks noChangeArrowheads="1"/>
          </p:cNvSpPr>
          <p:nvPr/>
        </p:nvSpPr>
        <p:spPr bwMode="auto">
          <a:xfrm rot="1148449">
            <a:off x="912813" y="2058988"/>
            <a:ext cx="231775" cy="1789112"/>
          </a:xfrm>
          <a:prstGeom prst="downArrow">
            <a:avLst>
              <a:gd name="adj1" fmla="val 50000"/>
              <a:gd name="adj2" fmla="val 19297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56" name="AutoShape 24"/>
          <p:cNvSpPr>
            <a:spLocks noChangeArrowheads="1"/>
          </p:cNvSpPr>
          <p:nvPr/>
        </p:nvSpPr>
        <p:spPr bwMode="auto">
          <a:xfrm>
            <a:off x="3259138" y="3141663"/>
            <a:ext cx="319087" cy="1582737"/>
          </a:xfrm>
          <a:prstGeom prst="downArrow">
            <a:avLst>
              <a:gd name="adj1" fmla="val 50000"/>
              <a:gd name="adj2" fmla="val 12400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57" name="AutoShape 25"/>
          <p:cNvSpPr>
            <a:spLocks noChangeArrowheads="1"/>
          </p:cNvSpPr>
          <p:nvPr/>
        </p:nvSpPr>
        <p:spPr bwMode="auto">
          <a:xfrm>
            <a:off x="5799138" y="3141663"/>
            <a:ext cx="288925" cy="1582737"/>
          </a:xfrm>
          <a:prstGeom prst="downArrow">
            <a:avLst>
              <a:gd name="adj1" fmla="val 50000"/>
              <a:gd name="adj2" fmla="val 136951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58" name="AutoShape 26"/>
          <p:cNvSpPr>
            <a:spLocks noChangeArrowheads="1"/>
          </p:cNvSpPr>
          <p:nvPr/>
        </p:nvSpPr>
        <p:spPr bwMode="auto">
          <a:xfrm rot="20722747" flipH="1">
            <a:off x="7859713" y="2063750"/>
            <a:ext cx="277812" cy="1782763"/>
          </a:xfrm>
          <a:prstGeom prst="downArrow">
            <a:avLst>
              <a:gd name="adj1" fmla="val 50000"/>
              <a:gd name="adj2" fmla="val 16042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  <a:effectLst/>
              </a:rPr>
              <a:t>Самооценка в зависимости от темперамента</a:t>
            </a:r>
          </a:p>
        </p:txBody>
      </p:sp>
      <p:sp>
        <p:nvSpPr>
          <p:cNvPr id="146447" name="AutoShape 15"/>
          <p:cNvSpPr>
            <a:spLocks noChangeArrowheads="1"/>
          </p:cNvSpPr>
          <p:nvPr/>
        </p:nvSpPr>
        <p:spPr bwMode="auto">
          <a:xfrm>
            <a:off x="0" y="3646488"/>
            <a:ext cx="1662113" cy="143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i="1"/>
              <a:t>неустойчивая,</a:t>
            </a:r>
          </a:p>
          <a:p>
            <a:r>
              <a:rPr lang="ru-RU" sz="1600" i="1"/>
              <a:t>повышенная,</a:t>
            </a:r>
          </a:p>
          <a:p>
            <a:r>
              <a:rPr lang="ru-RU" sz="1600" i="1"/>
              <a:t>рассказывает об</a:t>
            </a:r>
          </a:p>
          <a:p>
            <a:r>
              <a:rPr lang="ru-RU" sz="1600" i="1"/>
              <a:t>успехах,</a:t>
            </a:r>
          </a:p>
          <a:p>
            <a:r>
              <a:rPr lang="ru-RU" sz="1600" i="1"/>
              <a:t>у всех на виду</a:t>
            </a:r>
          </a:p>
        </p:txBody>
      </p:sp>
      <p:sp>
        <p:nvSpPr>
          <p:cNvPr id="146448" name="AutoShape 16"/>
          <p:cNvSpPr>
            <a:spLocks noChangeArrowheads="1"/>
          </p:cNvSpPr>
          <p:nvPr/>
        </p:nvSpPr>
        <p:spPr bwMode="auto">
          <a:xfrm>
            <a:off x="2455863" y="4535488"/>
            <a:ext cx="1606550" cy="143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i="1"/>
              <a:t>наивысшая,</a:t>
            </a:r>
          </a:p>
          <a:p>
            <a:r>
              <a:rPr lang="ru-RU" i="1"/>
              <a:t>стремление к </a:t>
            </a:r>
          </a:p>
          <a:p>
            <a:r>
              <a:rPr lang="ru-RU" i="1"/>
              <a:t>первенству,</a:t>
            </a:r>
          </a:p>
          <a:p>
            <a:r>
              <a:rPr lang="ru-RU" i="1"/>
              <a:t>соперник</a:t>
            </a:r>
          </a:p>
        </p:txBody>
      </p:sp>
      <p:sp>
        <p:nvSpPr>
          <p:cNvPr id="146449" name="AutoShape 17"/>
          <p:cNvSpPr>
            <a:spLocks noChangeArrowheads="1"/>
          </p:cNvSpPr>
          <p:nvPr/>
        </p:nvSpPr>
        <p:spPr bwMode="auto">
          <a:xfrm>
            <a:off x="5129213" y="4535488"/>
            <a:ext cx="1517650" cy="143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i="1"/>
              <a:t>занижена,</a:t>
            </a:r>
          </a:p>
          <a:p>
            <a:r>
              <a:rPr lang="ru-RU" i="1"/>
              <a:t>скромен,</a:t>
            </a:r>
          </a:p>
          <a:p>
            <a:r>
              <a:rPr lang="ru-RU" i="1"/>
              <a:t>не на виду</a:t>
            </a:r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>
            <a:off x="7464425" y="3646488"/>
            <a:ext cx="1462088" cy="143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i="1"/>
              <a:t>низкая,</a:t>
            </a:r>
          </a:p>
          <a:p>
            <a:r>
              <a:rPr lang="ru-RU" i="1"/>
              <a:t>стеснителен,</a:t>
            </a:r>
          </a:p>
          <a:p>
            <a:r>
              <a:rPr lang="ru-RU" i="1"/>
              <a:t>в группе</a:t>
            </a:r>
          </a:p>
          <a:p>
            <a:r>
              <a:rPr lang="ru-RU" i="1"/>
              <a:t>держится в</a:t>
            </a:r>
          </a:p>
          <a:p>
            <a:r>
              <a:rPr lang="ru-RU" i="1"/>
              <a:t>тени</a:t>
            </a:r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57200" y="1628775"/>
            <a:ext cx="1606550" cy="658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/>
              <a:t>сангвиник</a:t>
            </a:r>
          </a:p>
        </p:txBody>
      </p:sp>
      <p:sp>
        <p:nvSpPr>
          <p:cNvPr id="146452" name="Oval 20"/>
          <p:cNvSpPr>
            <a:spLocks noChangeArrowheads="1"/>
          </p:cNvSpPr>
          <p:nvPr/>
        </p:nvSpPr>
        <p:spPr bwMode="auto">
          <a:xfrm>
            <a:off x="2616200" y="2670175"/>
            <a:ext cx="1606550" cy="658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/>
              <a:t>холерик</a:t>
            </a:r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040313" y="2670175"/>
            <a:ext cx="1606550" cy="658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/>
              <a:t>флегматик</a:t>
            </a:r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7080250" y="1628775"/>
            <a:ext cx="1606550" cy="658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/>
              <a:t>меланхолик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64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4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4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6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6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6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6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4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4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6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6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64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64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4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4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4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4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4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6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6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6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6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6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6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6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6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5" grpId="0" animBg="1"/>
      <p:bldP spid="146456" grpId="0" animBg="1"/>
      <p:bldP spid="146457" grpId="0" animBg="1"/>
      <p:bldP spid="146458" grpId="0" animBg="1"/>
      <p:bldP spid="146434" grpId="0"/>
      <p:bldP spid="146447" grpId="0" build="allAtOnce" animBg="1"/>
      <p:bldP spid="146448" grpId="0" build="allAtOnce" animBg="1"/>
      <p:bldP spid="146449" grpId="0" build="allAtOnce" animBg="1"/>
      <p:bldP spid="146450" grpId="0" build="allAtOnce" animBg="1"/>
      <p:bldP spid="146451" grpId="0" build="allAtOnce" animBg="1"/>
      <p:bldP spid="146452" grpId="0" build="allAtOnce" animBg="1"/>
      <p:bldP spid="146453" grpId="0" build="allAtOnce" animBg="1"/>
      <p:bldP spid="14645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458200" cy="19288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Маркетинговый опрос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4214818"/>
            <a:ext cx="4953000" cy="2428892"/>
          </a:xfrm>
        </p:spPr>
        <p:txBody>
          <a:bodyPr>
            <a:normAutofit fontScale="92500" lnSpcReduction="10000"/>
          </a:bodyPr>
          <a:lstStyle/>
          <a:p>
            <a:pPr marL="63500" eaLnBrk="1" hangingPunct="1"/>
            <a:r>
              <a:rPr lang="ru-RU" dirty="0" smtClean="0"/>
              <a:t>Элективный  курс «Организация собственного дела»</a:t>
            </a:r>
          </a:p>
          <a:p>
            <a:pPr marL="63500" eaLnBrk="1" hangingPunct="1"/>
            <a:endParaRPr lang="ru-RU" dirty="0" smtClean="0"/>
          </a:p>
          <a:p>
            <a:pPr marL="63500" eaLnBrk="1" hangingPunct="1"/>
            <a:r>
              <a:rPr lang="ru-RU" dirty="0" smtClean="0"/>
              <a:t>Выполнили 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Зайченко</a:t>
            </a:r>
            <a:r>
              <a:rPr lang="ru-RU" dirty="0" smtClean="0">
                <a:solidFill>
                  <a:schemeClr val="tx1"/>
                </a:solidFill>
              </a:rPr>
              <a:t> Лена</a:t>
            </a:r>
          </a:p>
          <a:p>
            <a:pPr marL="63500" eaLnBrk="1" hangingPunct="1"/>
            <a:r>
              <a:rPr lang="ru-RU" dirty="0" smtClean="0">
                <a:solidFill>
                  <a:schemeClr val="tx1"/>
                </a:solidFill>
              </a:rPr>
              <a:t>                     Горюнова Женя</a:t>
            </a:r>
          </a:p>
          <a:p>
            <a:pPr marL="63500" eaLnBrk="1" hangingPunct="1"/>
            <a:r>
              <a:rPr lang="ru-RU" dirty="0" smtClean="0">
                <a:solidFill>
                  <a:schemeClr val="tx1"/>
                </a:solidFill>
              </a:rPr>
              <a:t>                     Кривошеева Лилия</a:t>
            </a:r>
          </a:p>
          <a:p>
            <a:pPr marL="63500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23034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Было опрошено 15 человек, в возрасте от 15 до 25 лет.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Опрос проводился среди учащихся школы и студентов.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528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Worksheet</vt:lpstr>
      <vt:lpstr>Социальное проектирование</vt:lpstr>
      <vt:lpstr>Социальный проект:</vt:lpstr>
      <vt:lpstr>Задачи:</vt:lpstr>
      <vt:lpstr>Структура работы над проектом</vt:lpstr>
      <vt:lpstr>Тема:  Влияние темперамента на формирование личности</vt:lpstr>
      <vt:lpstr>Роль в общении</vt:lpstr>
      <vt:lpstr>Самооценка в зависимости от темперамента</vt:lpstr>
      <vt:lpstr>Маркетинговый опрос</vt:lpstr>
      <vt:lpstr>Слайд 9</vt:lpstr>
      <vt:lpstr> Исходя из опроса мы выяснили, что: 60% опрошенных не хватает  ночной клуб  20% опрошенных хотели бы спортивный комплекс 10% опрошенных  не хватает агентства праздников 10% опрошенных хотели бы ресторан </vt:lpstr>
      <vt:lpstr>Быт крестьян Тамбовской и Гильчинской волостей глазами дореволюционных современников </vt:lpstr>
      <vt:lpstr>Цель:</vt:lpstr>
      <vt:lpstr>Двор</vt:lpstr>
      <vt:lpstr>Вывод: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Влияние темперамента на формирование личности</dc:title>
  <cp:lastModifiedBy>Ольга Викторовна</cp:lastModifiedBy>
  <cp:revision>14</cp:revision>
  <dcterms:modified xsi:type="dcterms:W3CDTF">2014-02-03T11:12:44Z</dcterms:modified>
</cp:coreProperties>
</file>