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4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31" r:id="rId10"/>
    <p:sldId id="33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4CE"/>
    <a:srgbClr val="EF7AF2"/>
    <a:srgbClr val="0000FF"/>
    <a:srgbClr val="663300"/>
    <a:srgbClr val="996633"/>
    <a:srgbClr val="000066"/>
    <a:srgbClr val="008000"/>
    <a:srgbClr val="99FF99"/>
    <a:srgbClr val="660033"/>
    <a:srgbClr val="FC9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9" autoAdjust="0"/>
    <p:restoredTop sz="94660"/>
  </p:normalViewPr>
  <p:slideViewPr>
    <p:cSldViewPr>
      <p:cViewPr varScale="1">
        <p:scale>
          <a:sx n="107" d="100"/>
          <a:sy n="107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94E0A4-CFF5-4BAF-A69C-47DA50635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81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176-C612-4E27-BF34-67FFEEF8C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B44E-C2A2-41A1-A015-A61CD25C8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B57D9-72AB-4F17-BC59-B265DDA1C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3193-E88B-4C54-A275-27318C742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6FC9-AF19-4B31-B650-E66826CF4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41CD-AFBE-45C0-B16C-88C7A627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D0D2-F7CC-4BD7-9734-58F894782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D72F-DF22-412F-B0E4-5B40E1D8D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1828-FC07-4F15-90AB-BDD20BB70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92A8-5965-4EBE-81EF-1F61FD360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3028-0356-4CAF-B49A-A1B2D5CDD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9933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AE3EE58-0756-4AE2-A618-DF397836D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п\Desktop\Мои документы\МАМА\Все фотографии\гифы\1_s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708920"/>
            <a:ext cx="3810000" cy="3686175"/>
          </a:xfrm>
          <a:prstGeom prst="rect">
            <a:avLst/>
          </a:prstGeom>
          <a:noFill/>
        </p:spPr>
      </p:pic>
      <p:pic>
        <p:nvPicPr>
          <p:cNvPr id="76803" name="Picture 3" descr="C:\Users\п\Desktop\Мои документы\МАМА\Все фотографии\гифы\Новая папка\1283174298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4015" y="692696"/>
            <a:ext cx="5952825" cy="5407149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984028">
            <a:off x="798955" y="842433"/>
            <a:ext cx="1251917" cy="111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\Desktop\0_150df_c7cebf71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EF7AF2"/>
          </a:solidFill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EF7AF2">
              <a:alpha val="9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43808" y="332656"/>
            <a:ext cx="3507630" cy="697281"/>
            <a:chOff x="2337965" y="2069"/>
            <a:chExt cx="3507630" cy="69728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337965" y="2069"/>
              <a:ext cx="3507630" cy="697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358388" y="22492"/>
              <a:ext cx="3466784" cy="656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Психологическая готовность</a:t>
              </a:r>
              <a:endParaRPr lang="ru-RU" sz="2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55576" y="1484784"/>
            <a:ext cx="2202180" cy="728443"/>
            <a:chOff x="468173" y="-145841"/>
            <a:chExt cx="2202180" cy="72844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68173" y="-145841"/>
              <a:ext cx="2202180" cy="697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68173" y="-73833"/>
              <a:ext cx="2161334" cy="656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Интеллектуальная </a:t>
              </a:r>
              <a:endParaRPr lang="ru-RU" sz="18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00192" y="1340768"/>
            <a:ext cx="2201857" cy="697281"/>
            <a:chOff x="3039491" y="1745271"/>
            <a:chExt cx="2201857" cy="69728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039491" y="1745271"/>
              <a:ext cx="2201857" cy="697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059914" y="1765694"/>
              <a:ext cx="2161011" cy="656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Личностная </a:t>
              </a:r>
              <a:endParaRPr lang="ru-RU" sz="18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28184" y="3789040"/>
            <a:ext cx="2258655" cy="697281"/>
            <a:chOff x="2997197" y="2684460"/>
            <a:chExt cx="2258655" cy="69728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997197" y="2684460"/>
              <a:ext cx="2258655" cy="697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017620" y="2704883"/>
              <a:ext cx="2217809" cy="656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Социально-психологическая</a:t>
              </a:r>
              <a:endParaRPr lang="ru-RU" sz="18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3568" y="4077072"/>
            <a:ext cx="2207915" cy="697281"/>
            <a:chOff x="3068632" y="3490543"/>
            <a:chExt cx="2207915" cy="69728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68632" y="3490543"/>
              <a:ext cx="2207915" cy="69728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089055" y="3510966"/>
              <a:ext cx="2167069" cy="656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Эмоционально-волевая</a:t>
              </a:r>
              <a:endParaRPr lang="ru-RU" sz="1800" kern="12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67544" y="4941168"/>
            <a:ext cx="345638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умение   управлять своим поведением и эмоциями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55976" y="4869160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желание учиться – идти в школу, умение общаться, умение обучаться, умение выполнять роль ученика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2492896"/>
            <a:ext cx="756084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развитие познавательных процессов, мелкой моторики и произвольности действий</a:t>
            </a:r>
          </a:p>
        </p:txBody>
      </p:sp>
      <p:pic>
        <p:nvPicPr>
          <p:cNvPr id="25" name="Picture 5" descr="deva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16632"/>
            <a:ext cx="104207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a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45024"/>
            <a:ext cx="1403648" cy="14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J0232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1296243" cy="92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>
                <a:alpha val="26000"/>
              </a:srgbClr>
            </a:gs>
            <a:gs pos="50000">
              <a:srgbClr val="FF9933">
                <a:alpha val="32000"/>
              </a:srgbClr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7544" y="1844824"/>
            <a:ext cx="84010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itchFamily="18" charset="0"/>
              </a:rPr>
              <a:t>Цель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: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посмотреть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уровень развития познавательных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процессов у детей, идущих в первый класс, чтобы педагогам и родителям знать над чем нужно поработать дополнительно, чтобы учеба ребенка была успешной.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ПОЗНАВАТЕЛЬНЫЕ ПРОЦЕССЫ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Восприятие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Внимание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Мышление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Память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Воображение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Речь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5" descr="J02339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89040"/>
            <a:ext cx="1942926" cy="19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7544" y="188640"/>
            <a:ext cx="8352928" cy="1504009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40000"/>
              <a:lumOff val="60000"/>
            </a:schemeClr>
          </a:solidFill>
          <a:ln w="15875" cap="rnd" algn="ctr">
            <a:solidFill>
              <a:srgbClr val="333333"/>
            </a:solidFill>
            <a:round/>
            <a:headEnd/>
            <a:tailEnd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cs typeface="Times New Roman" pitchFamily="18" charset="0"/>
              </a:rPr>
              <a:t>Диагностика развития познавательных процессов и произвольности действий</a:t>
            </a:r>
            <a:endParaRPr lang="ru-RU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51520" y="1196752"/>
            <a:ext cx="84010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степени </a:t>
            </a: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сформированности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внимания во много зависит продуктивность учебной деятельности и успеваемость ребенка.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Непроизвольное внимание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возникает само собой, то что ярко, интересно (</a:t>
            </a:r>
            <a:r>
              <a:rPr kumimoji="0" lang="ru-RU" sz="2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свойственно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дошкольникам)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Произвольное внимание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требует усилия воли: надо делать то, что не хочется (</a:t>
            </a:r>
            <a:r>
              <a:rPr kumimoji="0" lang="ru-RU" sz="2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необходимо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школьникам)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Игры и упражнения, направленные на развитие внимания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 Найди одинаковые предметы (картинки)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Найти отличия между картинками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Лабиринты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Найди и вычеркни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Пазлы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Запретная буква (цифра, слово, слог и т.п.)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Игра «Черное с белым не носить, «да» и «нет» не говорить»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Рисование по точкам и др.</a:t>
            </a:r>
          </a:p>
        </p:txBody>
      </p:sp>
      <p:pic>
        <p:nvPicPr>
          <p:cNvPr id="9" name="Picture 5" descr="22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861048"/>
            <a:ext cx="1746053" cy="205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75856" y="188640"/>
            <a:ext cx="3024336" cy="843713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15875" cap="rnd" algn="ctr">
            <a:solidFill>
              <a:srgbClr val="333333"/>
            </a:solidFill>
            <a:round/>
            <a:headEnd/>
            <a:tailEnd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cs typeface="Times New Roman" pitchFamily="18" charset="0"/>
              </a:rPr>
              <a:t>Внимание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9933">
                <a:alpha val="15000"/>
              </a:srgbClr>
            </a:gs>
            <a:gs pos="51000">
              <a:srgbClr val="FFCCCC">
                <a:alpha val="5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79512" y="1412776"/>
            <a:ext cx="871378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«Четвертый лишний»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(с однозначным и неоднозначным ответом)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Упражнение «Раздели на группы и скажи почему»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Игры со спичками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(счетными палочками) + мелкая моторика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Игра-упражнение «Продолжи ряд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Детям предлагается ряд букв, цифр, фигур, в котором просматривается некая закономерность. Ребенку нужно продолжить ряд (1, 3, 5, 7, …, …).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Упражнение «Расскажи рассказ по картинкам»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воображение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+речь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Детям предлагаются картинки. Их нужно разложить в нужной последовательности и составить рассказ.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Головоломки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ребусы, загадки и т.п.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Настольные игры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шашки, шахматы, домино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C:\Program Files\Microsoft Office\Clipart\corpbas\j007862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97152"/>
            <a:ext cx="1267977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75856" y="188640"/>
            <a:ext cx="3024336" cy="843713"/>
          </a:xfrm>
          <a:prstGeom prst="horizontalScroll">
            <a:avLst>
              <a:gd name="adj" fmla="val 25000"/>
            </a:avLst>
          </a:prstGeom>
          <a:solidFill>
            <a:srgbClr val="CA14CE"/>
          </a:solidFill>
          <a:ln w="15875" cap="rnd" algn="ctr">
            <a:solidFill>
              <a:srgbClr val="333333"/>
            </a:solidFill>
            <a:round/>
            <a:headEnd/>
            <a:tailEnd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cs typeface="Times New Roman" pitchFamily="18" charset="0"/>
              </a:rPr>
              <a:t>Мышление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9933">
                <a:alpha val="15000"/>
              </a:srgbClr>
            </a:gs>
            <a:gs pos="51000">
              <a:srgbClr val="FFCCCC">
                <a:alpha val="5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79512" y="1211585"/>
            <a:ext cx="8712968" cy="56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Игра «Какой игрушки (картинки) не хватает?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зрительная память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 ребенком на 1 мин. Ставятся 4-5 игрушек (картинок), затем просят отвернуться. Убирают одну игрушку (или переставляют) и спрашивают: «Что изменилось?»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«Прогулка в картинках»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зрительная, слуховая память и внимание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 время прогулки ребенка просят обращать внимание на все вывески (дорожные знаки). Дома просят нарисовать или рассказать о тех вывесках (знаках), которые он запомнил.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Упражнение «Запомни картинки (слова)».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Ребенку предлагается запомнить 10 картинок (или читаются слова) в течение 2 минут. Затем вспомнить.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Пересказывание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сказок, рассказов, мультфильмов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b="1" kern="0" dirty="0" smtClean="0">
                <a:solidFill>
                  <a:srgbClr val="FF3300"/>
                </a:solidFill>
                <a:latin typeface="+mn-lt"/>
              </a:rPr>
              <a:t>Заучивание с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тихов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75856" y="188640"/>
            <a:ext cx="3024336" cy="843713"/>
          </a:xfrm>
          <a:prstGeom prst="horizontalScroll">
            <a:avLst>
              <a:gd name="adj" fmla="val 25000"/>
            </a:avLst>
          </a:prstGeom>
          <a:solidFill>
            <a:srgbClr val="FF0000"/>
          </a:solidFill>
          <a:ln w="15875" cap="rnd" algn="ctr">
            <a:solidFill>
              <a:srgbClr val="333333"/>
            </a:solidFill>
            <a:round/>
            <a:headEnd/>
            <a:tailEnd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cs typeface="Times New Roman" pitchFamily="18" charset="0"/>
              </a:rPr>
              <a:t>Память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1520" y="1484784"/>
            <a:ext cx="8643937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Упражнения со сказками, рассказами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Придумывание недостающих частей рассказа, сказки, когда одна из них пропущена + развивается мышление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Перевирание сказки (Красная шапочка – вредная, а волк – добрый)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Придумывание сказок, рассказов, стихов</a:t>
            </a: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«Словотворчество»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(Дж. </a:t>
            </a:r>
            <a:r>
              <a:rPr kumimoji="0" lang="ru-RU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Родари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Предлагаем детям придумать новые слова с помощью добавления к ним префикса (микро, анти, мини, макро). Затем эти новые слова нужно объяснить с помощь  нескольких знакомых слов</a:t>
            </a:r>
            <a:r>
              <a:rPr kumimoji="0" lang="ru-RU" sz="19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Например: «</a:t>
            </a:r>
            <a:r>
              <a:rPr kumimoji="0" lang="ru-RU" sz="19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микрогиппопотам</a:t>
            </a:r>
            <a:r>
              <a:rPr kumimoji="0" lang="ru-RU" sz="19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выращивается дома, в аквариуме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Упражнение «Способы применения предмета»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Называется какой-либо хорошо известный предмет. Надо назвать как можно больше различных способов его применения.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«Дорисуй»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Упражнение «придумай предложение»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Ребенку даются 3-4 разных слова. Он должен</a:t>
            </a:r>
            <a:r>
              <a:rPr kumimoji="0" lang="ru-RU" sz="19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придумать предложение (или рассказ/сказку), </a:t>
            </a:r>
            <a:r>
              <a:rPr kumimoji="0" lang="ru-RU" sz="19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котором используются все эти слова</a:t>
            </a:r>
          </a:p>
        </p:txBody>
      </p:sp>
      <p:pic>
        <p:nvPicPr>
          <p:cNvPr id="11" name="Picture 6" descr="24-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37220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uman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554265" cy="11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835696" y="378851"/>
            <a:ext cx="4104456" cy="843713"/>
          </a:xfrm>
          <a:prstGeom prst="horizontalScroll">
            <a:avLst>
              <a:gd name="adj" fmla="val 25000"/>
            </a:avLst>
          </a:prstGeom>
          <a:solidFill>
            <a:schemeClr val="bg2">
              <a:lumMod val="60000"/>
              <a:lumOff val="40000"/>
            </a:schemeClr>
          </a:solidFill>
          <a:ln w="15875" cap="rnd" algn="ctr">
            <a:solidFill>
              <a:srgbClr val="333333"/>
            </a:solidFill>
            <a:round/>
            <a:headEnd/>
            <a:tailEnd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</p:spPr>
        <p:txBody>
          <a:bodyPr wrap="square" anchor="ctr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cs typeface="Times New Roman" pitchFamily="18" charset="0"/>
              </a:rPr>
              <a:t>Воображение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79512" y="1124744"/>
            <a:ext cx="8785225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Ребенок к началу школьного обучения должен четко ориентироваться в пространстве: знать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левое - правое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низ-верх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- над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внутри – вне (снаружи),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вперед - назад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нижний левый угол – верхний правый угол – нижний правый угол – верхний левый угол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около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т.п.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82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Упражнения и занятия, способствующие закреплению пространственного восприятия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Использовать в разговоре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ребенком пространственные отношения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Рисование  узоров по клеточкам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диктовку взрослого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Игры с мозаикой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(построение симметричных узоров)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«Ищем клад»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(по запискам или по плану)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«Зеркало»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(ребенок – зеркало, взрослый – смотрит в зеркало и выполняет все движения ребенка в зеркальном отображении и наоборот)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63688" y="260648"/>
            <a:ext cx="5821362" cy="843713"/>
          </a:xfrm>
          <a:prstGeom prst="horizontalScroll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50000">
                <a:srgbClr val="FFCC00"/>
              </a:gs>
              <a:gs pos="100000">
                <a:schemeClr val="bg1"/>
              </a:gs>
            </a:gsLst>
            <a:lin ang="18900000" scaled="1"/>
          </a:gradFill>
          <a:ln w="15875" cap="rnd" algn="ctr">
            <a:solidFill>
              <a:srgbClr val="333333"/>
            </a:solidFill>
            <a:round/>
            <a:headEnd/>
            <a:tailEnd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</p:spPr>
        <p:txBody>
          <a:bodyPr anchor="ctr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cs typeface="Times New Roman" pitchFamily="18" charset="0"/>
              </a:rPr>
              <a:t>Пространственное восприятие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C:\Users\п\Desktop\0_150f0_6c9b836a_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99019">
            <a:off x="3130971" y="4076203"/>
            <a:ext cx="2160092" cy="2160092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1520" y="620688"/>
            <a:ext cx="8676456" cy="93610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5683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Милые родители</a:t>
            </a:r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88840"/>
            <a:ext cx="748883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663300"/>
                </a:solidFill>
              </a:rPr>
              <a:t>Образование может сделать ребенка умным,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663300"/>
                </a:solidFill>
              </a:rPr>
              <a:t> но счастливым делает его только </a:t>
            </a:r>
            <a:r>
              <a:rPr lang="ru-RU" sz="2800" b="1" dirty="0" smtClean="0">
                <a:solidFill>
                  <a:srgbClr val="FF0000"/>
                </a:solidFill>
              </a:rPr>
              <a:t>душевное, разумно организованное общение с близкими и любимыми людьми </a:t>
            </a:r>
            <a:r>
              <a:rPr lang="ru-RU" sz="2800" b="1" dirty="0" smtClean="0">
                <a:solidFill>
                  <a:srgbClr val="663300"/>
                </a:solidFill>
              </a:rPr>
              <a:t>—</a:t>
            </a:r>
            <a:r>
              <a:rPr lang="ru-RU" sz="2800" b="1" dirty="0" smtClean="0">
                <a:solidFill>
                  <a:srgbClr val="0000FF"/>
                </a:solidFill>
              </a:rPr>
              <a:t> семьей</a:t>
            </a:r>
            <a:r>
              <a:rPr lang="ru-RU" sz="2800" b="1" dirty="0" smtClean="0">
                <a:solidFill>
                  <a:srgbClr val="663300"/>
                </a:solidFill>
              </a:rPr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735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AMBER</dc:creator>
  <cp:lastModifiedBy>Home</cp:lastModifiedBy>
  <cp:revision>148</cp:revision>
  <dcterms:created xsi:type="dcterms:W3CDTF">2007-06-17T18:17:47Z</dcterms:created>
  <dcterms:modified xsi:type="dcterms:W3CDTF">2014-04-27T19:50:16Z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семинар в ЦО №1840">
    <vt:lpwstr>0000</vt:lpwstr>
  </property>
</Properties>
</file>