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71" r:id="rId5"/>
    <p:sldId id="269" r:id="rId6"/>
    <p:sldId id="268" r:id="rId7"/>
    <p:sldId id="267" r:id="rId8"/>
    <p:sldId id="280" r:id="rId9"/>
    <p:sldId id="279" r:id="rId10"/>
    <p:sldId id="278" r:id="rId11"/>
    <p:sldId id="277" r:id="rId12"/>
    <p:sldId id="276" r:id="rId13"/>
    <p:sldId id="274" r:id="rId14"/>
    <p:sldId id="288" r:id="rId15"/>
    <p:sldId id="287" r:id="rId16"/>
    <p:sldId id="286" r:id="rId17"/>
    <p:sldId id="293" r:id="rId18"/>
    <p:sldId id="292" r:id="rId19"/>
    <p:sldId id="291" r:id="rId20"/>
    <p:sldId id="290" r:id="rId21"/>
    <p:sldId id="285" r:id="rId22"/>
    <p:sldId id="284" r:id="rId23"/>
    <p:sldId id="283" r:id="rId24"/>
    <p:sldId id="282" r:id="rId25"/>
    <p:sldId id="281" r:id="rId26"/>
    <p:sldId id="275" r:id="rId27"/>
    <p:sldId id="294" r:id="rId28"/>
    <p:sldId id="264" r:id="rId29"/>
    <p:sldId id="295" r:id="rId30"/>
    <p:sldId id="25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gotovie-prezentacii.ru/wp-content/uploads/2013/02/litra2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voyrebenok.ru/images/presentation/literature/b/07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tudmed.ru/docs/static/a/d/6/0/0/ad6005042a4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http://gotovie-prezentacii.ru/wp-content/uploads/2013/02/litra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5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74888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Михаил Юрьевич Лермонтов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«Песня про царя Ивана Васильевича, 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молодого опричника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 и удалого купца Калашникова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»</a:t>
            </a:r>
          </a:p>
          <a:p>
            <a:pPr algn="ctr"/>
            <a:endParaRPr lang="ru-RU" sz="2800" b="1" i="1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Литературная игра</a:t>
            </a:r>
          </a:p>
          <a:p>
            <a:pPr algn="ctr"/>
            <a:endParaRPr lang="ru-RU" sz="2800" b="1" i="1" dirty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7 «а», 7 «б»</a:t>
            </a:r>
            <a:endParaRPr lang="en-US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r"/>
            <a:endParaRPr lang="en-US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                          </a:t>
            </a:r>
            <a:r>
              <a:rPr lang="en-US" sz="2800" b="1" i="1" dirty="0" smtClean="0">
                <a:solidFill>
                  <a:srgbClr val="002060"/>
                </a:solidFill>
                <a:latin typeface="Georgia" pitchFamily="18" charset="0"/>
              </a:rPr>
              <a:t>2014-2015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гг.</a:t>
            </a:r>
            <a:endParaRPr lang="ru-RU" sz="28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785794"/>
            <a:ext cx="678661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8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  <a:latin typeface="Georgia" pitchFamily="18" charset="0"/>
              </a:rPr>
              <a:t>Чего больше всего боялась</a:t>
            </a:r>
          </a:p>
          <a:p>
            <a:pPr marL="342900" indent="-342900"/>
            <a:r>
              <a:rPr lang="ru-RU" sz="3200" b="1" u="sng" dirty="0" smtClean="0">
                <a:solidFill>
                  <a:srgbClr val="C00000"/>
                </a:solidFill>
                <a:latin typeface="Georgia" pitchFamily="18" charset="0"/>
              </a:rPr>
              <a:t>      Алена Дмитриевна?</a:t>
            </a:r>
          </a:p>
          <a:p>
            <a:pPr marL="342900" indent="-342900">
              <a:buAutoNum type="arabicPeriod" startAt="8"/>
            </a:pPr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 Царского суда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 Немилости мужа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 Людской молвы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 Лютой смерти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71480"/>
            <a:ext cx="9203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9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 Какая дорога не проходила </a:t>
            </a: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возле могилы купца Калашникова?</a:t>
            </a:r>
          </a:p>
          <a:p>
            <a:pPr marL="342900" indent="-342900"/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Владимирская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Киевская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Тульская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Рязанская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642918"/>
            <a:ext cx="84281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10"/>
            </a:pP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Кто из родственников Алены Дмитриевны был рядом с ней?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Отец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Младший брат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Старший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Сестра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571480"/>
            <a:ext cx="67866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11"/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3200" b="1" u="sng" dirty="0" smtClean="0">
                <a:solidFill>
                  <a:srgbClr val="002060"/>
                </a:solidFill>
                <a:latin typeface="Georgia" pitchFamily="18" charset="0"/>
              </a:rPr>
              <a:t>Какой  перстень вручил            царь </a:t>
            </a:r>
            <a:r>
              <a:rPr lang="ru-RU" sz="3200" b="1" u="sng" dirty="0" err="1" smtClean="0">
                <a:solidFill>
                  <a:srgbClr val="002060"/>
                </a:solidFill>
                <a:latin typeface="Georgia" pitchFamily="18" charset="0"/>
              </a:rPr>
              <a:t>Кирибеевичу</a:t>
            </a:r>
            <a:r>
              <a:rPr lang="ru-RU" sz="3200" b="1" u="sng" dirty="0" smtClean="0">
                <a:solidFill>
                  <a:srgbClr val="002060"/>
                </a:solidFill>
                <a:latin typeface="Georgia" pitchFamily="18" charset="0"/>
              </a:rPr>
              <a:t>?</a:t>
            </a:r>
          </a:p>
          <a:p>
            <a:pPr marL="342900" indent="-342900"/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  С яхонтом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  С алмазом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  С яшмой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  С жемчугом</a:t>
            </a:r>
          </a:p>
          <a:p>
            <a:pPr marL="342900" indent="-342900">
              <a:buAutoNum type="arabicPeriod" startAt="11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6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4480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5781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85852" y="714356"/>
            <a:ext cx="6786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12.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Какой особый знак принадлежал опричникам?</a:t>
            </a:r>
          </a:p>
          <a:p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Черная метла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 Метла и собачья  голова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 Знак ястреба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 Шапка с изображением волка</a:t>
            </a:r>
          </a:p>
          <a:p>
            <a:pPr marL="342900" indent="-342900"/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6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4480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5781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714356"/>
            <a:ext cx="7429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13.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На какую глубину вошел в пол наконечник царского посоха?</a:t>
            </a:r>
          </a:p>
          <a:p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На дюйм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 На полчетверти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 На пол-аршина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 На 10 сантиметров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6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4480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5781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714356"/>
            <a:ext cx="65008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14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Где происходят  события второй части поэмы?</a:t>
            </a:r>
          </a:p>
          <a:p>
            <a:pPr marL="457200" indent="-457200"/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 Лефортове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 Коломенском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 Замоскворечье</a:t>
            </a: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 Царицыно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Georgia" pitchFamily="18" charset="0"/>
            </a:endParaRPr>
          </a:p>
          <a:p>
            <a:pPr marL="457200" indent="-457200"/>
            <a:r>
              <a:rPr lang="ru-RU" sz="2400" dirty="0" smtClean="0">
                <a:latin typeface="Georgia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571480"/>
            <a:ext cx="5963492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15. Где в Москве происходили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         кулачные поединки?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На Красной площади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На Москве-реке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На Каменном мосту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  Александровском саду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500042"/>
            <a:ext cx="7473521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16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Какую беду  молодого  опричника </a:t>
            </a:r>
          </a:p>
          <a:p>
            <a:pPr marL="514350" indent="-514350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не предполагал царь? 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Кончились деньги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Конь захромал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Любовь приключилась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Заболел</a:t>
            </a:r>
          </a:p>
          <a:p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2800" dirty="0" smtClean="0">
              <a:latin typeface="Georgia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85794"/>
            <a:ext cx="7500990" cy="4538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17. </a:t>
            </a:r>
            <a:r>
              <a:rPr lang="ru-RU" sz="2800" b="1" i="1" u="sng" dirty="0" smtClean="0">
                <a:solidFill>
                  <a:srgbClr val="002060"/>
                </a:solidFill>
                <a:latin typeface="Georgia" pitchFamily="18" charset="0"/>
              </a:rPr>
              <a:t>Куда уходила из дома Алена Дмитриевна  в злополучный вечер?</a:t>
            </a:r>
          </a:p>
          <a:p>
            <a:pPr>
              <a:lnSpc>
                <a:spcPct val="150000"/>
              </a:lnSpc>
            </a:pPr>
            <a:endParaRPr lang="ru-RU" sz="2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В лавку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В церковь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В гости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На свидание</a:t>
            </a:r>
            <a:endParaRPr lang="ru-RU" sz="28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tvoyrebenok.ru/images/presentation/literature/b/0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4148" cy="70027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1" y="332657"/>
            <a:ext cx="89244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Georgia" pitchFamily="18" charset="0"/>
              </a:rPr>
              <a:t>1 </a:t>
            </a:r>
            <a:r>
              <a:rPr lang="ru-RU" sz="2800" b="1" u="sng" dirty="0">
                <a:solidFill>
                  <a:srgbClr val="C00000"/>
                </a:solidFill>
                <a:latin typeface="Georgia" pitchFamily="18" charset="0"/>
              </a:rPr>
              <a:t>этап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: 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Презентация </a:t>
            </a: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о М.Ю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Лермонтове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7 «А» -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Раднаев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Зоригто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;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7 «Б» -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Цыденов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Владимир.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000372"/>
            <a:ext cx="807249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Georgia" pitchFamily="18" charset="0"/>
              </a:rPr>
              <a:t>2 этап</a:t>
            </a: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:   Защита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иллюстраций к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«Песне…»</a:t>
            </a:r>
          </a:p>
          <a:p>
            <a:pPr algn="ctr"/>
            <a:endParaRPr lang="ru-RU" sz="2800" dirty="0" smtClean="0">
              <a:latin typeface="Georgia" pitchFamily="18" charset="0"/>
            </a:endParaRPr>
          </a:p>
          <a:p>
            <a:endParaRPr lang="ru-RU" sz="2800" dirty="0" smtClean="0"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7 «А» -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Эрдынеев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Нима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;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7 «Б» -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Чимитов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Анзан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857232"/>
            <a:ext cx="6732933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18"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Что сделал Калашников перед </a:t>
            </a:r>
          </a:p>
          <a:p>
            <a:pPr marL="342900" indent="-342900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                           поединком?</a:t>
            </a:r>
          </a:p>
          <a:p>
            <a:pPr marL="342900" indent="-342900">
              <a:lnSpc>
                <a:spcPct val="150000"/>
              </a:lnSpc>
              <a:buAutoNum type="arabicPeriod" startAt="18"/>
            </a:pPr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Надел рукавицы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Снял рукавицы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Надел кольчугу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Снял шапку. </a:t>
            </a:r>
          </a:p>
          <a:p>
            <a:pPr marL="342900" indent="-342900">
              <a:buAutoNum type="arabicPeriod" startAt="18"/>
            </a:pPr>
            <a:endParaRPr lang="ru-RU" sz="2800" dirty="0" smtClean="0">
              <a:solidFill>
                <a:srgbClr val="C00000"/>
              </a:solidFill>
            </a:endParaRPr>
          </a:p>
          <a:p>
            <a:pPr marL="342900" indent="-342900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6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4480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5781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714356"/>
            <a:ext cx="6929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19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. Какие товары предлагал в своей лавке купец Калашников?</a:t>
            </a:r>
          </a:p>
          <a:p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Еду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Шелковые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Кондитерские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Контрабандные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6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4480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5781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42910" y="714356"/>
            <a:ext cx="71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20. Из какой семьи родом                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                                         </a:t>
            </a:r>
            <a:r>
              <a:rPr lang="ru-RU" sz="2800" b="1" dirty="0" err="1" smtClean="0">
                <a:solidFill>
                  <a:srgbClr val="C00000"/>
                </a:solidFill>
                <a:latin typeface="Georgia" pitchFamily="18" charset="0"/>
              </a:rPr>
              <a:t>Кирибеевич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?</a:t>
            </a:r>
          </a:p>
          <a:p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Сигизмунда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Бориса Годунова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Georgia" pitchFamily="18" charset="0"/>
              </a:rPr>
              <a:t>Малюты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Скуратова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Василия Шуйского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00108"/>
            <a:ext cx="7964875" cy="4538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21. Что удивило купца Калашникова,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когда он вернулся домой?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Отсутствие еды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Присутствие гостя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Присутствие жены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Отсутствие жены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1" y="642918"/>
            <a:ext cx="74295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22.  Сколько ударов нанесли друг другу   противники в бою?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Три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Пять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Два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Много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785794"/>
            <a:ext cx="57150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23. Какой крест поставили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на  могиле мужа?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Кленовый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Осиновый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Дубовый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Еловый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785794"/>
            <a:ext cx="778450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24. Что  пообещал Иван Грозный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                                   братьям купца?</a:t>
            </a:r>
          </a:p>
          <a:p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Казнить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Лишить купеческого звания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Разрешить беспошлинную торговлю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Пристроить при дворе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4546" y="1571612"/>
            <a:ext cx="5114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Подведение итогов</a:t>
            </a:r>
            <a:endParaRPr lang="ru-RU" sz="32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501122" cy="392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Задание:</a:t>
            </a: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написать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синквейн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на основе изученного материала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Синквейн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– это </a:t>
            </a:r>
            <a:r>
              <a:rPr lang="ru-RU" sz="2000" b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пятистрочная</a:t>
            </a:r>
            <a:r>
              <a:rPr lang="ru-RU" sz="20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строфа.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1-я строка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– одно ключевое слово, определяющее содержание </a:t>
            </a:r>
            <a:r>
              <a:rPr lang="ru-RU" sz="2000" b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синквейна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2-я строка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– два прилагательных, характеризующих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данное понятие;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3-я строка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– три глагола, обозначающих действие в рамках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заданной темы;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4-я строка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– короткое предложение, раскрывающее суть темы или отношение к ней;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5-я строка 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– синоним ключевого слова (существительное).</a:t>
            </a:r>
            <a:endParaRPr lang="ru-RU" sz="2000" b="1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78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929718" cy="581697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Ребята,  по кругу выскажитесь, пожалуйста,  одним предложением, выбирая начало фразы из рефлексивного экрана на доске: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сегодня я узнал…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было интересно…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было трудно…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я выполнял задания…</a:t>
            </a:r>
          </a:p>
          <a:p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я понял, что…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теперь я могу…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я почувствовал, что…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я приобрел…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я научился…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у меня получилось …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я смог…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я попробовал…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меня удивило…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урок дал мне для          жизни…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мне захотелось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…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85728"/>
            <a:ext cx="82484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sz="3600" b="1" u="sng" dirty="0">
                <a:solidFill>
                  <a:srgbClr val="C00000"/>
                </a:solidFill>
                <a:latin typeface="Georgia" pitchFamily="18" charset="0"/>
              </a:rPr>
              <a:t>3 этап</a:t>
            </a: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:   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Литературная </a:t>
            </a: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игра </a:t>
            </a:r>
            <a:endParaRPr lang="ru-RU" sz="3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«По страницам «Песни…»</a:t>
            </a:r>
          </a:p>
          <a:p>
            <a:pPr>
              <a:lnSpc>
                <a:spcPct val="150000"/>
              </a:lnSpc>
            </a:pP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                      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42886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u="sng" dirty="0" smtClean="0">
                <a:solidFill>
                  <a:srgbClr val="002060"/>
                </a:solidFill>
                <a:latin typeface="Georgia" pitchFamily="18" charset="0"/>
              </a:rPr>
              <a:t>Назовите век, в котором происходят события?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000504"/>
            <a:ext cx="2714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ctr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 XVI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 XVII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 XV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Georgia" pitchFamily="18" charset="0"/>
              </a:rPr>
              <a:t>XVIII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6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http://www.studmed.ru/docs/static/a/d/6/0/0/ad6005042a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9144000" cy="628649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1000108"/>
            <a:ext cx="485778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апутствие моим семиклассникам: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усть в вашей жизни не будет ни одного дня, когда бы вы не прочли хоть одной страницы новой книги.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К.Паустовский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6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14480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5781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357166"/>
            <a:ext cx="72152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2. </a:t>
            </a:r>
            <a:r>
              <a:rPr lang="ru-RU" sz="2800" b="1" u="sng" dirty="0" smtClean="0">
                <a:solidFill>
                  <a:srgbClr val="C00000"/>
                </a:solidFill>
                <a:latin typeface="Georgia" pitchFamily="18" charset="0"/>
              </a:rPr>
              <a:t>Кто стоит на пиру позади царя?</a:t>
            </a:r>
          </a:p>
          <a:p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Стольники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Охранники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Сводники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Собачники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6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9269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>
              <a:lnSpc>
                <a:spcPct val="150000"/>
              </a:lnSpc>
            </a:pPr>
            <a:endParaRPr lang="ru-RU" sz="3600" b="1" dirty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Georgia" pitchFamily="18" charset="0"/>
              </a:rPr>
              <a:t>                          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357166"/>
            <a:ext cx="87255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3. </a:t>
            </a:r>
            <a:r>
              <a:rPr lang="ru-RU" sz="2800" b="1" u="sng" dirty="0" smtClean="0">
                <a:solidFill>
                  <a:srgbClr val="002060"/>
                </a:solidFill>
                <a:latin typeface="Georgia" pitchFamily="18" charset="0"/>
              </a:rPr>
              <a:t>Что </a:t>
            </a:r>
            <a:r>
              <a:rPr lang="ru-RU" sz="2800" b="1" u="sng" dirty="0" err="1" smtClean="0">
                <a:solidFill>
                  <a:srgbClr val="002060"/>
                </a:solidFill>
                <a:latin typeface="Georgia" pitchFamily="18" charset="0"/>
              </a:rPr>
              <a:t>Кирибеевич</a:t>
            </a:r>
            <a:r>
              <a:rPr lang="ru-RU" sz="2800" b="1" u="sng" dirty="0" smtClean="0">
                <a:solidFill>
                  <a:srgbClr val="002060"/>
                </a:solidFill>
                <a:latin typeface="Georgia" pitchFamily="18" charset="0"/>
              </a:rPr>
              <a:t> попросил у царя?</a:t>
            </a:r>
          </a:p>
          <a:p>
            <a:pPr>
              <a:lnSpc>
                <a:spcPct val="150000"/>
              </a:lnSpc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Женить его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Дать должность при дворе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Дать надел земли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Отпустить сражаться с басурманами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6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714356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4.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Georgia" pitchFamily="18" charset="0"/>
              </a:rPr>
              <a:t>Каково имя старой работницы в семье          Калашниковых?</a:t>
            </a:r>
            <a:endParaRPr lang="ru-RU" sz="2400" b="1" u="sng" dirty="0" smtClean="0">
              <a:solidFill>
                <a:srgbClr val="C0000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latin typeface="Georgia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Елисеевна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2800" b="1" dirty="0" err="1" smtClean="0">
                <a:solidFill>
                  <a:srgbClr val="C00000"/>
                </a:solidFill>
                <a:latin typeface="Georgia" pitchFamily="18" charset="0"/>
              </a:rPr>
              <a:t>Еремеевна</a:t>
            </a:r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Евгеньевна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2800" b="1" dirty="0" err="1" smtClean="0">
                <a:solidFill>
                  <a:srgbClr val="C00000"/>
                </a:solidFill>
                <a:latin typeface="Georgia" pitchFamily="18" charset="0"/>
              </a:rPr>
              <a:t>Елизаровна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14356"/>
            <a:ext cx="70920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5. </a:t>
            </a:r>
            <a:r>
              <a:rPr lang="ru-RU" sz="2800" b="1" u="sng" dirty="0" smtClean="0">
                <a:solidFill>
                  <a:srgbClr val="002060"/>
                </a:solidFill>
                <a:latin typeface="Georgia" pitchFamily="18" charset="0"/>
              </a:rPr>
              <a:t>Какая вещь Алены Дмитриевны </a:t>
            </a:r>
          </a:p>
          <a:p>
            <a:r>
              <a:rPr lang="ru-RU" sz="2800" b="1" u="sng" dirty="0" smtClean="0">
                <a:solidFill>
                  <a:srgbClr val="002060"/>
                </a:solidFill>
                <a:latin typeface="Georgia" pitchFamily="18" charset="0"/>
              </a:rPr>
              <a:t>оказалась у </a:t>
            </a:r>
            <a:r>
              <a:rPr lang="ru-RU" sz="2800" b="1" u="sng" dirty="0" err="1" smtClean="0">
                <a:solidFill>
                  <a:srgbClr val="002060"/>
                </a:solidFill>
                <a:latin typeface="Georgia" pitchFamily="18" charset="0"/>
              </a:rPr>
              <a:t>Кирибеевича</a:t>
            </a:r>
            <a:r>
              <a:rPr lang="ru-RU" sz="2800" b="1" u="sng" dirty="0" smtClean="0">
                <a:solidFill>
                  <a:srgbClr val="002060"/>
                </a:solidFill>
                <a:latin typeface="Georgia" pitchFamily="18" charset="0"/>
              </a:rPr>
              <a:t>?</a:t>
            </a:r>
          </a:p>
          <a:p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Кольцо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Фата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Серьги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Кулон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928670"/>
            <a:ext cx="7715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6</a:t>
            </a:r>
            <a:r>
              <a:rPr lang="ru-RU" sz="3200" b="1" u="sng" dirty="0" smtClean="0">
                <a:solidFill>
                  <a:srgbClr val="C00000"/>
                </a:solidFill>
                <a:latin typeface="Georgia" pitchFamily="18" charset="0"/>
              </a:rPr>
              <a:t>. Сколько лет было Лермонтову, </a:t>
            </a:r>
          </a:p>
          <a:p>
            <a:r>
              <a:rPr lang="ru-RU" sz="3200" b="1" u="sng" dirty="0" smtClean="0">
                <a:solidFill>
                  <a:srgbClr val="C00000"/>
                </a:solidFill>
                <a:latin typeface="Georgia" pitchFamily="18" charset="0"/>
              </a:rPr>
              <a:t>когда он сочинил эту поэму?</a:t>
            </a:r>
          </a:p>
          <a:p>
            <a:pPr algn="ctr"/>
            <a:endParaRPr lang="ru-RU" sz="3200" b="1" u="sng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18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50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23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38</a:t>
            </a:r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             </a:t>
            </a:r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9" y="1000108"/>
            <a:ext cx="73581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7. </a:t>
            </a:r>
            <a:r>
              <a:rPr lang="ru-RU" sz="2800" b="1" u="sng" dirty="0" smtClean="0">
                <a:solidFill>
                  <a:srgbClr val="002060"/>
                </a:solidFill>
                <a:latin typeface="Georgia" pitchFamily="18" charset="0"/>
              </a:rPr>
              <a:t>Какого цвета традиционно </a:t>
            </a:r>
          </a:p>
          <a:p>
            <a:r>
              <a:rPr lang="ru-RU" sz="2800" b="1" u="sng" dirty="0" smtClean="0">
                <a:solidFill>
                  <a:srgbClr val="002060"/>
                </a:solidFill>
                <a:latin typeface="Georgia" pitchFamily="18" charset="0"/>
              </a:rPr>
              <a:t>          была рубаха палача?</a:t>
            </a:r>
          </a:p>
          <a:p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Белого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Черного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Красного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Не носил рубахи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732</Words>
  <Application>Microsoft Office PowerPoint</Application>
  <PresentationFormat>Экран (4:3)</PresentationFormat>
  <Paragraphs>243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           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dans72@hotmail.com</cp:lastModifiedBy>
  <cp:revision>41</cp:revision>
  <dcterms:modified xsi:type="dcterms:W3CDTF">2015-03-15T17:49:01Z</dcterms:modified>
</cp:coreProperties>
</file>