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  <p:sldId id="263" r:id="rId9"/>
    <p:sldId id="275" r:id="rId10"/>
    <p:sldId id="267" r:id="rId11"/>
    <p:sldId id="276" r:id="rId12"/>
    <p:sldId id="272" r:id="rId13"/>
    <p:sldId id="270" r:id="rId14"/>
    <p:sldId id="273" r:id="rId15"/>
    <p:sldId id="264" r:id="rId16"/>
    <p:sldId id="266" r:id="rId17"/>
    <p:sldId id="271" r:id="rId18"/>
    <p:sldId id="277" r:id="rId19"/>
    <p:sldId id="265" r:id="rId20"/>
    <p:sldId id="269" r:id="rId21"/>
    <p:sldId id="2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8"/>
    <p:penClr>
      <a:srgbClr val="FF0000"/>
    </p:penClr>
  </p:showPr>
  <p:clrMru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93" autoAdjust="0"/>
  </p:normalViewPr>
  <p:slideViewPr>
    <p:cSldViewPr>
      <p:cViewPr varScale="1">
        <p:scale>
          <a:sx n="41" d="100"/>
          <a:sy n="41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FEB3208-90E4-459E-9572-B8474658B7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94F01-3800-49E5-A2E2-188F38CAD9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0F5B2-6A83-4F05-8263-6C5065266D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52411-2E8B-416D-856C-6B20AB81A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0CBD-E8D2-4147-835D-192022BF5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42C262C-9847-44FB-8EEA-492399472C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8B283-C18A-45D1-9300-3F77FE58E2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719B7-7EE0-4B5E-B646-223506FABB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C1CFF6DA-0D84-4CA2-ABB5-93E32CDC53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7170E-7867-49A4-94A2-AA39DF3BEB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2CFFB-920D-42AD-BDCF-399DABE42D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D6ADE-2FA1-4427-BD49-35BB284BEE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45C13-DBB2-4E00-AB68-A2395A4AFC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A3CD547-2C6E-4E23-8239-1020A1268E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908721"/>
            <a:ext cx="7918648" cy="2736303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B0F0"/>
                </a:solidFill>
              </a:rPr>
              <a:t>Опыт работы учителя- логопеда 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B0F0"/>
                </a:solidFill>
              </a:rPr>
              <a:t>Первой квалификационной категории: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400" dirty="0" err="1" smtClean="0">
                <a:solidFill>
                  <a:srgbClr val="00B0F0"/>
                </a:solidFill>
              </a:rPr>
              <a:t>Кречиной</a:t>
            </a:r>
            <a:r>
              <a:rPr lang="ru-RU" sz="2400" dirty="0" smtClean="0">
                <a:solidFill>
                  <a:srgbClr val="00B0F0"/>
                </a:solidFill>
              </a:rPr>
              <a:t> Светланы Вячеславовны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400" dirty="0" smtClean="0"/>
              <a:t>ГБДОУ № 20 Комбинированного вида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400" dirty="0" smtClean="0"/>
              <a:t> Красногвардейского района 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400" dirty="0" smtClean="0"/>
              <a:t>г. Санкт-Петербурга 2013 г.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3933057"/>
            <a:ext cx="8458200" cy="21427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Методическая разработка  по профилактике оптической </a:t>
            </a:r>
            <a:r>
              <a:rPr lang="ru-RU" dirty="0" err="1" smtClean="0">
                <a:solidFill>
                  <a:srgbClr val="7030A0"/>
                </a:solidFill>
              </a:rPr>
              <a:t>дисграфии</a:t>
            </a:r>
            <a:r>
              <a:rPr lang="ru-RU" dirty="0" smtClean="0">
                <a:solidFill>
                  <a:srgbClr val="7030A0"/>
                </a:solidFill>
              </a:rPr>
              <a:t> у дошкольников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Rectangle 2"/>
          <p:cNvPicPr>
            <a:picLocks noGrp="1" noChangeArrowheads="1"/>
          </p:cNvPicPr>
          <p:nvPr>
            <p:ph type="ctrTitle"/>
          </p:nvPr>
        </p:nvPicPr>
        <p:blipFill>
          <a:blip r:embed="rId2" cstate="print"/>
          <a:stretch>
            <a:fillRect/>
          </a:stretch>
        </p:blipFill>
        <p:spPr>
          <a:xfrm rot="10800000" flipV="1">
            <a:off x="1691923" y="5999345"/>
            <a:ext cx="6669073" cy="521989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779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5"/>
          <p:cNvSpPr>
            <a:spLocks noGrp="1"/>
          </p:cNvSpPr>
          <p:nvPr>
            <p:ph type="title" sz="quarter"/>
          </p:nvPr>
        </p:nvSpPr>
        <p:spPr>
          <a:xfrm>
            <a:off x="457200" y="333375"/>
            <a:ext cx="8229600" cy="15113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smtClean="0"/>
              <a:t>«Назови предметы по их контурам», «Расположи предметы по величине», «Найди правильную тень предмета», «Найди одинаковые тени»</a:t>
            </a:r>
            <a:r>
              <a:rPr lang="ru-RU" sz="2400" smtClean="0">
                <a:latin typeface="Arial" charset="0"/>
              </a:rPr>
              <a:t>.</a:t>
            </a:r>
            <a:endParaRPr lang="ru-RU" sz="2200" smtClean="0">
              <a:latin typeface="Arial" charset="0"/>
            </a:endParaRPr>
          </a:p>
        </p:txBody>
      </p:sp>
      <p:pic>
        <p:nvPicPr>
          <p:cNvPr id="13316" name="Содержимое 10" descr="бабочки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47802"/>
            <a:ext cx="4038600" cy="1093959"/>
          </a:xfrm>
          <a:ln>
            <a:solidFill>
              <a:srgbClr val="00B0F0"/>
            </a:solidFill>
          </a:ln>
        </p:spPr>
      </p:pic>
      <p:pic>
        <p:nvPicPr>
          <p:cNvPr id="11270" name="Содержимое 13" descr="лошади6.bmp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21041163">
            <a:off x="864242" y="3656397"/>
            <a:ext cx="2116138" cy="2405062"/>
          </a:xfrm>
          <a:ln>
            <a:solidFill>
              <a:srgbClr val="55A839"/>
            </a:solidFill>
          </a:ln>
        </p:spPr>
      </p:pic>
      <p:pic>
        <p:nvPicPr>
          <p:cNvPr id="13318" name="Содержимое 14" descr="слоны.bmp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 rot="21051126">
            <a:off x="3690569" y="3531558"/>
            <a:ext cx="2411413" cy="2692400"/>
          </a:xfrm>
          <a:ln>
            <a:solidFill>
              <a:srgbClr val="CC3399"/>
            </a:solidFill>
          </a:ln>
        </p:spPr>
      </p:pic>
      <p:pic>
        <p:nvPicPr>
          <p:cNvPr id="13322" name="Picture 10" descr="CCI13112011_000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712515">
            <a:off x="6303962" y="2057401"/>
            <a:ext cx="2049463" cy="20558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571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/>
          </p:cNvSpPr>
          <p:nvPr>
            <p:ph type="title" sz="quarter"/>
          </p:nvPr>
        </p:nvSpPr>
        <p:spPr>
          <a:xfrm>
            <a:off x="457200" y="704850"/>
            <a:ext cx="8229600" cy="420688"/>
          </a:xfrm>
        </p:spPr>
        <p:txBody>
          <a:bodyPr>
            <a:normAutofit fontScale="90000"/>
          </a:bodyPr>
          <a:lstStyle/>
          <a:p>
            <a:r>
              <a:rPr lang="ru-RU" sz="2000" smtClean="0"/>
              <a:t>«</a:t>
            </a:r>
            <a:r>
              <a:rPr lang="ru-RU" sz="2400" smtClean="0"/>
              <a:t>Дорисуй </a:t>
            </a:r>
            <a:r>
              <a:rPr lang="ru-RU" sz="2400" smtClean="0">
                <a:latin typeface="Arial" charset="0"/>
              </a:rPr>
              <a:t>половинку</a:t>
            </a:r>
            <a:r>
              <a:rPr lang="ru-RU" sz="2400" smtClean="0"/>
              <a:t>»,</a:t>
            </a:r>
            <a:r>
              <a:rPr lang="ru-RU" sz="2400" smtClean="0">
                <a:latin typeface="Arial" charset="0"/>
              </a:rPr>
              <a:t>«Чего не хватает?», «Кто это? Дорисуй.»</a:t>
            </a:r>
          </a:p>
        </p:txBody>
      </p:sp>
      <p:pic>
        <p:nvPicPr>
          <p:cNvPr id="43017" name="Содержимое 6" descr="GEDC026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1258007">
            <a:off x="354413" y="1701962"/>
            <a:ext cx="3106351" cy="3676697"/>
          </a:xfrm>
          <a:ln/>
        </p:spPr>
      </p:pic>
      <p:pic>
        <p:nvPicPr>
          <p:cNvPr id="43018" name="Содержимое 7" descr="GEDC026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446682">
            <a:off x="5766452" y="1600200"/>
            <a:ext cx="2987351" cy="3629000"/>
          </a:xfrm>
          <a:ln/>
        </p:spPr>
      </p:pic>
      <p:pic>
        <p:nvPicPr>
          <p:cNvPr id="11267" name="Содержимое 10" descr="ЧАСТИ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03848" y="3140968"/>
            <a:ext cx="2759075" cy="3182937"/>
          </a:xfrm>
          <a:noFill/>
          <a:ln>
            <a:solidFill>
              <a:srgbClr val="004E6D"/>
            </a:solidFill>
          </a:ln>
        </p:spPr>
      </p:pic>
      <p:pic>
        <p:nvPicPr>
          <p:cNvPr id="43020" name="Picture 12" descr="iматреш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1484313"/>
            <a:ext cx="1657350" cy="1258887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Dot"/>
            <a:miter lim="800000"/>
            <a:headEnd/>
            <a:tailEnd/>
          </a:ln>
        </p:spPr>
      </p:pic>
    </p:spTree>
  </p:cSld>
  <p:clrMapOvr>
    <a:masterClrMapping/>
  </p:clrMapOvr>
  <p:transition advClick="0" advTm="687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u="sng" dirty="0" smtClean="0">
                <a:solidFill>
                  <a:srgbClr val="CC3399"/>
                </a:solidFill>
              </a:rPr>
              <a:t>Дифференциация правых и левых частей тела, ориентировка в окружающем пространстве относительно себя.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000" smtClean="0"/>
              <a:t>Показать правую, левую руку, как называются руки (правая, левая)</a:t>
            </a:r>
          </a:p>
          <a:p>
            <a:pPr eaLnBrk="1" hangingPunct="1"/>
            <a:r>
              <a:rPr lang="ru-RU" sz="2000" smtClean="0"/>
              <a:t>Показать карандаш правой рукой, левой рукой; взять книгу правой рукой, - левой рукой.</a:t>
            </a:r>
          </a:p>
          <a:p>
            <a:pPr eaLnBrk="1" hangingPunct="1"/>
            <a:r>
              <a:rPr lang="ru-RU" sz="2000" smtClean="0"/>
              <a:t>Показать левой рукой правый глаз, правое ухо, левую ногу; правой рукой показать левое ухо, правую ногу; показать правые и левые части тела у  человека, сидящего напротив.</a:t>
            </a:r>
          </a:p>
          <a:p>
            <a:pPr eaLnBrk="1" hangingPunct="1"/>
            <a:r>
              <a:rPr lang="ru-RU" sz="2000" smtClean="0"/>
              <a:t>Определение пространственного положения предметов, находящихся сбоку от ребенка: «Покажи, какой предмет находится справа от тебя» и т.д.</a:t>
            </a:r>
          </a:p>
          <a:p>
            <a:pPr eaLnBrk="1" hangingPunct="1"/>
            <a:r>
              <a:rPr lang="ru-RU" sz="2000" smtClean="0"/>
              <a:t>Далее представления закрепляются в речи: «Где находится книга (карандаш, ручка)?»</a:t>
            </a:r>
          </a:p>
          <a:p>
            <a:pPr eaLnBrk="1" hangingPunct="1"/>
            <a:r>
              <a:rPr lang="ru-RU" sz="2000" smtClean="0"/>
              <a:t>Определение пространственных соотношений между 2-3 предметами и их изображениями.</a:t>
            </a:r>
          </a:p>
          <a:p>
            <a:pPr eaLnBrk="1" hangingPunct="1">
              <a:buFont typeface="Wingdings" pitchFamily="2" charset="2"/>
              <a:buNone/>
            </a:pPr>
            <a:endParaRPr lang="ru-RU" sz="2000" smtClean="0"/>
          </a:p>
        </p:txBody>
      </p:sp>
    </p:spTree>
  </p:cSld>
  <p:clrMapOvr>
    <a:masterClrMapping/>
  </p:clrMapOvr>
  <p:transition advClick="0" advTm="1182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u="sng" dirty="0" smtClean="0">
                <a:solidFill>
                  <a:srgbClr val="FF0000"/>
                </a:solidFill>
              </a:rPr>
              <a:t/>
            </a:r>
            <a:br>
              <a:rPr lang="ru-RU" sz="2400" u="sng" dirty="0" smtClean="0">
                <a:solidFill>
                  <a:srgbClr val="FF0000"/>
                </a:solidFill>
              </a:rPr>
            </a:br>
            <a:r>
              <a:rPr lang="ru-RU" sz="2700" u="sng" dirty="0" smtClean="0">
                <a:solidFill>
                  <a:srgbClr val="FF0000"/>
                </a:solidFill>
              </a:rPr>
              <a:t>Определение пространственного расположения предметов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/>
              <a:t>«Какой дом справа, слева?»«Какой транспорт едет направо, а какой налево?», «Кто находится справа, кто слева ото льва?» (можно сделать по темам), «Кто где находится?» и др.</a:t>
            </a:r>
            <a:endParaRPr lang="ru-RU" sz="2400" dirty="0" smtClean="0"/>
          </a:p>
        </p:txBody>
      </p:sp>
      <p:pic>
        <p:nvPicPr>
          <p:cNvPr id="15363" name="Picture 3" descr="C:\Documents and Settings\коля\Мои документы\Мои рисунки\дома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4038600" cy="2151046"/>
          </a:xfrm>
          <a:noFill/>
          <a:ln>
            <a:solidFill>
              <a:srgbClr val="FFC000"/>
            </a:solidFill>
          </a:ln>
        </p:spPr>
      </p:pic>
      <p:pic>
        <p:nvPicPr>
          <p:cNvPr id="13316" name="Содержимое 9" descr="транспорт.bmp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6096" y="1988840"/>
            <a:ext cx="2841625" cy="2189163"/>
          </a:xfrm>
          <a:ln>
            <a:solidFill>
              <a:srgbClr val="07878D"/>
            </a:solidFill>
          </a:ln>
        </p:spPr>
      </p:pic>
      <p:pic>
        <p:nvPicPr>
          <p:cNvPr id="15365" name="Picture 2" descr="C:\Documents and Settings\коля\Мои документы\Мои рисунки\зоопарк.bm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323528" y="4725144"/>
            <a:ext cx="4687700" cy="1558881"/>
          </a:xfrm>
          <a:noFill/>
          <a:ln>
            <a:solidFill>
              <a:srgbClr val="7030A0"/>
            </a:solidFill>
          </a:ln>
        </p:spPr>
      </p:pic>
      <p:pic>
        <p:nvPicPr>
          <p:cNvPr id="13315" name="Содержимое 12" descr="гриб.bmp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92080" y="4365104"/>
            <a:ext cx="3152775" cy="2189163"/>
          </a:xfrm>
          <a:ln>
            <a:solidFill>
              <a:srgbClr val="55A839"/>
            </a:solidFill>
          </a:ln>
        </p:spPr>
      </p:pic>
    </p:spTree>
  </p:cSld>
  <p:clrMapOvr>
    <a:masterClrMapping/>
  </p:clrMapOvr>
  <p:transition advClick="0" advTm="528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3399"/>
                </a:solidFill>
              </a:rPr>
              <a:t>Ориентировка на листе</a:t>
            </a:r>
          </a:p>
        </p:txBody>
      </p:sp>
      <p:sp>
        <p:nvSpPr>
          <p:cNvPr id="16387" name="Текст 4"/>
          <p:cNvSpPr>
            <a:spLocks noGrp="1"/>
          </p:cNvSpPr>
          <p:nvPr>
            <p:ph type="body" sz="half" idx="1"/>
          </p:nvPr>
        </p:nvSpPr>
        <p:spPr>
          <a:xfrm>
            <a:off x="179512" y="1600200"/>
            <a:ext cx="5256584" cy="4530725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Положи круг в правом верхнем углу, слева от него крестик, в нижнем левом углу квадрат и т. д.</a:t>
            </a:r>
          </a:p>
          <a:p>
            <a:pPr eaLnBrk="1" hangingPunct="1"/>
            <a:r>
              <a:rPr lang="ru-RU" sz="2000" dirty="0" smtClean="0"/>
              <a:t>«Графические диктанты» – Нарисуй в центре листа треугольник , справа от него нарисуй круг, слева от треугольника – ромб и т.д. (сверху, снизу)</a:t>
            </a:r>
          </a:p>
          <a:p>
            <a:pPr eaLnBrk="1" hangingPunct="1"/>
            <a:r>
              <a:rPr lang="ru-RU" sz="2000" dirty="0" smtClean="0"/>
              <a:t>Ориентировка на листе в клеточку: «Нарисуй такую же фигуру», «Графические диктанты в клеточку», «Зеркало» (дорисуй другую половинку).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16388" name="Содержимое 6" descr="утка в клетку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412776"/>
            <a:ext cx="2802614" cy="2230796"/>
          </a:xfrm>
          <a:ln>
            <a:solidFill>
              <a:srgbClr val="0070C0"/>
            </a:solidFill>
          </a:ln>
        </p:spPr>
      </p:pic>
      <p:pic>
        <p:nvPicPr>
          <p:cNvPr id="16390" name="Picture 6" descr="C:\Documents and Settings\коля\Мои документы\Мои рисунки\в клетку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861048"/>
            <a:ext cx="2825293" cy="266409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745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600" b="1" i="1" smtClean="0"/>
              <a:t> </a:t>
            </a:r>
            <a:r>
              <a:rPr lang="ru-RU" sz="4200" i="1" smtClean="0"/>
              <a:t>6-7 лет</a:t>
            </a:r>
          </a:p>
        </p:txBody>
      </p:sp>
      <p:sp>
        <p:nvSpPr>
          <p:cNvPr id="17414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468313" y="1268413"/>
            <a:ext cx="8496300" cy="50403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u="sng" smtClean="0">
                <a:solidFill>
                  <a:srgbClr val="CC3399"/>
                </a:solidFill>
              </a:rPr>
              <a:t>Развитие буквенного гнозиса</a:t>
            </a:r>
            <a:r>
              <a:rPr lang="ru-RU" sz="2400" u="sng" smtClean="0"/>
              <a:t>: </a:t>
            </a:r>
            <a:r>
              <a:rPr lang="ru-RU" sz="2000" smtClean="0"/>
              <a:t>развитие восприятия цвета букв; развитие восприятия формы, размера и величины предметов и букв; дифференциация расположения элементов букв.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Дидактические игры: «Какая буква спряталась», «Допиши букву», «Выбери правильно написанную букву»,  «Разбери кучу малу», и др.</a:t>
            </a:r>
          </a:p>
          <a:p>
            <a:pPr eaLnBrk="1" hangingPunct="1"/>
            <a:r>
              <a:rPr lang="ru-RU" sz="2400" u="sng" smtClean="0">
                <a:solidFill>
                  <a:srgbClr val="CC3399"/>
                </a:solidFill>
              </a:rPr>
              <a:t>Развитие зрительного анализа и синтеза</a:t>
            </a:r>
            <a:r>
              <a:rPr lang="ru-RU" sz="2000" smtClean="0"/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/>
              <a:t>- Уточнение и расширение объёма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/>
              <a:t>зрительной памяти (зрительного мнезиса):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/>
              <a:t>- развитие запоминания формы предметов;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/>
              <a:t>- развитие запоминания цвета;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/>
              <a:t>- развитие запоминания последовательности и количества букв и предметов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/>
              <a:t>(вначале проводим работу по  развитию зрительной памяти,  рассматривая предметы, потом - геометрические фигуры и лишь затем - буквы).</a:t>
            </a:r>
            <a:endParaRPr lang="ru-RU" sz="3200" smtClean="0"/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600" smtClean="0">
                <a:solidFill>
                  <a:srgbClr val="CC3399"/>
                </a:solidFill>
              </a:rPr>
              <a:t>зашумленные буквы, наложенные друг на друга, буквы спрятанные за предметами.</a:t>
            </a:r>
          </a:p>
        </p:txBody>
      </p:sp>
      <p:pic>
        <p:nvPicPr>
          <p:cNvPr id="18440" name="Picture 9" descr="C:\Documents and Settings\коля\Мои документы\Мои рисунки\ЗАШУМЛ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06" y="1557338"/>
            <a:ext cx="3477470" cy="230371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8442" name="Picture 8" descr="C:\Documents and Settings\коля\Мои документы\Мои рисунки\БУКВЫ РАЗНЫЕ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49080"/>
            <a:ext cx="3384550" cy="233203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8443" name="Picture 10" descr="БУКВЫ-звер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976986"/>
            <a:ext cx="2176049" cy="288101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8444" name="Picture 12" descr="буквы жи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340768"/>
            <a:ext cx="1800200" cy="2711204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640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500" smtClean="0"/>
              <a:t>«Расшифруй слово», «Пирамидка»</a:t>
            </a:r>
            <a:r>
              <a:rPr lang="ru-RU" sz="1700" smtClean="0"/>
              <a:t>(</a:t>
            </a:r>
            <a:r>
              <a:rPr lang="ru-RU" sz="1500" smtClean="0"/>
              <a:t>разложи по величине и прочти слово)</a:t>
            </a:r>
          </a:p>
        </p:txBody>
      </p:sp>
      <p:pic>
        <p:nvPicPr>
          <p:cNvPr id="19461" name="Содержимое 8" descr="слова б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268413"/>
            <a:ext cx="2411412" cy="2447925"/>
          </a:xfrm>
          <a:ln>
            <a:solidFill>
              <a:srgbClr val="7030A0"/>
            </a:solidFill>
          </a:ln>
        </p:spPr>
      </p:pic>
      <p:sp>
        <p:nvSpPr>
          <p:cNvPr id="19462" name="Содержимое 5"/>
          <p:cNvSpPr>
            <a:spLocks noGrp="1"/>
          </p:cNvSpPr>
          <p:nvPr>
            <p:ph sz="quarter" idx="2"/>
          </p:nvPr>
        </p:nvSpPr>
        <p:spPr>
          <a:xfrm>
            <a:off x="2916238" y="1412875"/>
            <a:ext cx="3240087" cy="2160588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dirty="0" smtClean="0"/>
              <a:t>Машина</a:t>
            </a:r>
            <a:r>
              <a:rPr lang="ru-RU" dirty="0" smtClean="0">
                <a:latin typeface="Arial" charset="0"/>
              </a:rPr>
              <a:t>     Жук</a:t>
            </a:r>
          </a:p>
          <a:p>
            <a:pPr eaLnBrk="1" hangingPunct="1"/>
            <a:r>
              <a:rPr lang="ru-RU" dirty="0" smtClean="0"/>
              <a:t>Ток              </a:t>
            </a:r>
            <a:r>
              <a:rPr lang="ru-RU" dirty="0" smtClean="0">
                <a:latin typeface="Arial" charset="0"/>
              </a:rPr>
              <a:t>Жаба</a:t>
            </a:r>
            <a:endParaRPr lang="ru-RU" dirty="0" smtClean="0"/>
          </a:p>
          <a:p>
            <a:pPr eaLnBrk="1" hangingPunct="1"/>
            <a:r>
              <a:rPr lang="ru-RU" dirty="0" smtClean="0">
                <a:latin typeface="Arial" charset="0"/>
              </a:rPr>
              <a:t> </a:t>
            </a:r>
            <a:r>
              <a:rPr lang="ru-RU" dirty="0" smtClean="0"/>
              <a:t>Кот             </a:t>
            </a:r>
            <a:r>
              <a:rPr lang="ru-RU" dirty="0" smtClean="0">
                <a:latin typeface="Arial" charset="0"/>
              </a:rPr>
              <a:t>Лужа</a:t>
            </a:r>
          </a:p>
          <a:p>
            <a:pPr eaLnBrk="1" hangingPunct="1"/>
            <a:r>
              <a:rPr lang="ru-RU" dirty="0" smtClean="0">
                <a:latin typeface="Arial" charset="0"/>
              </a:rPr>
              <a:t> </a:t>
            </a:r>
            <a:r>
              <a:rPr lang="ru-RU" dirty="0" smtClean="0"/>
              <a:t>Жук            </a:t>
            </a:r>
            <a:r>
              <a:rPr lang="ru-RU" dirty="0" smtClean="0">
                <a:latin typeface="Arial" charset="0"/>
              </a:rPr>
              <a:t>Жакет                  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9467" name="Picture 11" descr="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268413"/>
            <a:ext cx="2447925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789363"/>
            <a:ext cx="17780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077072"/>
            <a:ext cx="15716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4293096"/>
            <a:ext cx="1344613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509120"/>
            <a:ext cx="1319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4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4653136"/>
            <a:ext cx="1173162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934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/>
          </p:cNvSpPr>
          <p:nvPr>
            <p:ph type="title" sz="quarter"/>
          </p:nvPr>
        </p:nvSpPr>
        <p:spPr>
          <a:xfrm>
            <a:off x="457200" y="549275"/>
            <a:ext cx="8229600" cy="935038"/>
          </a:xfrm>
        </p:spPr>
        <p:txBody>
          <a:bodyPr>
            <a:normAutofit fontScale="90000"/>
          </a:bodyPr>
          <a:lstStyle/>
          <a:p>
            <a:r>
              <a:rPr lang="ru-RU" sz="2400" smtClean="0"/>
              <a:t>«Зачеркни неправильно написанные буквы, прочти слово», «РЕБУС-</a:t>
            </a:r>
            <a:r>
              <a:rPr lang="ru-RU" sz="2400" smtClean="0">
                <a:latin typeface="Arial" charset="0"/>
              </a:rPr>
              <a:t> </a:t>
            </a:r>
            <a:r>
              <a:rPr lang="ru-RU" sz="2400" smtClean="0"/>
              <a:t>Прочти наоборот»,</a:t>
            </a:r>
            <a:r>
              <a:rPr lang="ru-RU" sz="2400" smtClean="0">
                <a:latin typeface="Arial" charset="0"/>
              </a:rPr>
              <a:t> «Слово стерлось», «Слово растаяло», «Что за буква», </a:t>
            </a:r>
            <a:r>
              <a:rPr lang="ru-RU" sz="2400" smtClean="0"/>
              <a:t>«Допиши буквы, прочти слово»,</a:t>
            </a:r>
          </a:p>
        </p:txBody>
      </p:sp>
      <p:pic>
        <p:nvPicPr>
          <p:cNvPr id="45065" name="Picture 7" descr="C:\Documents and Settings\коля\Мои документы\Мои рисунки\СЛОВА С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844824"/>
            <a:ext cx="4038600" cy="1930400"/>
          </a:xfrm>
          <a:noFill/>
          <a:ln>
            <a:solidFill>
              <a:srgbClr val="7030A0"/>
            </a:solidFill>
          </a:ln>
        </p:spPr>
      </p:pic>
      <p:pic>
        <p:nvPicPr>
          <p:cNvPr id="45066" name="Picture 2" descr="C:\Documents and Settings\коля\Мои документы\Мои рисунки\СЛОВА ЗЕРКАЛО.bm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2276872"/>
            <a:ext cx="4038600" cy="2268537"/>
          </a:xfrm>
          <a:noFill/>
          <a:ln>
            <a:solidFill>
              <a:srgbClr val="7030A0"/>
            </a:solidFill>
          </a:ln>
        </p:spPr>
      </p:pic>
      <p:pic>
        <p:nvPicPr>
          <p:cNvPr id="45067" name="Picture 15" descr="ЮБ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1443166" y="4688725"/>
            <a:ext cx="2066667" cy="695238"/>
          </a:xfrm>
          <a:noFill/>
          <a:ln>
            <a:solidFill>
              <a:srgbClr val="7030A0"/>
            </a:solidFill>
          </a:ln>
        </p:spPr>
      </p:pic>
      <p:pic>
        <p:nvPicPr>
          <p:cNvPr id="45068" name="Picture 14" descr="ЮЮ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04048" y="5013176"/>
            <a:ext cx="3455987" cy="881062"/>
          </a:xfrm>
          <a:noFill/>
          <a:ln>
            <a:solidFill>
              <a:srgbClr val="7030A0"/>
            </a:solidFill>
          </a:ln>
        </p:spPr>
      </p:pic>
      <p:pic>
        <p:nvPicPr>
          <p:cNvPr id="45069" name="Содержимое 5" descr="GEDC027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005064"/>
            <a:ext cx="3313112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73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7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000" smtClean="0"/>
              <a:t>«</a:t>
            </a:r>
            <a:r>
              <a:rPr lang="ru-RU" sz="2400" smtClean="0"/>
              <a:t>Допиши буквы, получи слово», «Узнай буквы»(разные шрифты), «Элементы букв», «На какую букву похожа», «Трансформация букв»</a:t>
            </a:r>
            <a:endParaRPr lang="ru-RU" sz="2000" smtClean="0"/>
          </a:p>
        </p:txBody>
      </p:sp>
      <p:pic>
        <p:nvPicPr>
          <p:cNvPr id="20483" name="Picture 8" descr="C:\Documents and Settings\коля\Мои документы\Мои рисунки\GEDC027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0809660">
            <a:off x="916573" y="1224223"/>
            <a:ext cx="1972085" cy="2625625"/>
          </a:xfrm>
          <a:noFill/>
        </p:spPr>
      </p:pic>
      <p:pic>
        <p:nvPicPr>
          <p:cNvPr id="20484" name="Содержимое 6" descr="GEDC026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340768"/>
            <a:ext cx="3491972" cy="2613273"/>
          </a:xfrm>
        </p:spPr>
      </p:pic>
      <p:pic>
        <p:nvPicPr>
          <p:cNvPr id="20485" name="Содержимое 7" descr="GEDC0280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 rot="20613032">
            <a:off x="287066" y="3923506"/>
            <a:ext cx="3349484" cy="2511658"/>
          </a:xfrm>
        </p:spPr>
      </p:pic>
      <p:pic>
        <p:nvPicPr>
          <p:cNvPr id="20486" name="Содержимое 8" descr="GEDC0271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 rot="20712635">
            <a:off x="2570803" y="2541216"/>
            <a:ext cx="2919413" cy="2189162"/>
          </a:xfrm>
        </p:spPr>
      </p:pic>
      <p:pic>
        <p:nvPicPr>
          <p:cNvPr id="20487" name="Содержимое 11" descr="GEDC028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86774">
            <a:off x="5398627" y="3968573"/>
            <a:ext cx="3164788" cy="23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Введение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5538"/>
            <a:ext cx="8964613" cy="53990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CC3399"/>
                </a:solidFill>
              </a:rPr>
              <a:t>Оптическая дисграфия</a:t>
            </a:r>
            <a:r>
              <a:rPr lang="ru-RU" sz="2800" smtClean="0"/>
              <a:t> — дисграфия, связанная с недоразвитием зрительного гнозиса, анализа, синтеза, пространственных представлений, проявляется в заменах и искажениях букв на письме.</a:t>
            </a:r>
            <a:br>
              <a:rPr lang="ru-RU" sz="2800" smtClean="0"/>
            </a:br>
            <a:r>
              <a:rPr lang="ru-RU" sz="2800" smtClean="0"/>
              <a:t>Чаще всего при оптической дисграфии заменяются графически сходные рукописные буквы.  </a:t>
            </a:r>
            <a:r>
              <a:rPr lang="ru-RU" sz="2800" u="sng" smtClean="0"/>
              <a:t>Самые первые проявления данной патологии наблюдаются уже задолго до начала школьного обучения – в детском саду.  </a:t>
            </a:r>
            <a:r>
              <a:rPr lang="ru-RU" sz="2800" smtClean="0"/>
              <a:t>Если в дошкольном возрасте функции, имеющих прямое отношение к процессу письменной речи, не сформированы, то позднее это обязательно проявится в виде специфических ошибок в процессе письма и чтения.</a:t>
            </a:r>
            <a:r>
              <a:rPr lang="ru-RU" sz="2400" smtClean="0"/>
              <a:t> </a:t>
            </a:r>
          </a:p>
        </p:txBody>
      </p:sp>
    </p:spTree>
  </p:cSld>
  <p:clrMapOvr>
    <a:masterClrMapping/>
  </p:clrMapOvr>
  <p:transition advClick="0" advTm="1289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400" smtClean="0"/>
              <a:t>«Назови букву», «Найди правильно написанную букву», «Какого элемента не хватает»,  «Какие буквы спрятались в фигуре». </a:t>
            </a:r>
          </a:p>
        </p:txBody>
      </p:sp>
      <p:pic>
        <p:nvPicPr>
          <p:cNvPr id="21507" name="Содержимое 6" descr="GEDC026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557338"/>
            <a:ext cx="2917825" cy="2189162"/>
          </a:xfrm>
        </p:spPr>
      </p:pic>
      <p:pic>
        <p:nvPicPr>
          <p:cNvPr id="21508" name="Содержимое 7" descr="GEDC027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0425" y="1484313"/>
            <a:ext cx="2917825" cy="2189162"/>
          </a:xfrm>
        </p:spPr>
      </p:pic>
      <p:pic>
        <p:nvPicPr>
          <p:cNvPr id="21509" name="Содержимое 8" descr="GEDC0285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288" y="4005263"/>
            <a:ext cx="2917825" cy="2189162"/>
          </a:xfrm>
        </p:spPr>
      </p:pic>
      <p:pic>
        <p:nvPicPr>
          <p:cNvPr id="21510" name="Содержимое 9" descr="GEDC0264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580112" y="4077072"/>
            <a:ext cx="3312368" cy="2478864"/>
          </a:xfrm>
        </p:spPr>
      </p:pic>
      <p:pic>
        <p:nvPicPr>
          <p:cNvPr id="21511" name="Picture 7" descr="C:\Documents and Settings\коля\Мои документы\Мои рисунки\GEDC02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1772816"/>
            <a:ext cx="2507294" cy="350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75" y="2132857"/>
            <a:ext cx="8686800" cy="19990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Дорогие педагоги! </a:t>
            </a:r>
            <a:br>
              <a:rPr lang="ru-RU" dirty="0" smtClean="0"/>
            </a:br>
            <a:r>
              <a:rPr lang="ru-RU" dirty="0" smtClean="0"/>
              <a:t>Мы надеемся, что данный дидактический материал поможет вам в педагогической деятельности. </a:t>
            </a:r>
            <a:br>
              <a:rPr lang="ru-RU" dirty="0" smtClean="0"/>
            </a:br>
            <a:r>
              <a:rPr lang="ru-RU" dirty="0" smtClean="0"/>
              <a:t>Желаем удачи!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dirty="0" smtClean="0"/>
              <a:t>Виды оптической </a:t>
            </a:r>
            <a:r>
              <a:rPr lang="ru-RU" sz="3400" dirty="0" err="1" smtClean="0"/>
              <a:t>дисграфии</a:t>
            </a:r>
            <a:endParaRPr lang="ru-RU" sz="34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149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 К оптической дисграфии относится  </a:t>
            </a:r>
            <a:r>
              <a:rPr lang="ru-RU" sz="2800" b="1" smtClean="0"/>
              <a:t>зеркальное письмо</a:t>
            </a:r>
            <a:r>
              <a:rPr lang="ru-RU" sz="2800" smtClean="0"/>
              <a:t>, которое иногда отмечается у левшей, а также при органических поражениях мозга. Выделяют </a:t>
            </a:r>
            <a:r>
              <a:rPr lang="ru-RU" sz="2800" b="1" smtClean="0"/>
              <a:t>литеральную</a:t>
            </a:r>
            <a:r>
              <a:rPr lang="ru-RU" sz="2800" smtClean="0"/>
              <a:t> форму оптической дисграфии, при которой наблюдается нарушение узнавания и воспроизведения даже изолированных букв. При </a:t>
            </a:r>
            <a:r>
              <a:rPr lang="ru-RU" sz="2800" b="1" smtClean="0"/>
              <a:t>вербальной</a:t>
            </a:r>
            <a:r>
              <a:rPr lang="ru-RU" sz="2800" smtClean="0"/>
              <a:t> форме оптической дисграфии изолированные буквы воспроизводятся правильно, но при написании слова наблюдаются искажения, замены букв оптического характера. </a:t>
            </a:r>
          </a:p>
        </p:txBody>
      </p:sp>
    </p:spTree>
  </p:cSld>
  <p:clrMapOvr>
    <a:masterClrMapping/>
  </p:clrMapOvr>
  <p:transition advClick="0" advTm="1262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6414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b="1" i="1" dirty="0" smtClean="0">
                <a:solidFill>
                  <a:srgbClr val="CC3399"/>
                </a:solidFill>
              </a:rPr>
              <a:t>Таким образом, нарушения зрительно-пространственных функций у детей приводит к появлению целого ряда ошибок на письме</a:t>
            </a:r>
            <a:r>
              <a:rPr lang="ru-RU" sz="3200" b="1" i="1" dirty="0" smtClean="0">
                <a:solidFill>
                  <a:schemeClr val="folHlink"/>
                </a:solidFill>
              </a:rPr>
              <a:t>:</a:t>
            </a:r>
            <a:r>
              <a:rPr lang="ru-RU" sz="3400" i="1" dirty="0" smtClean="0">
                <a:solidFill>
                  <a:schemeClr val="folHlink"/>
                </a:solidFill>
              </a:rPr>
              <a:t/>
            </a:r>
            <a:br>
              <a:rPr lang="ru-RU" sz="3400" i="1" dirty="0" smtClean="0">
                <a:solidFill>
                  <a:schemeClr val="folHlink"/>
                </a:solidFill>
              </a:rPr>
            </a:br>
            <a:endParaRPr lang="ru-RU" sz="3400" i="1" dirty="0" smtClean="0">
              <a:solidFill>
                <a:schemeClr val="folHlink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417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- трудности ориентировки на листе бумаги и нахождения начала строки;</a:t>
            </a:r>
            <a:br>
              <a:rPr lang="ru-RU" sz="2400" smtClean="0"/>
            </a:br>
            <a:r>
              <a:rPr lang="ru-RU" sz="2400" smtClean="0"/>
              <a:t>- замены букв по кинетическому принципу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          (б-д, а-о, и-у);</a:t>
            </a:r>
            <a:br>
              <a:rPr lang="ru-RU" sz="2400" smtClean="0"/>
            </a:br>
            <a:r>
              <a:rPr lang="ru-RU" sz="2400" smtClean="0"/>
              <a:t>- смешения по оптическому принципу (в-д, л-м, п-т);</a:t>
            </a:r>
            <a:br>
              <a:rPr lang="ru-RU" sz="2400" smtClean="0"/>
            </a:br>
            <a:r>
              <a:rPr lang="ru-RU" sz="2400" smtClean="0"/>
              <a:t>- недописывание элементов букв, добавление лишних элементов, неправильное расположение элементов букв относительно друг друга, зеркальное написание букв;</a:t>
            </a:r>
            <a:br>
              <a:rPr lang="ru-RU" sz="2400" smtClean="0"/>
            </a:br>
            <a:r>
              <a:rPr lang="ru-RU" sz="2400" smtClean="0"/>
              <a:t>- пропуски, перестановки, вставки букв и недописывание слов;</a:t>
            </a:r>
            <a:br>
              <a:rPr lang="ru-RU" sz="2400" smtClean="0"/>
            </a:br>
            <a:r>
              <a:rPr lang="ru-RU" sz="2400" smtClean="0"/>
              <a:t>- несоразмерность букв, несоблюдение строки и наклона. </a:t>
            </a:r>
          </a:p>
        </p:txBody>
      </p:sp>
    </p:spTree>
  </p:cSld>
  <p:clrMapOvr>
    <a:masterClrMapping/>
  </p:clrMapOvr>
  <p:transition advClick="0" advTm="936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3657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3400" i="1" smtClean="0"/>
              <a:t>Причинами возникновения оптической дисграфии и дислексии могут быть трудности оптического и оптико-пространственного анализа и синтеза,  не дифференцированность зрительного восприятия и памяти,  недоразвитие пространственного восприятия и пространственных представлений. </a:t>
            </a:r>
          </a:p>
        </p:txBody>
      </p:sp>
    </p:spTree>
  </p:cSld>
  <p:clrMapOvr>
    <a:masterClrMapping/>
  </p:clrMapOvr>
  <p:transition advClick="0" advTm="765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7261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800" smtClean="0"/>
              <a:t>В целях профилактики нарушений письменной речи у дошкольников я,  во-первых,  четко определяю признаки,  по которым можно предсказать неизбежность появления </a:t>
            </a:r>
            <a:r>
              <a:rPr lang="ru-RU" sz="2800" i="1" smtClean="0"/>
              <a:t>дисграфии</a:t>
            </a:r>
            <a:r>
              <a:rPr lang="ru-RU" sz="2800" smtClean="0"/>
              <a:t> и </a:t>
            </a:r>
            <a:r>
              <a:rPr lang="ru-RU" sz="2800" i="1" smtClean="0"/>
              <a:t>дислексии </a:t>
            </a:r>
            <a:r>
              <a:rPr lang="ru-RU" sz="2800" smtClean="0"/>
              <a:t>у детей ещё до начала их школьного обучения,  во-вторых,  предлагаю ДИДАКТИЧЕСКИЙ МАТЕРИАЛ для педагогов  дошкольного учреждения и родителям, для использования в совместной деятельности с детьми - простые игры и упражнения,  позволяющие им еще до прихода ребенка в школу устранить у него предрасположенность к нарушению </a:t>
            </a:r>
            <a:r>
              <a:rPr lang="ru-RU" sz="2800" i="1" smtClean="0"/>
              <a:t>чтения и письма. </a:t>
            </a:r>
            <a:endParaRPr lang="ru-RU" i="1" smtClean="0"/>
          </a:p>
        </p:txBody>
      </p:sp>
    </p:spTree>
  </p:cSld>
  <p:clrMapOvr>
    <a:masterClrMapping/>
  </p:clrMapOvr>
  <p:transition advClick="0" advTm="757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4175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Необходимо: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64235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Формировать и развивать зрительное восприятие и представления.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Развивать зрительный анализ и синтез.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Развивать зрительно-моторные координации.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Формировать речевые средства, отражающие зрительно-пространственные отношения.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Учить дифференциации смешиваемых по оптическим признакам букв.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Для лучшего усвоения образа букв ребенку традиционно предлагается: -ощупывать, вырезать, лепить их из пластилина, обводить по контуру, писать в воздухе, определять сходство и различие оптически сходных букв и т.д.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конструировать и реконструировать буквы из элементов.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ряд упражнений по развитию зрительного, зрительно-пространственного восприятия, памяти и анализа на предметах и геометрических фигурах;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проводить дифференциацию букв, сходных по начертанию, в письменных упражнениях.</a:t>
            </a:r>
          </a:p>
        </p:txBody>
      </p:sp>
      <p:sp>
        <p:nvSpPr>
          <p:cNvPr id="4" name="Солнце 3"/>
          <p:cNvSpPr/>
          <p:nvPr/>
        </p:nvSpPr>
        <p:spPr>
          <a:xfrm>
            <a:off x="7451725" y="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6" name="Солнце 5"/>
          <p:cNvSpPr/>
          <p:nvPr/>
        </p:nvSpPr>
        <p:spPr>
          <a:xfrm>
            <a:off x="611188" y="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706437"/>
          </a:xfrm>
        </p:spPr>
        <p:txBody>
          <a:bodyPr/>
          <a:lstStyle/>
          <a:p>
            <a:pPr eaLnBrk="1" hangingPunct="1"/>
            <a:r>
              <a:rPr lang="ru-RU" sz="3400" i="1" smtClean="0"/>
              <a:t>4-5 лет</a:t>
            </a:r>
            <a:r>
              <a:rPr lang="ru-RU" sz="3400" i="1" smtClean="0">
                <a:latin typeface="Arial" charset="0"/>
              </a:rPr>
              <a:t>   Игры и упражнения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5538"/>
            <a:ext cx="4679950" cy="53276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000" i="1" smtClean="0"/>
              <a:t>Цели и задачи</a:t>
            </a:r>
            <a:endParaRPr lang="ru-RU" sz="2000" smtClean="0"/>
          </a:p>
          <a:p>
            <a:pPr eaLnBrk="1" hangingPunct="1"/>
            <a:r>
              <a:rPr lang="ru-RU" sz="2000" smtClean="0"/>
              <a:t>1.Развитие у детей зрительного восприятия и узнавания предметов.</a:t>
            </a:r>
          </a:p>
          <a:p>
            <a:pPr eaLnBrk="1" hangingPunct="1"/>
            <a:r>
              <a:rPr lang="ru-RU" sz="2000" smtClean="0"/>
              <a:t>-Развитие зрительного гнозиса: развитие восприятия цвета; развитие восприятия формы; развитие восприятия размера и величины.</a:t>
            </a:r>
          </a:p>
          <a:p>
            <a:pPr eaLnBrk="1" hangingPunct="1"/>
            <a:r>
              <a:rPr lang="ru-RU" sz="2000" smtClean="0"/>
              <a:t>Дидактические игры:</a:t>
            </a:r>
          </a:p>
          <a:p>
            <a:pPr eaLnBrk="1" hangingPunct="1"/>
            <a:r>
              <a:rPr lang="ru-RU" sz="2000" smtClean="0"/>
              <a:t>«Найди пару»(геом. Фигуры), «Какой предмет спрятался» (зашумленные картинки), «Отгадай загадку, найди отгадку», «Соедини одинаковые снежинки»,«Найди отличия», «Дорисуй фигуру» и др.</a:t>
            </a:r>
          </a:p>
        </p:txBody>
      </p:sp>
      <p:pic>
        <p:nvPicPr>
          <p:cNvPr id="12292" name="Picture 6" descr="C:\Documents and Settings\коля\Мои документы\Мои рисунки\снежинки.bm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76256" y="3861048"/>
            <a:ext cx="1704762" cy="2152381"/>
          </a:xfrm>
          <a:noFill/>
          <a:ln>
            <a:solidFill>
              <a:srgbClr val="CC3399"/>
            </a:solidFill>
          </a:ln>
        </p:spPr>
      </p:pic>
      <p:pic>
        <p:nvPicPr>
          <p:cNvPr id="12294" name="Picture 7" descr="C:\Documents and Settings\коля\Мои документы\Мои рисунки\фигуры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052513"/>
            <a:ext cx="3168650" cy="23193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2295" name="Picture 8" descr="C:\Documents and Settings\коля\Мои документы\Мои рисунки\гф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789363"/>
            <a:ext cx="1563688" cy="251936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839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/>
          </p:cNvSpPr>
          <p:nvPr>
            <p:ph type="title" sz="quarter"/>
          </p:nvPr>
        </p:nvSpPr>
        <p:spPr>
          <a:xfrm>
            <a:off x="457200" y="704850"/>
            <a:ext cx="8229600" cy="420688"/>
          </a:xfrm>
        </p:spPr>
        <p:txBody>
          <a:bodyPr>
            <a:normAutofit/>
          </a:bodyPr>
          <a:lstStyle/>
          <a:p>
            <a:pPr algn="ctr"/>
            <a:r>
              <a:rPr lang="ru-RU" sz="2000" smtClean="0">
                <a:latin typeface="Arial" charset="0"/>
              </a:rPr>
              <a:t>Зашумленные картинки по лексическим темам</a:t>
            </a:r>
          </a:p>
        </p:txBody>
      </p:sp>
      <p:pic>
        <p:nvPicPr>
          <p:cNvPr id="40969" name="Picture 9" descr="imgpreview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557338"/>
            <a:ext cx="2471737" cy="2471737"/>
          </a:xfrm>
          <a:ln w="38100" cmpd="dbl">
            <a:solidFill>
              <a:srgbClr val="000000"/>
            </a:solidFill>
          </a:ln>
        </p:spPr>
      </p:pic>
      <p:pic>
        <p:nvPicPr>
          <p:cNvPr id="40970" name="Picture 10" descr="iлев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53125" y="1633538"/>
            <a:ext cx="2074863" cy="2074862"/>
          </a:xfrm>
          <a:ln w="38100" cmpd="dbl">
            <a:solidFill>
              <a:srgbClr val="000000"/>
            </a:solidFill>
          </a:ln>
        </p:spPr>
      </p:pic>
      <p:pic>
        <p:nvPicPr>
          <p:cNvPr id="40971" name="Picture 11" descr="iкоз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00113" y="4149725"/>
            <a:ext cx="1722437" cy="2117725"/>
          </a:xfrm>
          <a:ln w="38100" cmpd="dbl">
            <a:solidFill>
              <a:srgbClr val="000000"/>
            </a:solidFill>
          </a:ln>
        </p:spPr>
      </p:pic>
      <p:pic>
        <p:nvPicPr>
          <p:cNvPr id="40972" name="Picture 12" descr="list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419475" y="4149725"/>
            <a:ext cx="2127250" cy="2119313"/>
          </a:xfrm>
          <a:ln w="3175">
            <a:solidFill>
              <a:srgbClr val="000000"/>
            </a:solidFill>
          </a:ln>
        </p:spPr>
      </p:pic>
      <p:pic>
        <p:nvPicPr>
          <p:cNvPr id="10244" name="Picture 9" descr="i (42)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tretch>
            <a:fillRect/>
          </a:stretch>
        </p:blipFill>
        <p:spPr>
          <a:xfrm>
            <a:off x="6300192" y="4293096"/>
            <a:ext cx="1944687" cy="1928813"/>
          </a:xfr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0974" name="Picture 14" descr="iмедвед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8400" y="1844675"/>
            <a:ext cx="1800225" cy="1571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5157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1138</TotalTime>
  <Words>837</Words>
  <Application>Microsoft Office PowerPoint</Application>
  <PresentationFormat>Экран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Методическая разработка  по профилактике оптической дисграфии у дошкольников</vt:lpstr>
      <vt:lpstr>Введение</vt:lpstr>
      <vt:lpstr>Виды оптической дисграфии</vt:lpstr>
      <vt:lpstr> Таким образом, нарушения зрительно-пространственных функций у детей приводит к появлению целого ряда ошибок на письме: </vt:lpstr>
      <vt:lpstr>Слайд 5</vt:lpstr>
      <vt:lpstr>Слайд 6</vt:lpstr>
      <vt:lpstr>Необходимо:</vt:lpstr>
      <vt:lpstr>4-5 лет   Игры и упражнения</vt:lpstr>
      <vt:lpstr>Зашумленные картинки по лексическим темам</vt:lpstr>
      <vt:lpstr>«Назови предметы по их контурам», «Расположи предметы по величине», «Найди правильную тень предмета», «Найди одинаковые тени».</vt:lpstr>
      <vt:lpstr>«Дорисуй половинку»,«Чего не хватает?», «Кто это? Дорисуй.»</vt:lpstr>
      <vt:lpstr>Дифференциация правых и левых частей тела, ориентировка в окружающем пространстве относительно себя.</vt:lpstr>
      <vt:lpstr> Определение пространственного расположения предметов «Какой дом справа, слева?»«Какой транспорт едет направо, а какой налево?», «Кто находится справа, кто слева ото льва?» (можно сделать по темам), «Кто где находится?» и др.</vt:lpstr>
      <vt:lpstr>Ориентировка на листе</vt:lpstr>
      <vt:lpstr> 6-7 лет</vt:lpstr>
      <vt:lpstr>зашумленные буквы, наложенные друг на друга, буквы спрятанные за предметами.</vt:lpstr>
      <vt:lpstr>«Расшифруй слово», «Пирамидка»(разложи по величине и прочти слово)</vt:lpstr>
      <vt:lpstr>«Зачеркни неправильно написанные буквы, прочти слово», «РЕБУС- Прочти наоборот», «Слово стерлось», «Слово растаяло», «Что за буква», «Допиши буквы, прочти слово»,</vt:lpstr>
      <vt:lpstr>«Допиши буквы, получи слово», «Узнай буквы»(разные шрифты), «Элементы букв», «На какую букву похожа», «Трансформация букв»</vt:lpstr>
      <vt:lpstr>«Назови букву», «Найди правильно написанную букву», «Какого элемента не хватает»,  «Какие буквы спрятались в фигуре». </vt:lpstr>
      <vt:lpstr>Дорогие педагоги!  Мы надеемся, что данный дидактический материал поможет вам в педагогической деятельности.  Желаем удачи!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ДИСГРАФИИ У ДЕТЕЙ ДОШКОЛЬНОГО ВОЗРАСТА</dc:title>
  <dc:creator>коля</dc:creator>
  <cp:lastModifiedBy>RJKZ</cp:lastModifiedBy>
  <cp:revision>83</cp:revision>
  <dcterms:created xsi:type="dcterms:W3CDTF">2012-02-04T08:04:07Z</dcterms:created>
  <dcterms:modified xsi:type="dcterms:W3CDTF">2014-01-03T06:30:57Z</dcterms:modified>
</cp:coreProperties>
</file>