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97"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5" r:id="rId20"/>
    <p:sldId id="284" r:id="rId21"/>
    <p:sldId id="286" r:id="rId22"/>
    <p:sldId id="288" r:id="rId23"/>
    <p:sldId id="287" r:id="rId24"/>
    <p:sldId id="291" r:id="rId25"/>
    <p:sldId id="290" r:id="rId26"/>
    <p:sldId id="293" r:id="rId27"/>
    <p:sldId id="292" r:id="rId28"/>
    <p:sldId id="294" r:id="rId29"/>
    <p:sldId id="260" r:id="rId30"/>
    <p:sldId id="256" r:id="rId31"/>
    <p:sldId id="257" r:id="rId32"/>
    <p:sldId id="258" r:id="rId33"/>
    <p:sldId id="263" r:id="rId34"/>
    <p:sldId id="295" r:id="rId35"/>
    <p:sldId id="261" r:id="rId36"/>
    <p:sldId id="262"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14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7DBD720-E19E-49D1-BFAF-66BC53708F1F}" type="datetimeFigureOut">
              <a:rPr lang="ru-RU" smtClean="0"/>
              <a:pPr/>
              <a:t>09.05.2014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53B495-031F-434A-9D8F-BBFC1BEE8CB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7DBD720-E19E-49D1-BFAF-66BC53708F1F}" type="datetimeFigureOut">
              <a:rPr lang="ru-RU" smtClean="0"/>
              <a:pPr/>
              <a:t>09.05.2014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53B495-031F-434A-9D8F-BBFC1BEE8CB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7DBD720-E19E-49D1-BFAF-66BC53708F1F}" type="datetimeFigureOut">
              <a:rPr lang="ru-RU" smtClean="0"/>
              <a:pPr/>
              <a:t>09.05.2014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53B495-031F-434A-9D8F-BBFC1BEE8CB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7DBD720-E19E-49D1-BFAF-66BC53708F1F}" type="datetimeFigureOut">
              <a:rPr lang="ru-RU" smtClean="0"/>
              <a:pPr/>
              <a:t>09.05.2014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53B495-031F-434A-9D8F-BBFC1BEE8CB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7DBD720-E19E-49D1-BFAF-66BC53708F1F}" type="datetimeFigureOut">
              <a:rPr lang="ru-RU" smtClean="0"/>
              <a:pPr/>
              <a:t>09.05.2014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53B495-031F-434A-9D8F-BBFC1BEE8CB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7DBD720-E19E-49D1-BFAF-66BC53708F1F}" type="datetimeFigureOut">
              <a:rPr lang="ru-RU" smtClean="0"/>
              <a:pPr/>
              <a:t>09.05.2014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F53B495-031F-434A-9D8F-BBFC1BEE8CB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7DBD720-E19E-49D1-BFAF-66BC53708F1F}" type="datetimeFigureOut">
              <a:rPr lang="ru-RU" smtClean="0"/>
              <a:pPr/>
              <a:t>09.05.2014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F53B495-031F-434A-9D8F-BBFC1BEE8CB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7DBD720-E19E-49D1-BFAF-66BC53708F1F}" type="datetimeFigureOut">
              <a:rPr lang="ru-RU" smtClean="0"/>
              <a:pPr/>
              <a:t>09.05.2014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F53B495-031F-434A-9D8F-BBFC1BEE8CB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7DBD720-E19E-49D1-BFAF-66BC53708F1F}" type="datetimeFigureOut">
              <a:rPr lang="ru-RU" smtClean="0"/>
              <a:pPr/>
              <a:t>09.05.2014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F53B495-031F-434A-9D8F-BBFC1BEE8CB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7DBD720-E19E-49D1-BFAF-66BC53708F1F}" type="datetimeFigureOut">
              <a:rPr lang="ru-RU" smtClean="0"/>
              <a:pPr/>
              <a:t>09.05.2014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F53B495-031F-434A-9D8F-BBFC1BEE8CB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7DBD720-E19E-49D1-BFAF-66BC53708F1F}" type="datetimeFigureOut">
              <a:rPr lang="ru-RU" smtClean="0"/>
              <a:pPr/>
              <a:t>09.05.2014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F53B495-031F-434A-9D8F-BBFC1BEE8CB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DBD720-E19E-49D1-BFAF-66BC53708F1F}" type="datetimeFigureOut">
              <a:rPr lang="ru-RU" smtClean="0"/>
              <a:pPr/>
              <a:t>09.05.2014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53B495-031F-434A-9D8F-BBFC1BEE8CB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E:\&#1044;&#1083;&#1103;_&#1087;&#1088;&#1077;&#1079;&#1077;&#1085;&#1090;&#1072;&#1094;&#1080;&#1080;_-_&#1074;&#1086;&#1083;&#1085;&#1091;&#1102;&#1097;&#1072;&#1103;_&#1084;&#1091;&#1079;&#1099;&#1082;&#1072;..._-_(mp3poisk.net).mp3"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technet.microsoft.com/ru-ru/windows/aa904820.asp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earch.msn.com/kids/default.aspx?FORM=YCH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microsoft.com/rus/athome/security/email/fightspam.msp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www.saferunet.ru/" TargetMode="External"/><Relationship Id="rId2" Type="http://schemas.openxmlformats.org/officeDocument/2006/relationships/hyperlink" Target="http://www.saferinternet.ru/" TargetMode="External"/><Relationship Id="rId1" Type="http://schemas.openxmlformats.org/officeDocument/2006/relationships/slideLayout" Target="../slideLayouts/slideLayout2.xml"/><Relationship Id="rId6" Type="http://schemas.openxmlformats.org/officeDocument/2006/relationships/hyperlink" Target="http://www.symantec.com/ru/ru/norton/clubsymantec/library/article.jsp?aid=cs_teach_kids" TargetMode="External"/><Relationship Id="rId5" Type="http://schemas.openxmlformats.org/officeDocument/2006/relationships/hyperlink" Target="http://www.microsoft.com/Rus/athome/security/kids/etusivu.html" TargetMode="External"/><Relationship Id="rId4" Type="http://schemas.openxmlformats.org/officeDocument/2006/relationships/hyperlink" Target="http://www.fid.su/"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www.obzh.info/novosti/novoe/bezopasnost-detei-v-internete.html" TargetMode="External"/><Relationship Id="rId2" Type="http://schemas.openxmlformats.org/officeDocument/2006/relationships/hyperlink" Target="http://www.nachalka.com/bezopasnost" TargetMode="External"/><Relationship Id="rId1" Type="http://schemas.openxmlformats.org/officeDocument/2006/relationships/slideLayout" Target="../slideLayouts/slideLayout2.xml"/><Relationship Id="rId6" Type="http://schemas.openxmlformats.org/officeDocument/2006/relationships/hyperlink" Target="http://www.oszone.net/6213/" TargetMode="External"/><Relationship Id="rId5" Type="http://schemas.openxmlformats.org/officeDocument/2006/relationships/hyperlink" Target="http://www.interneshka.net/children/index.phtml" TargetMode="External"/><Relationship Id="rId4" Type="http://schemas.openxmlformats.org/officeDocument/2006/relationships/hyperlink" Target="http://www.ifap.ru/library/book099.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outsidethebox.ms/x-files/windows-search/"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p:txBody>
          <a:bodyPr/>
          <a:lstStyle/>
          <a:p>
            <a:pPr eaLnBrk="1" hangingPunct="1"/>
            <a:endParaRPr lang="ru-RU" smtClean="0"/>
          </a:p>
        </p:txBody>
      </p:sp>
      <p:sp>
        <p:nvSpPr>
          <p:cNvPr id="3" name="Подзаголовок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ru-RU"/>
          </a:p>
        </p:txBody>
      </p:sp>
      <p:pic>
        <p:nvPicPr>
          <p:cNvPr id="2052" name="Рисунок 3"/>
          <p:cNvPicPr>
            <a:picLocks noChangeAspect="1" noChangeArrowheads="1"/>
          </p:cNvPicPr>
          <p:nvPr/>
        </p:nvPicPr>
        <p:blipFill>
          <a:blip r:embed="rId3" cstate="screen"/>
          <a:srcRect/>
          <a:stretch>
            <a:fillRect/>
          </a:stretch>
        </p:blipFill>
        <p:spPr bwMode="auto">
          <a:xfrm>
            <a:off x="0" y="0"/>
            <a:ext cx="9144000" cy="6858000"/>
          </a:xfrm>
          <a:prstGeom prst="rect">
            <a:avLst/>
          </a:prstGeom>
          <a:noFill/>
          <a:ln w="9525">
            <a:noFill/>
            <a:miter lim="800000"/>
            <a:headEnd/>
            <a:tailEnd/>
          </a:ln>
        </p:spPr>
      </p:pic>
      <p:sp>
        <p:nvSpPr>
          <p:cNvPr id="6" name="Прямоугольник 5"/>
          <p:cNvSpPr/>
          <p:nvPr/>
        </p:nvSpPr>
        <p:spPr>
          <a:xfrm>
            <a:off x="2051721" y="4797152"/>
            <a:ext cx="7092279" cy="1323439"/>
          </a:xfrm>
          <a:prstGeom prst="rect">
            <a:avLst/>
          </a:prstGeom>
          <a:noFill/>
        </p:spPr>
        <p:txBody>
          <a:bodyPr wrap="square">
            <a:spAutoFit/>
          </a:bodyPr>
          <a:lstStyle/>
          <a:p>
            <a:pPr algn="ctr" fontAlgn="auto">
              <a:spcBef>
                <a:spcPts val="0"/>
              </a:spcBef>
              <a:spcAft>
                <a:spcPts val="0"/>
              </a:spcAft>
              <a:defRPr/>
            </a:pPr>
            <a:r>
              <a:rPr lang="ru-RU" sz="2000" b="1" dirty="0" smtClean="0">
                <a:ln w="1905"/>
                <a:solidFill>
                  <a:schemeClr val="bg1"/>
                </a:solidFill>
                <a:effectLst>
                  <a:innerShdw blurRad="69850" dist="43180" dir="5400000">
                    <a:srgbClr val="000000">
                      <a:alpha val="65000"/>
                    </a:srgbClr>
                  </a:innerShdw>
                </a:effectLst>
              </a:rPr>
              <a:t>Шевцова Л.Н.зам. директора школы </a:t>
            </a:r>
          </a:p>
          <a:p>
            <a:pPr algn="ctr" fontAlgn="auto">
              <a:spcBef>
                <a:spcPts val="0"/>
              </a:spcBef>
              <a:spcAft>
                <a:spcPts val="0"/>
              </a:spcAft>
              <a:defRPr/>
            </a:pPr>
            <a:r>
              <a:rPr lang="ru-RU" sz="2000" b="1" dirty="0" smtClean="0">
                <a:ln w="1905"/>
                <a:solidFill>
                  <a:schemeClr val="bg1"/>
                </a:solidFill>
                <a:effectLst>
                  <a:innerShdw blurRad="69850" dist="43180" dir="5400000">
                    <a:srgbClr val="000000">
                      <a:alpha val="65000"/>
                    </a:srgbClr>
                  </a:innerShdw>
                </a:effectLst>
              </a:rPr>
              <a:t>по В.Р., учитель физики МБОУ </a:t>
            </a:r>
          </a:p>
          <a:p>
            <a:pPr algn="ctr" fontAlgn="auto">
              <a:spcBef>
                <a:spcPts val="0"/>
              </a:spcBef>
              <a:spcAft>
                <a:spcPts val="0"/>
              </a:spcAft>
              <a:defRPr/>
            </a:pPr>
            <a:r>
              <a:rPr lang="ru-RU" sz="2000" b="1" dirty="0" smtClean="0">
                <a:ln w="1905"/>
                <a:solidFill>
                  <a:schemeClr val="bg1"/>
                </a:solidFill>
                <a:effectLst>
                  <a:innerShdw blurRad="69850" dist="43180" dir="5400000">
                    <a:srgbClr val="000000">
                      <a:alpha val="65000"/>
                    </a:srgbClr>
                  </a:innerShdw>
                </a:effectLst>
              </a:rPr>
              <a:t>МО </a:t>
            </a:r>
            <a:r>
              <a:rPr lang="ru-RU" sz="2000" b="1" dirty="0" err="1" smtClean="0">
                <a:ln w="1905"/>
                <a:solidFill>
                  <a:schemeClr val="bg1"/>
                </a:solidFill>
                <a:effectLst>
                  <a:innerShdw blurRad="69850" dist="43180" dir="5400000">
                    <a:srgbClr val="000000">
                      <a:alpha val="65000"/>
                    </a:srgbClr>
                  </a:innerShdw>
                </a:effectLst>
              </a:rPr>
              <a:t>Плавский</a:t>
            </a:r>
            <a:r>
              <a:rPr lang="ru-RU" sz="2000" b="1" dirty="0" smtClean="0">
                <a:ln w="1905"/>
                <a:solidFill>
                  <a:schemeClr val="bg1"/>
                </a:solidFill>
                <a:effectLst>
                  <a:innerShdw blurRad="69850" dist="43180" dir="5400000">
                    <a:srgbClr val="000000">
                      <a:alpha val="65000"/>
                    </a:srgbClr>
                  </a:innerShdw>
                </a:effectLst>
              </a:rPr>
              <a:t> район «Молочно-</a:t>
            </a:r>
          </a:p>
          <a:p>
            <a:pPr algn="ctr" fontAlgn="auto">
              <a:spcBef>
                <a:spcPts val="0"/>
              </a:spcBef>
              <a:spcAft>
                <a:spcPts val="0"/>
              </a:spcAft>
              <a:defRPr/>
            </a:pPr>
            <a:r>
              <a:rPr lang="ru-RU" sz="2000" b="1" dirty="0" err="1" smtClean="0">
                <a:ln w="1905"/>
                <a:solidFill>
                  <a:schemeClr val="bg1"/>
                </a:solidFill>
                <a:effectLst>
                  <a:innerShdw blurRad="69850" dist="43180" dir="5400000">
                    <a:srgbClr val="000000">
                      <a:alpha val="65000"/>
                    </a:srgbClr>
                  </a:innerShdw>
                </a:effectLst>
                <a:latin typeface="+mn-lt"/>
              </a:rPr>
              <a:t>Дворская</a:t>
            </a:r>
            <a:r>
              <a:rPr lang="ru-RU" sz="2000" b="1" dirty="0" smtClean="0">
                <a:ln w="1905"/>
                <a:solidFill>
                  <a:schemeClr val="bg1"/>
                </a:solidFill>
                <a:effectLst>
                  <a:innerShdw blurRad="69850" dist="43180" dir="5400000">
                    <a:srgbClr val="000000">
                      <a:alpha val="65000"/>
                    </a:srgbClr>
                  </a:innerShdw>
                </a:effectLst>
                <a:latin typeface="+mn-lt"/>
              </a:rPr>
              <a:t> СОШ»</a:t>
            </a:r>
          </a:p>
        </p:txBody>
      </p:sp>
      <p:pic>
        <p:nvPicPr>
          <p:cNvPr id="7" name="Для_презентации_-_волнующая_музыка..._-_(mp3poisk.net).mp3">
            <a:hlinkClick r:id="" action="ppaction://media"/>
          </p:cNvPr>
          <p:cNvPicPr>
            <a:picLocks noRot="1" noChangeAspect="1"/>
          </p:cNvPicPr>
          <p:nvPr>
            <a:audioFile r:link="rId1"/>
          </p:nvPr>
        </p:nvPicPr>
        <p:blipFill>
          <a:blip r:embed="rId4" cstate="screen"/>
          <a:stretch>
            <a:fillRect/>
          </a:stretch>
        </p:blipFill>
        <p:spPr>
          <a:xfrm>
            <a:off x="467544" y="6093296"/>
            <a:ext cx="304800" cy="304800"/>
          </a:xfrm>
          <a:prstGeom prst="rect">
            <a:avLst/>
          </a:prstGeom>
        </p:spPr>
      </p:pic>
    </p:spTree>
  </p:cSld>
  <p:clrMapOvr>
    <a:masterClrMapping/>
  </p:clrMapOvr>
  <p:transition advClick="0" advTm="1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7" repeatCount="indefinite" fill="hold" display="0">
                  <p:stCondLst>
                    <p:cond delay="indefinite"/>
                  </p:stCondLst>
                  <p:endCondLst>
                    <p:cond evt="onPrev" delay="0">
                      <p:tgtEl>
                        <p:sldTgt/>
                      </p:tgtEl>
                    </p:cond>
                    <p:cond evt="onStopAudio" delay="0">
                      <p:tgtEl>
                        <p:sldTgt/>
                      </p:tgtEl>
                    </p:cond>
                  </p:endCondLst>
                </p:cTn>
                <p:tgtEl>
                  <p:spTgt spid="7"/>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b="1" i="1" dirty="0" smtClean="0">
                <a:latin typeface="Times New Roman" pitchFamily="18" charset="0"/>
                <a:cs typeface="Times New Roman" pitchFamily="18" charset="0"/>
              </a:rPr>
              <a:t>Как </a:t>
            </a:r>
            <a:r>
              <a:rPr lang="ru-RU" b="1" i="1" dirty="0">
                <a:latin typeface="Times New Roman" pitchFamily="18" charset="0"/>
                <a:cs typeface="Times New Roman" pitchFamily="18" charset="0"/>
              </a:rPr>
              <a:t>научить детей отличать правду ото лжи в Интернет?</a:t>
            </a:r>
            <a:r>
              <a:rPr lang="ru-RU" b="1" i="1" dirty="0"/>
              <a:t/>
            </a:r>
            <a:br>
              <a:rPr lang="ru-RU" b="1" i="1" dirty="0"/>
            </a:br>
            <a:endParaRPr lang="ru-RU" i="1" dirty="0"/>
          </a:p>
        </p:txBody>
      </p:sp>
      <p:sp>
        <p:nvSpPr>
          <p:cNvPr id="3" name="Содержимое 2"/>
          <p:cNvSpPr>
            <a:spLocks noGrp="1"/>
          </p:cNvSpPr>
          <p:nvPr>
            <p:ph idx="1"/>
          </p:nvPr>
        </p:nvSpPr>
        <p:spPr/>
        <p:txBody>
          <a:bodyPr>
            <a:normAutofit fontScale="92500" lnSpcReduction="20000"/>
          </a:bodyPr>
          <a:lstStyle/>
          <a:p>
            <a:r>
              <a:rPr lang="ru-RU" dirty="0">
                <a:latin typeface="Times New Roman" pitchFamily="18" charset="0"/>
                <a:cs typeface="Times New Roman" pitchFamily="18" charset="0"/>
              </a:rPr>
              <a:t>Следует объяснить детям, что нужно критически относиться к полученным из Интернет материалам, ведь опубликовать информацию в Интернет может абсолютно любой человек.</a:t>
            </a:r>
          </a:p>
          <a:p>
            <a:r>
              <a:rPr lang="ru-RU" dirty="0">
                <a:latin typeface="Times New Roman" pitchFamily="18" charset="0"/>
                <a:cs typeface="Times New Roman" pitchFamily="18" charset="0"/>
              </a:rPr>
              <a:t>Объясните ребенку, что сегодня практически каждый человек может создать свой сайт и при этом никто не будет контролировать, насколько правдива размещенная там информация. Научите ребенка проверять все то, что он видит в Интернет.</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latin typeface="Times New Roman" pitchFamily="18" charset="0"/>
                <a:cs typeface="Times New Roman" pitchFamily="18" charset="0"/>
              </a:rPr>
              <a:t>Как это объяснить ребенку?</a:t>
            </a:r>
            <a:br>
              <a:rPr lang="ru-RU" b="1" i="1" dirty="0">
                <a:latin typeface="Times New Roman" pitchFamily="18" charset="0"/>
                <a:cs typeface="Times New Roman" pitchFamily="18" charset="0"/>
              </a:rPr>
            </a:br>
            <a:endParaRPr lang="ru-RU" i="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980728"/>
            <a:ext cx="8229600" cy="5472608"/>
          </a:xfrm>
        </p:spPr>
        <p:txBody>
          <a:bodyPr>
            <a:noAutofit/>
          </a:bodyPr>
          <a:lstStyle/>
          <a:p>
            <a:r>
              <a:rPr lang="ru-RU" sz="1800" b="1" dirty="0">
                <a:latin typeface="Times New Roman" pitchFamily="18" charset="0"/>
                <a:cs typeface="Times New Roman" pitchFamily="18" charset="0"/>
              </a:rPr>
              <a:t>Начните, когда ваш ребенок еще достаточно мал</a:t>
            </a:r>
            <a:r>
              <a:rPr lang="ru-RU" sz="1800" dirty="0">
                <a:latin typeface="Times New Roman" pitchFamily="18" charset="0"/>
                <a:cs typeface="Times New Roman" pitchFamily="18" charset="0"/>
              </a:rPr>
              <a:t>. Ведь сегодня даже дошкольники уже успешно используют сеть Интернет, а значит нужно как можно раньше научить их отделять правду от лжи;</a:t>
            </a:r>
          </a:p>
          <a:p>
            <a:r>
              <a:rPr lang="ru-RU" sz="1800" b="1" dirty="0">
                <a:latin typeface="Times New Roman" pitchFamily="18" charset="0"/>
                <a:cs typeface="Times New Roman" pitchFamily="18" charset="0"/>
              </a:rPr>
              <a:t>Не забывайте спрашивать ребенка об увиденном в Интернет</a:t>
            </a:r>
            <a:r>
              <a:rPr lang="ru-RU" sz="1800" dirty="0">
                <a:latin typeface="Times New Roman" pitchFamily="18" charset="0"/>
                <a:cs typeface="Times New Roman" pitchFamily="18" charset="0"/>
              </a:rPr>
              <a:t>. Например, начните с расспросов, для чего служит тот или иной сайт.</a:t>
            </a:r>
          </a:p>
          <a:p>
            <a:r>
              <a:rPr lang="ru-RU" sz="1800" b="1" dirty="0">
                <a:latin typeface="Times New Roman" pitchFamily="18" charset="0"/>
                <a:cs typeface="Times New Roman" pitchFamily="18" charset="0"/>
              </a:rPr>
              <a:t>Убедитесь, что ваш ребенок может самостоятельно проверить прочитанную в Интернет информацию по другим источникам </a:t>
            </a:r>
            <a:r>
              <a:rPr lang="ru-RU" sz="1800" dirty="0">
                <a:latin typeface="Times New Roman" pitchFamily="18" charset="0"/>
                <a:cs typeface="Times New Roman" pitchFamily="18" charset="0"/>
              </a:rPr>
              <a:t>(по другим сайтам, газетам или журналам). Приучите вашего ребенка советоваться с вами. Не отмахивайтесь от их детских проблем.</a:t>
            </a:r>
          </a:p>
          <a:p>
            <a:r>
              <a:rPr lang="ru-RU" sz="1800" b="1" dirty="0">
                <a:latin typeface="Times New Roman" pitchFamily="18" charset="0"/>
                <a:cs typeface="Times New Roman" pitchFamily="18" charset="0"/>
              </a:rPr>
              <a:t>Поощряйте ваших детей использовать различные источники</a:t>
            </a:r>
            <a:r>
              <a:rPr lang="ru-RU" sz="1800" dirty="0">
                <a:latin typeface="Times New Roman" pitchFamily="18" charset="0"/>
                <a:cs typeface="Times New Roman" pitchFamily="18" charset="0"/>
              </a:rPr>
              <a:t>, такие как библиотеки или подарите им энциклопедию на диске, например, «Энциклопедию Кирилла и </a:t>
            </a:r>
            <a:r>
              <a:rPr lang="ru-RU" sz="1800" dirty="0" err="1">
                <a:latin typeface="Times New Roman" pitchFamily="18" charset="0"/>
                <a:cs typeface="Times New Roman" pitchFamily="18" charset="0"/>
              </a:rPr>
              <a:t>Мефодия</a:t>
            </a:r>
            <a:r>
              <a:rPr lang="ru-RU" sz="1800" dirty="0">
                <a:latin typeface="Times New Roman" pitchFamily="18" charset="0"/>
                <a:cs typeface="Times New Roman" pitchFamily="18" charset="0"/>
              </a:rPr>
              <a:t>» или </a:t>
            </a:r>
            <a:r>
              <a:rPr lang="ru-RU" sz="1800" dirty="0" err="1">
                <a:latin typeface="Times New Roman" pitchFamily="18" charset="0"/>
                <a:cs typeface="Times New Roman" pitchFamily="18" charset="0"/>
              </a:rPr>
              <a:t>Microsoft</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Encarta</a:t>
            </a:r>
            <a:r>
              <a:rPr lang="ru-RU" sz="1800" dirty="0">
                <a:latin typeface="Times New Roman" pitchFamily="18" charset="0"/>
                <a:cs typeface="Times New Roman" pitchFamily="18" charset="0"/>
              </a:rPr>
              <a:t>. Это поможет научить вашего ребенка использовать сторонние источники информации;</a:t>
            </a:r>
          </a:p>
          <a:p>
            <a:r>
              <a:rPr lang="ru-RU" sz="1800" b="1" dirty="0">
                <a:latin typeface="Times New Roman" pitchFamily="18" charset="0"/>
                <a:cs typeface="Times New Roman" pitchFamily="18" charset="0"/>
              </a:rPr>
              <a:t>Научите ребенка пользоваться поиском в Интернет.</a:t>
            </a:r>
            <a:r>
              <a:rPr lang="ru-RU" sz="1800" dirty="0">
                <a:latin typeface="Times New Roman" pitchFamily="18" charset="0"/>
                <a:cs typeface="Times New Roman" pitchFamily="18" charset="0"/>
              </a:rPr>
              <a:t> Покажите, как использовать различные поисковые машины для осуществления поиска;</a:t>
            </a:r>
          </a:p>
          <a:p>
            <a:r>
              <a:rPr lang="ru-RU" sz="1800" b="1" dirty="0">
                <a:latin typeface="Times New Roman" pitchFamily="18" charset="0"/>
                <a:cs typeface="Times New Roman" pitchFamily="18" charset="0"/>
              </a:rPr>
              <a:t>Объясните вашим детям, что такое расизм, фашизм, межнациональная и религиозная вражда.</a:t>
            </a:r>
            <a:r>
              <a:rPr lang="ru-RU" sz="1800" dirty="0">
                <a:latin typeface="Times New Roman" pitchFamily="18" charset="0"/>
                <a:cs typeface="Times New Roman" pitchFamily="18" charset="0"/>
              </a:rPr>
              <a:t> Несмотря на то, что некоторые подобные материалы можно заблокировать с помощью специальных программных фильтров, не стоит надеяться на то, что вам удастся отфильтровать все подобные сайты.</a:t>
            </a:r>
          </a:p>
          <a:p>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b="1" dirty="0" smtClean="0">
                <a:latin typeface="Times New Roman" pitchFamily="18" charset="0"/>
                <a:cs typeface="Times New Roman" pitchFamily="18" charset="0"/>
              </a:rPr>
              <a:t>Семейное </a:t>
            </a:r>
            <a:r>
              <a:rPr lang="ru-RU" b="1" dirty="0">
                <a:latin typeface="Times New Roman" pitchFamily="18" charset="0"/>
                <a:cs typeface="Times New Roman" pitchFamily="18" charset="0"/>
              </a:rPr>
              <a:t>соглашение о работе в Интернет</a:t>
            </a:r>
            <a:r>
              <a:rPr lang="ru-RU" b="1" dirty="0"/>
              <a:t/>
            </a:r>
            <a:br>
              <a:rPr lang="ru-RU" b="1" dirty="0"/>
            </a:br>
            <a:endParaRPr lang="ru-RU" dirty="0"/>
          </a:p>
        </p:txBody>
      </p:sp>
      <p:sp>
        <p:nvSpPr>
          <p:cNvPr id="3" name="Содержимое 2"/>
          <p:cNvSpPr>
            <a:spLocks noGrp="1"/>
          </p:cNvSpPr>
          <p:nvPr>
            <p:ph idx="1"/>
          </p:nvPr>
        </p:nvSpPr>
        <p:spPr>
          <a:xfrm>
            <a:off x="457200" y="1600200"/>
            <a:ext cx="8229600" cy="4781128"/>
          </a:xfrm>
        </p:spPr>
        <p:txBody>
          <a:bodyPr>
            <a:normAutofit fontScale="70000" lnSpcReduction="20000"/>
          </a:bodyPr>
          <a:lstStyle/>
          <a:p>
            <a:pPr>
              <a:buNone/>
            </a:pPr>
            <a:r>
              <a:rPr lang="ru-RU" dirty="0">
                <a:latin typeface="Times New Roman" pitchFamily="18" charset="0"/>
                <a:cs typeface="Times New Roman" pitchFamily="18" charset="0"/>
              </a:rPr>
              <a:t>Если ваши дети хотят посещать Интернет, вам следует выработать </a:t>
            </a:r>
            <a:r>
              <a:rPr lang="ru-RU" dirty="0" smtClean="0">
                <a:latin typeface="Times New Roman" pitchFamily="18" charset="0"/>
                <a:cs typeface="Times New Roman" pitchFamily="18" charset="0"/>
              </a:rPr>
              <a:t>вместе с </a:t>
            </a:r>
            <a:r>
              <a:rPr lang="ru-RU" dirty="0">
                <a:latin typeface="Times New Roman" pitchFamily="18" charset="0"/>
                <a:cs typeface="Times New Roman" pitchFamily="18" charset="0"/>
              </a:rPr>
              <a:t>ними соглашение по использованию Интернет. Учтите, что в нем вы должны однозначно описать права и обязанности каждого члена вашей семьи. Не забудьте четко сформулировать ответы на следующие вопросы:</a:t>
            </a:r>
          </a:p>
          <a:p>
            <a:r>
              <a:rPr lang="ru-RU" dirty="0">
                <a:latin typeface="Times New Roman" pitchFamily="18" charset="0"/>
                <a:cs typeface="Times New Roman" pitchFamily="18" charset="0"/>
              </a:rPr>
              <a:t>Какие сайты могут посещать ваши дети и что они могут там делать;</a:t>
            </a:r>
          </a:p>
          <a:p>
            <a:r>
              <a:rPr lang="ru-RU" dirty="0">
                <a:latin typeface="Times New Roman" pitchFamily="18" charset="0"/>
                <a:cs typeface="Times New Roman" pitchFamily="18" charset="0"/>
              </a:rPr>
              <a:t>Сколько времени дети могут проводить в Интернет;</a:t>
            </a:r>
          </a:p>
          <a:p>
            <a:r>
              <a:rPr lang="ru-RU" dirty="0">
                <a:latin typeface="Times New Roman" pitchFamily="18" charset="0"/>
                <a:cs typeface="Times New Roman" pitchFamily="18" charset="0"/>
              </a:rPr>
              <a:t>Что делать, если ваших детей что-то беспокоит при посещении Интернет;</a:t>
            </a:r>
          </a:p>
          <a:p>
            <a:r>
              <a:rPr lang="ru-RU" dirty="0">
                <a:latin typeface="Times New Roman" pitchFamily="18" charset="0"/>
                <a:cs typeface="Times New Roman" pitchFamily="18" charset="0"/>
              </a:rPr>
              <a:t>Как защитить личные данные;</a:t>
            </a:r>
          </a:p>
          <a:p>
            <a:r>
              <a:rPr lang="ru-RU" dirty="0">
                <a:latin typeface="Times New Roman" pitchFamily="18" charset="0"/>
                <a:cs typeface="Times New Roman" pitchFamily="18" charset="0"/>
              </a:rPr>
              <a:t>Как следить за безопасностью;</a:t>
            </a:r>
          </a:p>
          <a:p>
            <a:r>
              <a:rPr lang="ru-RU" dirty="0">
                <a:latin typeface="Times New Roman" pitchFamily="18" charset="0"/>
                <a:cs typeface="Times New Roman" pitchFamily="18" charset="0"/>
              </a:rPr>
              <a:t>Как вести себя вежливо;</a:t>
            </a:r>
          </a:p>
          <a:p>
            <a:r>
              <a:rPr lang="ru-RU" dirty="0">
                <a:latin typeface="Times New Roman" pitchFamily="18" charset="0"/>
                <a:cs typeface="Times New Roman" pitchFamily="18" charset="0"/>
              </a:rPr>
              <a:t>Как пользоваться чатами, группами новостей и службами мгновенных сообщений.</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b="1" dirty="0"/>
              <a:t> </a:t>
            </a:r>
            <a:r>
              <a:rPr lang="ru-RU" b="1" dirty="0" smtClean="0"/>
              <a:t/>
            </a:r>
            <a:br>
              <a:rPr lang="ru-RU" b="1" dirty="0" smtClean="0"/>
            </a:br>
            <a:r>
              <a:rPr lang="ru-RU" b="1" dirty="0"/>
              <a:t/>
            </a:r>
            <a:br>
              <a:rPr lang="ru-RU" b="1" dirty="0"/>
            </a:br>
            <a:r>
              <a:rPr lang="ru-RU" sz="3600" b="1" dirty="0" smtClean="0">
                <a:latin typeface="Times New Roman" pitchFamily="18" charset="0"/>
                <a:cs typeface="Times New Roman" pitchFamily="18" charset="0"/>
              </a:rPr>
              <a:t>Научите </a:t>
            </a:r>
            <a:r>
              <a:rPr lang="ru-RU" sz="3600" b="1" dirty="0">
                <a:latin typeface="Times New Roman" pitchFamily="18" charset="0"/>
                <a:cs typeface="Times New Roman" pitchFamily="18" charset="0"/>
              </a:rPr>
              <a:t>вашего ребенка использовать службу мгновенных сообщений</a:t>
            </a:r>
            <a:r>
              <a:rPr lang="ru-RU" b="1" dirty="0"/>
              <a:t/>
            </a:r>
            <a:br>
              <a:rPr lang="ru-RU" b="1" dirty="0"/>
            </a:br>
            <a:r>
              <a:rPr lang="ru-RU" b="1" dirty="0"/>
              <a:t/>
            </a:r>
            <a:br>
              <a:rPr lang="ru-RU" b="1" dirty="0"/>
            </a:br>
            <a:endParaRPr lang="ru-RU" dirty="0"/>
          </a:p>
        </p:txBody>
      </p:sp>
      <p:sp>
        <p:nvSpPr>
          <p:cNvPr id="3" name="Содержимое 2"/>
          <p:cNvSpPr>
            <a:spLocks noGrp="1"/>
          </p:cNvSpPr>
          <p:nvPr>
            <p:ph idx="1"/>
          </p:nvPr>
        </p:nvSpPr>
        <p:spPr>
          <a:xfrm>
            <a:off x="457200" y="1600200"/>
            <a:ext cx="8229600" cy="4781128"/>
          </a:xfrm>
        </p:spPr>
        <p:txBody>
          <a:bodyPr>
            <a:normAutofit fontScale="70000" lnSpcReduction="20000"/>
          </a:bodyPr>
          <a:lstStyle/>
          <a:p>
            <a:r>
              <a:rPr lang="ru-RU" sz="3400" dirty="0">
                <a:latin typeface="Times New Roman" pitchFamily="18" charset="0"/>
                <a:cs typeface="Times New Roman" pitchFamily="18" charset="0"/>
              </a:rPr>
              <a:t>При использовании службы мгновенных сообщений напомните вашему ребенку некоторые несложные правила безопасности:</a:t>
            </a:r>
          </a:p>
          <a:p>
            <a:r>
              <a:rPr lang="ru-RU" sz="3400" dirty="0">
                <a:latin typeface="Times New Roman" pitchFamily="18" charset="0"/>
                <a:cs typeface="Times New Roman" pitchFamily="18" charset="0"/>
              </a:rPr>
              <a:t>Никогда не заполняйте графы, относящиеся к личным данным, ведь просмотреть их может каждый;</a:t>
            </a:r>
          </a:p>
          <a:p>
            <a:r>
              <a:rPr lang="ru-RU" sz="3400" dirty="0">
                <a:latin typeface="Times New Roman" pitchFamily="18" charset="0"/>
                <a:cs typeface="Times New Roman" pitchFamily="18" charset="0"/>
              </a:rPr>
              <a:t>Никогда не разговаривайте в Интернет с незнакомыми людьми;</a:t>
            </a:r>
          </a:p>
          <a:p>
            <a:r>
              <a:rPr lang="ru-RU" sz="3400" dirty="0">
                <a:latin typeface="Times New Roman" pitchFamily="18" charset="0"/>
                <a:cs typeface="Times New Roman" pitchFamily="18" charset="0"/>
              </a:rPr>
              <a:t>Регулярно проверяйте список контактов своих детей, чтобы убедиться, что они знают всех, с кем они общаются;</a:t>
            </a:r>
          </a:p>
          <a:p>
            <a:r>
              <a:rPr lang="ru-RU" sz="3400" dirty="0">
                <a:latin typeface="Times New Roman" pitchFamily="18" charset="0"/>
                <a:cs typeface="Times New Roman" pitchFamily="18" charset="0"/>
              </a:rPr>
              <a:t>Внимательно проверяйте запросы на включение в список новых друзей. Помните, что в Интернете человек может оказаться не тем, за кого он себя выдает;</a:t>
            </a:r>
          </a:p>
          <a:p>
            <a:r>
              <a:rPr lang="ru-RU" sz="3400" dirty="0">
                <a:latin typeface="Times New Roman" pitchFamily="18" charset="0"/>
                <a:cs typeface="Times New Roman" pitchFamily="18" charset="0"/>
              </a:rPr>
              <a:t>Не следует использовать систему мгновенных сообщений для распространения слухов или сплетен.</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a:latin typeface="Times New Roman" pitchFamily="18" charset="0"/>
                <a:cs typeface="Times New Roman" pitchFamily="18" charset="0"/>
              </a:rPr>
              <a:t>Может ли ваш ребенок стать </a:t>
            </a:r>
            <a:r>
              <a:rPr lang="ru-RU" sz="3200" b="1" dirty="0" err="1">
                <a:latin typeface="Times New Roman" pitchFamily="18" charset="0"/>
                <a:cs typeface="Times New Roman" pitchFamily="18" charset="0"/>
              </a:rPr>
              <a:t>интернет-зависимым</a:t>
            </a:r>
            <a:r>
              <a:rPr lang="ru-RU" sz="3200" b="1" dirty="0">
                <a:latin typeface="Times New Roman" pitchFamily="18" charset="0"/>
                <a:cs typeface="Times New Roman" pitchFamily="18" charset="0"/>
              </a:rPr>
              <a:t>?</a:t>
            </a:r>
            <a:br>
              <a:rPr lang="ru-RU" sz="3200" b="1" dirty="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r>
              <a:rPr lang="ru-RU" dirty="0">
                <a:latin typeface="Times New Roman" pitchFamily="18" charset="0"/>
                <a:cs typeface="Times New Roman" pitchFamily="18" charset="0"/>
              </a:rPr>
              <a:t>Не забывайте, что Интернет это замечательное средство общения, особенно для стеснительных, испытывающих сложности в общении детей. Ведь ни возраст, ни внешность, ни физические данные здесь не имеют ни малейшего значения. Однако этот путь ведет к формированию </a:t>
            </a:r>
            <a:r>
              <a:rPr lang="ru-RU" dirty="0" err="1">
                <a:latin typeface="Times New Roman" pitchFamily="18" charset="0"/>
                <a:cs typeface="Times New Roman" pitchFamily="18" charset="0"/>
              </a:rPr>
              <a:t>Интернет-зависимости</a:t>
            </a:r>
            <a:r>
              <a:rPr lang="ru-RU" dirty="0">
                <a:latin typeface="Times New Roman" pitchFamily="18" charset="0"/>
                <a:cs typeface="Times New Roman" pitchFamily="18" charset="0"/>
              </a:rPr>
              <a:t>. Осознать данную проблему весьма сложно до тех пор, пока она не становится очень серьезной. Да и кроме того, факт наличия такой болезни как Интернет-зависимость не всегда признается. Что же делать?</a:t>
            </a:r>
          </a:p>
          <a:p>
            <a:r>
              <a:rPr lang="ru-RU" dirty="0">
                <a:latin typeface="Times New Roman" pitchFamily="18" charset="0"/>
                <a:cs typeface="Times New Roman" pitchFamily="18" charset="0"/>
              </a:rPr>
              <a:t>Установите правила использования домашнего компьютера и постарайтесь найти разумный баланс между нахождением в Интернет и физической нагрузкой вашего ребенка. Кроме того, добейтесь того, чтобы компьютер стоял не в детской комнате, а в комнате взрослых. В </a:t>
            </a:r>
            <a:r>
              <a:rPr lang="ru-RU" dirty="0" err="1">
                <a:latin typeface="Times New Roman" pitchFamily="18" charset="0"/>
                <a:cs typeface="Times New Roman" pitchFamily="18" charset="0"/>
              </a:rPr>
              <a:t>конце-концов</a:t>
            </a:r>
            <a:r>
              <a:rPr lang="ru-RU" dirty="0">
                <a:latin typeface="Times New Roman" pitchFamily="18" charset="0"/>
                <a:cs typeface="Times New Roman" pitchFamily="18" charset="0"/>
              </a:rPr>
              <a:t>, посмотрите на себя, не слишком ли много времени вы проводите в Интернет.</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fontScale="90000"/>
          </a:bodyPr>
          <a:lstStyle/>
          <a:p>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Ваши </a:t>
            </a:r>
            <a:r>
              <a:rPr lang="ru-RU" sz="2400" dirty="0">
                <a:latin typeface="Times New Roman" pitchFamily="18" charset="0"/>
                <a:cs typeface="Times New Roman" pitchFamily="18" charset="0"/>
              </a:rPr>
              <a:t>дети растут, а, </a:t>
            </a:r>
            <a:r>
              <a:rPr lang="ru-RU" sz="2400" dirty="0" smtClean="0">
                <a:latin typeface="Times New Roman" pitchFamily="18" charset="0"/>
                <a:cs typeface="Times New Roman" pitchFamily="18" charset="0"/>
              </a:rPr>
              <a:t>следовательно</a:t>
            </a:r>
            <a:r>
              <a:rPr lang="ru-RU" sz="2400" dirty="0">
                <a:latin typeface="Times New Roman" pitchFamily="18" charset="0"/>
                <a:cs typeface="Times New Roman" pitchFamily="18" charset="0"/>
              </a:rPr>
              <a:t>, меняются их интересы</a:t>
            </a:r>
            <a:r>
              <a:rPr lang="ru-RU" sz="2400" dirty="0" smtClean="0">
                <a:latin typeface="Times New Roman" pitchFamily="18" charset="0"/>
                <a:cs typeface="Times New Roman" pitchFamily="18" charset="0"/>
              </a:rPr>
              <a:t>.</a:t>
            </a:r>
            <a:r>
              <a:rPr lang="ru-RU" sz="2400" b="1" dirty="0">
                <a:latin typeface="Times New Roman" pitchFamily="18" charset="0"/>
                <a:cs typeface="Times New Roman" pitchFamily="18" charset="0"/>
              </a:rPr>
              <a:t> </a:t>
            </a: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b="1" dirty="0" smtClean="0">
                <a:latin typeface="Times New Roman" pitchFamily="18" charset="0"/>
                <a:cs typeface="Times New Roman" pitchFamily="18" charset="0"/>
              </a:rPr>
              <a:t>Возраст </a:t>
            </a:r>
            <a:r>
              <a:rPr lang="ru-RU" sz="2400" b="1" dirty="0">
                <a:latin typeface="Times New Roman" pitchFamily="18" charset="0"/>
                <a:cs typeface="Times New Roman" pitchFamily="18" charset="0"/>
              </a:rPr>
              <a:t>от 7 до 8 </a:t>
            </a:r>
            <a:r>
              <a:rPr lang="ru-RU" sz="2400" b="1" dirty="0" smtClean="0">
                <a:latin typeface="Times New Roman" pitchFamily="18" charset="0"/>
                <a:cs typeface="Times New Roman" pitchFamily="18" charset="0"/>
              </a:rPr>
              <a:t>лет</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268760"/>
            <a:ext cx="8229600" cy="4857403"/>
          </a:xfrm>
        </p:spPr>
        <p:txBody>
          <a:bodyPr>
            <a:noAutofit/>
          </a:bodyPr>
          <a:lstStyle/>
          <a:p>
            <a:r>
              <a:rPr lang="ru-RU" sz="2000" dirty="0">
                <a:latin typeface="Times New Roman" pitchFamily="18" charset="0"/>
                <a:cs typeface="Times New Roman" pitchFamily="18" charset="0"/>
              </a:rPr>
              <a:t>Как считают психологи, для детей этого возраста абсолютно естественно желание выяснить, что они могут себе позволить делать без разрешения родителей. В результате, находясь в Интернет ребенок будет пытаться посетить те или иные сайты, а возможно и чаты, разрешение на посещение которых он не получил бы от родителей.</a:t>
            </a:r>
          </a:p>
          <a:p>
            <a:r>
              <a:rPr lang="ru-RU" sz="2000" dirty="0">
                <a:latin typeface="Times New Roman" pitchFamily="18" charset="0"/>
                <a:cs typeface="Times New Roman" pitchFamily="18" charset="0"/>
              </a:rPr>
              <a:t>Поэтому в данном возрасте особенно полезны будут те отчеты, которые вам предоставит Родительский контроль или то, что вы сможете увидеть во временных файлах Интернет (папки c:\Users\User\AppData\Local\Microsoft\Windows\Temporary </a:t>
            </a:r>
            <a:r>
              <a:rPr lang="ru-RU" sz="2000" dirty="0" err="1">
                <a:latin typeface="Times New Roman" pitchFamily="18" charset="0"/>
                <a:cs typeface="Times New Roman" pitchFamily="18" charset="0"/>
              </a:rPr>
              <a:t>Internet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Files</a:t>
            </a:r>
            <a:r>
              <a:rPr lang="ru-RU" sz="2000" dirty="0">
                <a:latin typeface="Times New Roman" pitchFamily="18" charset="0"/>
                <a:cs typeface="Times New Roman" pitchFamily="18" charset="0"/>
              </a:rPr>
              <a:t> в операционной системе </a:t>
            </a:r>
            <a:r>
              <a:rPr lang="ru-RU" sz="2000" b="1" dirty="0" err="1">
                <a:latin typeface="Times New Roman" pitchFamily="18" charset="0"/>
                <a:cs typeface="Times New Roman" pitchFamily="18" charset="0"/>
                <a:hlinkClick r:id="rId2" tooltip="Узнайте больше о Windows Vista"/>
              </a:rPr>
              <a:t>Windows</a:t>
            </a:r>
            <a:r>
              <a:rPr lang="ru-RU" sz="2000" b="1" dirty="0">
                <a:latin typeface="Times New Roman" pitchFamily="18" charset="0"/>
                <a:cs typeface="Times New Roman" pitchFamily="18" charset="0"/>
                <a:hlinkClick r:id="rId2" tooltip="Узнайте больше о Windows Vista"/>
              </a:rPr>
              <a:t> </a:t>
            </a:r>
            <a:r>
              <a:rPr lang="ru-RU" sz="2000" b="1" dirty="0" err="1">
                <a:latin typeface="Times New Roman" pitchFamily="18" charset="0"/>
                <a:cs typeface="Times New Roman" pitchFamily="18" charset="0"/>
                <a:hlinkClick r:id="rId2" tooltip="Узнайте больше о Windows Vista"/>
              </a:rPr>
              <a:t>Vista</a:t>
            </a:r>
            <a:r>
              <a:rPr lang="ru-RU" sz="2000" b="1" dirty="0">
                <a:latin typeface="Times New Roman" pitchFamily="18" charset="0"/>
                <a:cs typeface="Times New Roman" pitchFamily="18" charset="0"/>
              </a:rPr>
              <a:t>).</a:t>
            </a:r>
          </a:p>
          <a:p>
            <a:r>
              <a:rPr lang="ru-RU" sz="2000" dirty="0">
                <a:latin typeface="Times New Roman" pitchFamily="18" charset="0"/>
                <a:cs typeface="Times New Roman" pitchFamily="18" charset="0"/>
              </a:rPr>
              <a:t>В результате, у вашего ребенка не будет ощущения, что вы глядите ему через плечо на экран, однако, вы будете по-прежнему знать, какие сайты посещает ваш ребенок</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dirty="0" smtClean="0">
                <a:latin typeface="Times New Roman" pitchFamily="18" charset="0"/>
                <a:cs typeface="Times New Roman" pitchFamily="18" charset="0"/>
              </a:rPr>
              <a:t>Стоит понимать, что дети в данном возрасте обладают сильным чувством семьи, они доверчивы и не сомневаются в авторитетах. Дети этого возраста любят играть в сетевые игры и путешествовать по Интернет. Вполне возможно, что они используют электронную почту и могут заходить на сайты и чаты, не рекомендованные родителями.</a:t>
            </a:r>
          </a:p>
          <a:p>
            <a:r>
              <a:rPr lang="ru-RU" dirty="0" smtClean="0">
                <a:latin typeface="Times New Roman" pitchFamily="18" charset="0"/>
                <a:cs typeface="Times New Roman" pitchFamily="18" charset="0"/>
              </a:rPr>
              <a:t>По поводу использования электронной почты хотелось бы заметить, что в данном возрасте рекомендуется не разрешать иметь свой собственный электронный почтовый ящик, а пользоваться семейным, чтобы родители могли контролировать переписку.</a:t>
            </a:r>
          </a:p>
          <a:p>
            <a:r>
              <a:rPr lang="ru-RU" dirty="0" smtClean="0">
                <a:latin typeface="Times New Roman" pitchFamily="18" charset="0"/>
                <a:cs typeface="Times New Roman" pitchFamily="18" charset="0"/>
              </a:rPr>
              <a:t>Помочь вам запретить ребенку использовать внешние бесплатные ящики сможет такое программное обеспечение, как </a:t>
            </a:r>
            <a:r>
              <a:rPr lang="ru-RU" dirty="0" err="1" smtClean="0">
                <a:latin typeface="Times New Roman" pitchFamily="18" charset="0"/>
                <a:cs typeface="Times New Roman" pitchFamily="18" charset="0"/>
              </a:rPr>
              <a:t>Kaspersky</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Internet</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Security</a:t>
            </a:r>
            <a:r>
              <a:rPr lang="ru-RU" dirty="0" smtClean="0">
                <a:latin typeface="Times New Roman" pitchFamily="18" charset="0"/>
                <a:cs typeface="Times New Roman" pitchFamily="18" charset="0"/>
              </a:rPr>
              <a:t> версии 7.0 со встроенным родительским контролем.</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sz="3600" b="1" i="1" dirty="0" smtClean="0">
                <a:latin typeface="Times New Roman" pitchFamily="18" charset="0"/>
                <a:cs typeface="Times New Roman" pitchFamily="18" charset="0"/>
              </a:rPr>
              <a:t>Что </a:t>
            </a:r>
            <a:r>
              <a:rPr lang="ru-RU" sz="3600" b="1" i="1" dirty="0">
                <a:latin typeface="Times New Roman" pitchFamily="18" charset="0"/>
                <a:cs typeface="Times New Roman" pitchFamily="18" charset="0"/>
              </a:rPr>
              <a:t>можно посоветовать в плане безопасности в таком возрасте?</a:t>
            </a:r>
            <a:r>
              <a:rPr lang="ru-RU" b="1" i="1" dirty="0"/>
              <a:t/>
            </a:r>
            <a:br>
              <a:rPr lang="ru-RU" b="1" i="1" dirty="0"/>
            </a:br>
            <a:endParaRPr lang="ru-RU" i="1" dirty="0"/>
          </a:p>
        </p:txBody>
      </p:sp>
      <p:sp>
        <p:nvSpPr>
          <p:cNvPr id="3" name="Содержимое 2"/>
          <p:cNvSpPr>
            <a:spLocks noGrp="1"/>
          </p:cNvSpPr>
          <p:nvPr>
            <p:ph idx="1"/>
          </p:nvPr>
        </p:nvSpPr>
        <p:spPr>
          <a:xfrm>
            <a:off x="457200" y="1340768"/>
            <a:ext cx="8229600" cy="5328592"/>
          </a:xfrm>
        </p:spPr>
        <p:txBody>
          <a:bodyPr>
            <a:noAutofit/>
          </a:bodyPr>
          <a:lstStyle/>
          <a:p>
            <a:r>
              <a:rPr lang="ru-RU" sz="2000" dirty="0">
                <a:latin typeface="Times New Roman" pitchFamily="18" charset="0"/>
                <a:cs typeface="Times New Roman" pitchFamily="18" charset="0"/>
              </a:rPr>
              <a:t>Создайте список домашних правил посещения Интернет при участии детей и требуйте его выполнения;</a:t>
            </a:r>
          </a:p>
          <a:p>
            <a:r>
              <a:rPr lang="ru-RU" sz="2000" dirty="0">
                <a:latin typeface="Times New Roman" pitchFamily="18" charset="0"/>
                <a:cs typeface="Times New Roman" pitchFamily="18" charset="0"/>
              </a:rPr>
              <a:t>Требуйте от вашего ребенка соблюдения временных норм нахождения за компьютером;</a:t>
            </a:r>
          </a:p>
          <a:p>
            <a:r>
              <a:rPr lang="ru-RU" sz="2000" dirty="0">
                <a:latin typeface="Times New Roman" pitchFamily="18" charset="0"/>
                <a:cs typeface="Times New Roman" pitchFamily="18" charset="0"/>
              </a:rPr>
              <a:t>Покажите ребенку, что вы наблюдаете за ним не потому что вам это хочется, а потому что вы беспокоитесь о его безопасности и всегда готовы ему помочь;</a:t>
            </a:r>
          </a:p>
          <a:p>
            <a:r>
              <a:rPr lang="ru-RU" sz="2000" dirty="0">
                <a:latin typeface="Times New Roman" pitchFamily="18" charset="0"/>
                <a:cs typeface="Times New Roman" pitchFamily="18" charset="0"/>
              </a:rPr>
              <a:t>Приучите детей, что они должны посещать только те сайты, которые вы разрешили, т.е. создайте им так называемый «белый» список Интернет с помощью средств Родительского контроля. Как это сделать, мы поговорим позднее;</a:t>
            </a:r>
          </a:p>
          <a:p>
            <a:r>
              <a:rPr lang="ru-RU" sz="2000" dirty="0">
                <a:latin typeface="Times New Roman" pitchFamily="18" charset="0"/>
                <a:cs typeface="Times New Roman" pitchFamily="18" charset="0"/>
              </a:rPr>
              <a:t>Компьютер с подключением в Интернет должен находиться в общей комнате под присмотром родителей;</a:t>
            </a:r>
          </a:p>
          <a:p>
            <a:r>
              <a:rPr lang="ru-RU" sz="2000" dirty="0">
                <a:latin typeface="Times New Roman" pitchFamily="18" charset="0"/>
                <a:cs typeface="Times New Roman" pitchFamily="18" charset="0"/>
              </a:rPr>
              <a:t>Используйте специальные детские поисковые машины, типа MSN </a:t>
            </a:r>
            <a:r>
              <a:rPr lang="ru-RU" sz="2000" dirty="0" err="1">
                <a:latin typeface="Times New Roman" pitchFamily="18" charset="0"/>
                <a:cs typeface="Times New Roman" pitchFamily="18" charset="0"/>
              </a:rPr>
              <a:t>Kids</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Searc</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a:t>
            </a:r>
            <a:r>
              <a:rPr lang="ru-RU" sz="2000" b="1" u="sng" dirty="0" smtClean="0">
                <a:latin typeface="Times New Roman" pitchFamily="18" charset="0"/>
                <a:cs typeface="Times New Roman" pitchFamily="18" charset="0"/>
                <a:hlinkClick r:id="rId2"/>
              </a:rPr>
              <a:t>http</a:t>
            </a:r>
            <a:r>
              <a:rPr lang="ru-RU" sz="2000" b="1" u="sng" dirty="0">
                <a:latin typeface="Times New Roman" pitchFamily="18" charset="0"/>
                <a:cs typeface="Times New Roman" pitchFamily="18" charset="0"/>
                <a:hlinkClick r:id="rId2"/>
              </a:rPr>
              <a:t>://search.msn.com/kids/default.aspx?FORM=YCHM</a:t>
            </a:r>
            <a:r>
              <a:rPr lang="ru-RU" sz="2000" b="1" dirty="0">
                <a:latin typeface="Times New Roman" pitchFamily="18" charset="0"/>
                <a:cs typeface="Times New Roman" pitchFamily="18" charset="0"/>
              </a:rPr>
              <a:t> </a:t>
            </a:r>
            <a:r>
              <a:rPr lang="ru-RU" sz="2000" b="1" dirty="0" smtClean="0">
                <a:latin typeface="Times New Roman" pitchFamily="18" charset="0"/>
                <a:cs typeface="Times New Roman" pitchFamily="18" charset="0"/>
              </a:rPr>
              <a:t>);</a:t>
            </a:r>
            <a:endParaRPr lang="ru-RU"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ru-RU" dirty="0">
                <a:latin typeface="Times New Roman" pitchFamily="18" charset="0"/>
                <a:cs typeface="Times New Roman" pitchFamily="18" charset="0"/>
              </a:rPr>
              <a:t>Используйте средства блокирования нежелательного </a:t>
            </a:r>
            <a:r>
              <a:rPr lang="ru-RU" dirty="0" err="1">
                <a:latin typeface="Times New Roman" pitchFamily="18" charset="0"/>
                <a:cs typeface="Times New Roman" pitchFamily="18" charset="0"/>
              </a:rPr>
              <a:t>контента</a:t>
            </a:r>
            <a:r>
              <a:rPr lang="ru-RU" dirty="0">
                <a:latin typeface="Times New Roman" pitchFamily="18" charset="0"/>
                <a:cs typeface="Times New Roman" pitchFamily="18" charset="0"/>
              </a:rPr>
              <a:t> как дополнение к стандартному Родительскому контролю;</a:t>
            </a:r>
          </a:p>
          <a:p>
            <a:r>
              <a:rPr lang="ru-RU" dirty="0">
                <a:latin typeface="Times New Roman" pitchFamily="18" charset="0"/>
                <a:cs typeface="Times New Roman" pitchFamily="18" charset="0"/>
              </a:rPr>
              <a:t>Создайте семейный электронный ящик чтобы не позволить детям иметь собственные адреса;</a:t>
            </a:r>
          </a:p>
          <a:p>
            <a:r>
              <a:rPr lang="ru-RU" dirty="0">
                <a:latin typeface="Times New Roman" pitchFamily="18" charset="0"/>
                <a:cs typeface="Times New Roman" pitchFamily="18" charset="0"/>
              </a:rPr>
              <a:t>Блокируйте доступ к сайтам с бесплатными почтовыми ящиками с помощью соответствующего ПО;</a:t>
            </a:r>
          </a:p>
          <a:p>
            <a:r>
              <a:rPr lang="ru-RU" dirty="0">
                <a:latin typeface="Times New Roman" pitchFamily="18" charset="0"/>
                <a:cs typeface="Times New Roman" pitchFamily="18" charset="0"/>
              </a:rPr>
              <a:t>Приучите детей советоваться с вами перед опубликованием какой-либо информации средствами электронной почты, чатов, регистрационных форм и профилей;</a:t>
            </a:r>
          </a:p>
          <a:p>
            <a:r>
              <a:rPr lang="ru-RU" dirty="0">
                <a:latin typeface="Times New Roman" pitchFamily="18" charset="0"/>
                <a:cs typeface="Times New Roman" pitchFamily="18" charset="0"/>
              </a:rPr>
              <a:t>Научите детей не загружать файлы, программы или музыку без вашего согласия;</a:t>
            </a:r>
          </a:p>
          <a:p>
            <a:r>
              <a:rPr lang="ru-RU" dirty="0">
                <a:latin typeface="Times New Roman" pitchFamily="18" charset="0"/>
                <a:cs typeface="Times New Roman" pitchFamily="18" charset="0"/>
              </a:rPr>
              <a:t>Используйте фильтры электронной почты для блокирования сообщений от конкретных людей или содержащих определенные слова или фразы. Подробнее о таких фильтрах </a:t>
            </a:r>
            <a:r>
              <a:rPr lang="ru-RU" b="1" u="sng" dirty="0">
                <a:latin typeface="Times New Roman" pitchFamily="18" charset="0"/>
                <a:cs typeface="Times New Roman" pitchFamily="18" charset="0"/>
                <a:hlinkClick r:id="rId2"/>
              </a:rPr>
              <a:t>http://www.microsoft.com/rus/athome/security/email/fightspam.mspx</a:t>
            </a:r>
            <a:r>
              <a:rPr lang="ru-RU" b="1" dirty="0">
                <a:latin typeface="Times New Roman" pitchFamily="18" charset="0"/>
                <a:cs typeface="Times New Roman" pitchFamily="18" charset="0"/>
              </a:rPr>
              <a:t> ;</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b="1" i="1" dirty="0" smtClean="0">
                <a:latin typeface="Times New Roman" pitchFamily="18" charset="0"/>
                <a:cs typeface="Times New Roman" pitchFamily="18" charset="0"/>
              </a:rPr>
              <a:t>9-12 лет</a:t>
            </a:r>
            <a:br>
              <a:rPr lang="ru-RU" b="1" i="1" dirty="0" smtClean="0">
                <a:latin typeface="Times New Roman" pitchFamily="18" charset="0"/>
                <a:cs typeface="Times New Roman" pitchFamily="18" charset="0"/>
              </a:rPr>
            </a:br>
            <a:endParaRPr lang="ru-RU" i="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340769"/>
            <a:ext cx="8229600" cy="4248472"/>
          </a:xfrm>
        </p:spPr>
        <p:txBody>
          <a:bodyPr>
            <a:normAutofit/>
          </a:bodyPr>
          <a:lstStyle/>
          <a:p>
            <a:pPr>
              <a:buNone/>
            </a:pPr>
            <a:endParaRPr lang="ru-RU" b="1" dirty="0"/>
          </a:p>
          <a:p>
            <a:pPr algn="ctr">
              <a:buNone/>
            </a:pPr>
            <a:r>
              <a:rPr lang="ru-RU" sz="2800" dirty="0">
                <a:latin typeface="Times New Roman" pitchFamily="18" charset="0"/>
                <a:cs typeface="Times New Roman" pitchFamily="18" charset="0"/>
              </a:rPr>
              <a:t>В данном возрасте дети, как правило, уже наслышаны о том, какая информация существует в Интернет. Совершенно нормально, что они хотят это увидеть, прочесть, услышать. При этом нужно помнить, что доступ к нежелательным материалам можно легко заблокировать при помощи средств Родительского контроля.</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7"/>
            <a:ext cx="7772400" cy="1944215"/>
          </a:xfrm>
        </p:spPr>
        <p:txBody>
          <a:bodyPr>
            <a:normAutofit fontScale="90000"/>
          </a:bodyPr>
          <a:lstStyle/>
          <a:p>
            <a:r>
              <a:rPr lang="ru-RU" b="1" i="1" dirty="0" smtClean="0">
                <a:latin typeface="Times New Roman" pitchFamily="18" charset="0"/>
                <a:cs typeface="Times New Roman" pitchFamily="18" charset="0"/>
              </a:rPr>
              <a:t>Обеспечение </a:t>
            </a:r>
            <a:r>
              <a:rPr lang="ru-RU" b="1" i="1" dirty="0">
                <a:latin typeface="Times New Roman" pitchFamily="18" charset="0"/>
                <a:cs typeface="Times New Roman" pitchFamily="18" charset="0"/>
              </a:rPr>
              <a:t>безопасности детей при работе в Интернет</a:t>
            </a:r>
            <a:r>
              <a:rPr lang="ru-RU" b="1" dirty="0"/>
              <a:t/>
            </a:r>
            <a:br>
              <a:rPr lang="ru-RU" b="1" dirty="0"/>
            </a:br>
            <a:endParaRPr lang="ru-RU" dirty="0"/>
          </a:p>
        </p:txBody>
      </p:sp>
      <p:sp>
        <p:nvSpPr>
          <p:cNvPr id="3" name="Подзаголовок 2"/>
          <p:cNvSpPr>
            <a:spLocks noGrp="1"/>
          </p:cNvSpPr>
          <p:nvPr>
            <p:ph type="subTitle" idx="1"/>
          </p:nvPr>
        </p:nvSpPr>
        <p:spPr>
          <a:xfrm>
            <a:off x="827584" y="1772816"/>
            <a:ext cx="7704856" cy="4320480"/>
          </a:xfrm>
        </p:spPr>
        <p:txBody>
          <a:bodyPr>
            <a:normAutofit fontScale="47500" lnSpcReduction="20000"/>
          </a:bodyPr>
          <a:lstStyle/>
          <a:p>
            <a:r>
              <a:rPr lang="ru-RU" sz="4200" dirty="0">
                <a:solidFill>
                  <a:schemeClr val="tx1"/>
                </a:solidFill>
                <a:latin typeface="Times New Roman" pitchFamily="18" charset="0"/>
                <a:cs typeface="Times New Roman" pitchFamily="18" charset="0"/>
              </a:rPr>
              <a:t>Сегодня все больше и больше компьютеров подключаются к работе в сети Интернет. При этом все большее распространение получает подключение по высокоскоростным каналам, как на работе, так и дома. Все большее количество детей получает возможность работать в Интернет. Но вместе с тем все острее встает проблема обеспечения безопасности наших детей в Интернет. Так как изначально Интернет развивался вне какого-либо контроля, то теперь он представляет собой огромное количество информации, причем далеко не всегда безопасной. В связи с этим и с тем, что возраст, в котором человек начинает работать с Интернет, становится все моложе, возникает проблема обеспечения безопасности детей. А кто им может в этом помочь, если не их родители и взрослые?</a:t>
            </a:r>
          </a:p>
          <a:p>
            <a:r>
              <a:rPr lang="ru-RU" sz="4200" dirty="0">
                <a:solidFill>
                  <a:schemeClr val="tx1"/>
                </a:solidFill>
                <a:latin typeface="Times New Roman" pitchFamily="18" charset="0"/>
                <a:cs typeface="Times New Roman" pitchFamily="18" charset="0"/>
              </a:rPr>
              <a:t>Следует понимать, что подключаясь к Интернет, ваш ребенок встречается с целым рядом угроз, о которых он может даже и не подозревать. Объяснить ему это обязаны родители перед тем, как разрешить ему выход в Интернет.</a:t>
            </a: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dirty="0">
                <a:latin typeface="Times New Roman" pitchFamily="18" charset="0"/>
                <a:cs typeface="Times New Roman" pitchFamily="18" charset="0"/>
              </a:rPr>
              <a:t>Не разрешайте детям использовать службы мгновенного обмена сообщениями;</a:t>
            </a:r>
          </a:p>
          <a:p>
            <a:r>
              <a:rPr lang="ru-RU" dirty="0">
                <a:latin typeface="Times New Roman" pitchFamily="18" charset="0"/>
                <a:cs typeface="Times New Roman" pitchFamily="18" charset="0"/>
              </a:rPr>
              <a:t>В «белый» список сайтов, разрешенных для посещения, вносите только сайты с хорошей репутацией;</a:t>
            </a:r>
          </a:p>
          <a:p>
            <a:r>
              <a:rPr lang="ru-RU" dirty="0">
                <a:latin typeface="Times New Roman" pitchFamily="18" charset="0"/>
                <a:cs typeface="Times New Roman" pitchFamily="18" charset="0"/>
              </a:rPr>
              <a:t>Не забывайте беседовать с детьми об их друзьях в Интернет, как если бы речь шла о друзьях в реальной жизни;</a:t>
            </a:r>
          </a:p>
          <a:p>
            <a:r>
              <a:rPr lang="ru-RU" dirty="0">
                <a:latin typeface="Times New Roman" pitchFamily="18" charset="0"/>
                <a:cs typeface="Times New Roman" pitchFamily="18" charset="0"/>
              </a:rPr>
              <a:t>Не делайте «табу» из вопросов половой жизни, так как в Интернет дети могут легко наткнуться на порнографию или сайты «для взрослых»;</a:t>
            </a:r>
          </a:p>
          <a:p>
            <a:r>
              <a:rPr lang="ru-RU" dirty="0">
                <a:latin typeface="Times New Roman" pitchFamily="18" charset="0"/>
                <a:cs typeface="Times New Roman" pitchFamily="18" charset="0"/>
              </a:rPr>
              <a:t>Приучите вашего ребенка сообщать вам о любых угрозах или тревогах, связанных с Интернет. Оставайтесь спокойными и напомните детям, что они в безопасности, если сами рассказали вам о своих угрозах или тревогах. Похвалите их и посоветуйте подойти еще раз в подобных случаях.</a:t>
            </a:r>
          </a:p>
          <a:p>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sz="3600" b="1" i="1" dirty="0" smtClean="0">
                <a:latin typeface="Times New Roman" pitchFamily="18" charset="0"/>
                <a:cs typeface="Times New Roman" pitchFamily="18" charset="0"/>
              </a:rPr>
              <a:t>Советы </a:t>
            </a:r>
            <a:r>
              <a:rPr lang="ru-RU" sz="3600" b="1" i="1" dirty="0">
                <a:latin typeface="Times New Roman" pitchFamily="18" charset="0"/>
                <a:cs typeface="Times New Roman" pitchFamily="18" charset="0"/>
              </a:rPr>
              <a:t>по безопасности в этом возрасте</a:t>
            </a:r>
            <a:r>
              <a:rPr lang="ru-RU" b="1" i="1" dirty="0"/>
              <a:t/>
            </a:r>
            <a:br>
              <a:rPr lang="ru-RU" b="1" i="1" dirty="0"/>
            </a:br>
            <a:endParaRPr lang="ru-RU" i="1" dirty="0"/>
          </a:p>
        </p:txBody>
      </p:sp>
      <p:sp>
        <p:nvSpPr>
          <p:cNvPr id="3" name="Содержимое 2"/>
          <p:cNvSpPr>
            <a:spLocks noGrp="1"/>
          </p:cNvSpPr>
          <p:nvPr>
            <p:ph idx="1"/>
          </p:nvPr>
        </p:nvSpPr>
        <p:spPr/>
        <p:txBody>
          <a:bodyPr>
            <a:normAutofit fontScale="70000" lnSpcReduction="20000"/>
          </a:bodyPr>
          <a:lstStyle/>
          <a:p>
            <a:r>
              <a:rPr lang="ru-RU" dirty="0">
                <a:latin typeface="Times New Roman" pitchFamily="18" charset="0"/>
                <a:cs typeface="Times New Roman" pitchFamily="18" charset="0"/>
              </a:rPr>
              <a:t>Создайте список домашних правил посещения Интернет при участии детей и требуйте его выполнения;</a:t>
            </a:r>
          </a:p>
          <a:p>
            <a:r>
              <a:rPr lang="ru-RU" dirty="0">
                <a:latin typeface="Times New Roman" pitchFamily="18" charset="0"/>
                <a:cs typeface="Times New Roman" pitchFamily="18" charset="0"/>
              </a:rPr>
              <a:t>Требуйте от вашего ребенка соблюдения временных норм нахождения за компьютером;</a:t>
            </a:r>
          </a:p>
          <a:p>
            <a:r>
              <a:rPr lang="ru-RU" dirty="0">
                <a:latin typeface="Times New Roman" pitchFamily="18" charset="0"/>
                <a:cs typeface="Times New Roman" pitchFamily="18" charset="0"/>
              </a:rPr>
              <a:t>Покажите ребенку, что вы наблюдаете за ним не потому что вам это хочется, а потому что вы беспокоитесь о его безопасности и всегда готовы ему помочь;</a:t>
            </a:r>
          </a:p>
          <a:p>
            <a:r>
              <a:rPr lang="ru-RU" dirty="0">
                <a:latin typeface="Times New Roman" pitchFamily="18" charset="0"/>
                <a:cs typeface="Times New Roman" pitchFamily="18" charset="0"/>
              </a:rPr>
              <a:t>Компьютер с подключением в Интернет должен находиться в общей комнате под присмотром родителей;</a:t>
            </a:r>
          </a:p>
          <a:p>
            <a:r>
              <a:rPr lang="ru-RU" dirty="0">
                <a:latin typeface="Times New Roman" pitchFamily="18" charset="0"/>
                <a:cs typeface="Times New Roman" pitchFamily="18" charset="0"/>
              </a:rPr>
              <a:t>Используйте средства блокирования нежелательного </a:t>
            </a:r>
            <a:r>
              <a:rPr lang="ru-RU" dirty="0" err="1">
                <a:latin typeface="Times New Roman" pitchFamily="18" charset="0"/>
                <a:cs typeface="Times New Roman" pitchFamily="18" charset="0"/>
              </a:rPr>
              <a:t>контента</a:t>
            </a:r>
            <a:r>
              <a:rPr lang="ru-RU" dirty="0">
                <a:latin typeface="Times New Roman" pitchFamily="18" charset="0"/>
                <a:cs typeface="Times New Roman" pitchFamily="18" charset="0"/>
              </a:rPr>
              <a:t> как дополнение к стандартному Родительскому контролю;</a:t>
            </a:r>
          </a:p>
          <a:p>
            <a:r>
              <a:rPr lang="ru-RU" dirty="0">
                <a:latin typeface="Times New Roman" pitchFamily="18" charset="0"/>
                <a:cs typeface="Times New Roman" pitchFamily="18" charset="0"/>
              </a:rPr>
              <a:t>Не забывайте беседовать с детьми об их друзьях в Интернет;</a:t>
            </a:r>
          </a:p>
          <a:p>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r>
              <a:rPr lang="ru-RU" sz="3100" dirty="0">
                <a:latin typeface="Times New Roman" pitchFamily="18" charset="0"/>
                <a:cs typeface="Times New Roman" pitchFamily="18" charset="0"/>
              </a:rPr>
              <a:t>Приучите вашего ребенка сообщать вам о любых угрозах или тревогах, связанных с Интернет. Оставайтесь спокойными и напомните детям, что они в безопасности, если сами рассказали вам , если сами рассказали вам о своих угрозах или тревогах. Похвалите их и посоветуйте подойти еще раз в подобных случаях;</a:t>
            </a:r>
          </a:p>
          <a:p>
            <a:r>
              <a:rPr lang="ru-RU" sz="3100" dirty="0">
                <a:latin typeface="Times New Roman" pitchFamily="18" charset="0"/>
                <a:cs typeface="Times New Roman" pitchFamily="18" charset="0"/>
              </a:rPr>
              <a:t>Расскажите детям о порнографии в Интернет;</a:t>
            </a:r>
          </a:p>
          <a:p>
            <a:r>
              <a:rPr lang="ru-RU" sz="3100" dirty="0">
                <a:latin typeface="Times New Roman" pitchFamily="18" charset="0"/>
                <a:cs typeface="Times New Roman" pitchFamily="18" charset="0"/>
              </a:rPr>
              <a:t>Настаивайте на том, чтобы дети предоставляли вам доступ к своей электронной почте, чтобы вы убедились, что они не общаются с незнакомцами;</a:t>
            </a:r>
          </a:p>
          <a:p>
            <a:r>
              <a:rPr lang="ru-RU" sz="3100" dirty="0">
                <a:latin typeface="Times New Roman" pitchFamily="18" charset="0"/>
                <a:cs typeface="Times New Roman" pitchFamily="18" charset="0"/>
              </a:rPr>
              <a:t>Объясните детям, что нельзя использовать сеть для хулиганства, распространения сплетен или угроз.</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dirty="0">
                <a:latin typeface="Times New Roman" pitchFamily="18" charset="0"/>
                <a:cs typeface="Times New Roman" pitchFamily="18" charset="0"/>
              </a:rPr>
              <a:t>Настаивайте, чтобы дети никогда не соглашались на личные встречи с друзьями по Интернет;</a:t>
            </a:r>
          </a:p>
          <a:p>
            <a:r>
              <a:rPr lang="ru-RU" dirty="0">
                <a:latin typeface="Times New Roman" pitchFamily="18" charset="0"/>
                <a:cs typeface="Times New Roman" pitchFamily="18" charset="0"/>
              </a:rPr>
              <a:t>Позволяйте детям заходить только на сайты из «белого» списка, который создайте вместе с ними;</a:t>
            </a:r>
          </a:p>
          <a:p>
            <a:r>
              <a:rPr lang="ru-RU" dirty="0">
                <a:latin typeface="Times New Roman" pitchFamily="18" charset="0"/>
                <a:cs typeface="Times New Roman" pitchFamily="18" charset="0"/>
              </a:rPr>
              <a:t>Приучите детей никогда не выдавать личную информацию средствами электронной почты, чатов, систем мгновенного обмена сообщениями, регистрационных форм, личных профилей и при регистрации на конкурсы в Интернет;</a:t>
            </a:r>
          </a:p>
          <a:p>
            <a:r>
              <a:rPr lang="ru-RU" dirty="0">
                <a:latin typeface="Times New Roman" pitchFamily="18" charset="0"/>
                <a:cs typeface="Times New Roman" pitchFamily="18" charset="0"/>
              </a:rPr>
              <a:t>Приучите детей не загружать программы без вашего разрешения. Объясните им, что они могут случайно загрузить вирусы или другое нежелательное программное обеспечение;</a:t>
            </a:r>
          </a:p>
          <a:p>
            <a:r>
              <a:rPr lang="ru-RU" dirty="0">
                <a:latin typeface="Times New Roman" pitchFamily="18" charset="0"/>
                <a:cs typeface="Times New Roman" pitchFamily="18" charset="0"/>
              </a:rPr>
              <a:t>Создайте вашему ребенку ограниченную учетную запись для работы на компьютере;</a:t>
            </a:r>
          </a:p>
          <a:p>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latin typeface="Times New Roman" pitchFamily="18" charset="0"/>
                <a:cs typeface="Times New Roman" pitchFamily="18" charset="0"/>
              </a:rPr>
              <a:t/>
            </a:r>
            <a:br>
              <a:rPr lang="ru-RU" b="1" i="1" dirty="0" smtClean="0">
                <a:latin typeface="Times New Roman" pitchFamily="18" charset="0"/>
                <a:cs typeface="Times New Roman" pitchFamily="18" charset="0"/>
              </a:rPr>
            </a:br>
            <a:r>
              <a:rPr lang="ru-RU" b="1" i="1" dirty="0" smtClean="0">
                <a:latin typeface="Times New Roman" pitchFamily="18" charset="0"/>
                <a:cs typeface="Times New Roman" pitchFamily="18" charset="0"/>
              </a:rPr>
              <a:t>13-17 </a:t>
            </a:r>
            <a:r>
              <a:rPr lang="ru-RU" b="1" i="1" dirty="0">
                <a:latin typeface="Times New Roman" pitchFamily="18" charset="0"/>
                <a:cs typeface="Times New Roman" pitchFamily="18" charset="0"/>
              </a:rPr>
              <a:t>лет</a:t>
            </a:r>
            <a:br>
              <a:rPr lang="ru-RU" b="1" i="1" dirty="0">
                <a:latin typeface="Times New Roman" pitchFamily="18" charset="0"/>
                <a:cs typeface="Times New Roman" pitchFamily="18" charset="0"/>
              </a:rPr>
            </a:br>
            <a:endParaRPr lang="ru-RU" i="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20000"/>
          </a:bodyPr>
          <a:lstStyle/>
          <a:p>
            <a:r>
              <a:rPr lang="ru-RU" dirty="0">
                <a:latin typeface="Times New Roman" pitchFamily="18" charset="0"/>
                <a:cs typeface="Times New Roman" pitchFamily="18" charset="0"/>
              </a:rPr>
              <a:t>В данном возрасте родителям часто уже весьма сложно контролировать своих детей, так как об Интернет они уже знают значительно больше своих родителей. Тем не менее, особенно важно строго соблюдать правила </a:t>
            </a:r>
            <a:r>
              <a:rPr lang="ru-RU" dirty="0" err="1">
                <a:latin typeface="Times New Roman" pitchFamily="18" charset="0"/>
                <a:cs typeface="Times New Roman" pitchFamily="18" charset="0"/>
              </a:rPr>
              <a:t>Интернет-безопасности</a:t>
            </a:r>
            <a:r>
              <a:rPr lang="ru-RU" dirty="0">
                <a:latin typeface="Times New Roman" pitchFamily="18" charset="0"/>
                <a:cs typeface="Times New Roman" pitchFamily="18" charset="0"/>
              </a:rPr>
              <a:t> – соглашение между родителями и детьми. Кроме того, необходимо как можно чаще просматривать отчеты о деятельности детей в Интернет. Следует обратить внимание на необходимость содержания родительских паролей (</a:t>
            </a:r>
            <a:r>
              <a:rPr lang="ru-RU" dirty="0" err="1">
                <a:latin typeface="Times New Roman" pitchFamily="18" charset="0"/>
                <a:cs typeface="Times New Roman" pitchFamily="18" charset="0"/>
              </a:rPr>
              <a:t>паролей</a:t>
            </a:r>
            <a:r>
              <a:rPr lang="ru-RU" dirty="0">
                <a:latin typeface="Times New Roman" pitchFamily="18" charset="0"/>
                <a:cs typeface="Times New Roman" pitchFamily="18" charset="0"/>
              </a:rPr>
              <a:t> администраторов) в строгом секрете и обратить внимание на строгость этих паролей.</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sz="3600" b="1" i="1" dirty="0" smtClean="0">
                <a:latin typeface="Times New Roman" pitchFamily="18" charset="0"/>
                <a:cs typeface="Times New Roman" pitchFamily="18" charset="0"/>
              </a:rPr>
              <a:t>Советы </a:t>
            </a:r>
            <a:r>
              <a:rPr lang="ru-RU" sz="3600" b="1" i="1" dirty="0">
                <a:latin typeface="Times New Roman" pitchFamily="18" charset="0"/>
                <a:cs typeface="Times New Roman" pitchFamily="18" charset="0"/>
              </a:rPr>
              <a:t>по безопасности в этом возрасте</a:t>
            </a:r>
            <a:br>
              <a:rPr lang="ru-RU" sz="3600" b="1" i="1" dirty="0">
                <a:latin typeface="Times New Roman" pitchFamily="18" charset="0"/>
                <a:cs typeface="Times New Roman" pitchFamily="18" charset="0"/>
              </a:rPr>
            </a:br>
            <a:endParaRPr lang="ru-RU" sz="3600" i="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ru-RU" sz="2800" dirty="0">
                <a:latin typeface="Times New Roman" pitchFamily="18" charset="0"/>
                <a:cs typeface="Times New Roman" pitchFamily="18" charset="0"/>
              </a:rPr>
              <a:t>В этом возрасте подростки активно используют поисковые машины, пользуются электронной почтой, службами мгновенного обмена сообщениями, скачивают музыку и фильмы. Мальчикам в этом возрасте больше по нраву сметать все ограничения, они жаждут грубого юмора, азартных игр, картинок «для взрослых». Девочки предпочитают общаться в чатах, при этом они гораздо боле чувствительны к сексуальным домогательствам в Интернет.</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endParaRPr lang="ru-RU" dirty="0"/>
          </a:p>
        </p:txBody>
      </p:sp>
      <p:sp>
        <p:nvSpPr>
          <p:cNvPr id="3" name="Содержимое 2"/>
          <p:cNvSpPr>
            <a:spLocks noGrp="1"/>
          </p:cNvSpPr>
          <p:nvPr>
            <p:ph idx="1"/>
          </p:nvPr>
        </p:nvSpPr>
        <p:spPr>
          <a:xfrm>
            <a:off x="457200" y="332656"/>
            <a:ext cx="8229600" cy="6120680"/>
          </a:xfrm>
        </p:spPr>
        <p:txBody>
          <a:bodyPr>
            <a:noAutofit/>
          </a:bodyPr>
          <a:lstStyle/>
          <a:p>
            <a:r>
              <a:rPr lang="ru-RU" sz="2200" dirty="0">
                <a:latin typeface="Times New Roman" pitchFamily="18" charset="0"/>
                <a:cs typeface="Times New Roman" pitchFamily="18" charset="0"/>
              </a:rPr>
              <a:t>Настаивайте на том, чтобы дети никогда не встречались лично с друзьями из Интернет;</a:t>
            </a:r>
          </a:p>
          <a:p>
            <a:r>
              <a:rPr lang="ru-RU" sz="2200" dirty="0">
                <a:latin typeface="Times New Roman" pitchFamily="18" charset="0"/>
                <a:cs typeface="Times New Roman" pitchFamily="18" charset="0"/>
              </a:rPr>
              <a:t>Приучите детей никогда не выдавать личную информацию средствами электронной почты, чатов, систем мгновенного обмена сообщениями, регистрационных форм, личных профилей и при регистрации на конкурсы в Интернет;</a:t>
            </a:r>
          </a:p>
          <a:p>
            <a:r>
              <a:rPr lang="ru-RU" sz="2200" dirty="0">
                <a:latin typeface="Times New Roman" pitchFamily="18" charset="0"/>
                <a:cs typeface="Times New Roman" pitchFamily="18" charset="0"/>
              </a:rPr>
              <a:t>Приучите детей не загружать программы без вашего разрешения. Объясните им, что они могут случайно загрузить вирусы или другое нежелательное программное обеспечение;</a:t>
            </a:r>
          </a:p>
          <a:p>
            <a:r>
              <a:rPr lang="ru-RU" sz="2200" dirty="0">
                <a:latin typeface="Times New Roman" pitchFamily="18" charset="0"/>
                <a:cs typeface="Times New Roman" pitchFamily="18" charset="0"/>
              </a:rPr>
              <a:t>Приучите вашего ребенка сообщать вам о любых угрозах или тревогах, связанных с Интернет. Оставайтесь спокойными и напомните детям, что они в безопасности, если сами рассказали вам , если сами рассказали вам о своих угрозах или тревогах. Похвалите их и посоветуйте подойти еще раз в подобных случаях;</a:t>
            </a:r>
          </a:p>
          <a:p>
            <a:r>
              <a:rPr lang="ru-RU" sz="2200" dirty="0">
                <a:latin typeface="Times New Roman" pitchFamily="18" charset="0"/>
                <a:cs typeface="Times New Roman" pitchFamily="18" charset="0"/>
              </a:rPr>
              <a:t>Расскажите детям о порнографии в Интернет;</a:t>
            </a:r>
          </a:p>
          <a:p>
            <a:endParaRPr lang="ru-RU" sz="2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i="1" dirty="0">
                <a:latin typeface="Times New Roman" pitchFamily="18" charset="0"/>
                <a:cs typeface="Times New Roman" pitchFamily="18" charset="0"/>
              </a:rPr>
              <a:t>Что посоветовать в этом возрасте?</a:t>
            </a:r>
          </a:p>
        </p:txBody>
      </p:sp>
      <p:sp>
        <p:nvSpPr>
          <p:cNvPr id="3" name="Содержимое 2"/>
          <p:cNvSpPr>
            <a:spLocks noGrp="1"/>
          </p:cNvSpPr>
          <p:nvPr>
            <p:ph idx="1"/>
          </p:nvPr>
        </p:nvSpPr>
        <p:spPr/>
        <p:txBody>
          <a:bodyPr>
            <a:normAutofit fontScale="62500" lnSpcReduction="20000"/>
          </a:bodyPr>
          <a:lstStyle/>
          <a:p>
            <a:r>
              <a:rPr lang="ru-RU" dirty="0">
                <a:latin typeface="Times New Roman" pitchFamily="18" charset="0"/>
                <a:cs typeface="Times New Roman" pitchFamily="18" charset="0"/>
              </a:rPr>
              <a:t>Создайте список домашних правил посещения Интернет при участии подростков и требуйте безусловного его выполнения. Укажите список запрещенных сайтов («черный список»), часы работы в </a:t>
            </a:r>
            <a:r>
              <a:rPr lang="ru-RU" dirty="0" smtClean="0">
                <a:latin typeface="Times New Roman" pitchFamily="18" charset="0"/>
                <a:cs typeface="Times New Roman" pitchFamily="18" charset="0"/>
              </a:rPr>
              <a:t>Интернет, </a:t>
            </a:r>
            <a:r>
              <a:rPr lang="ru-RU" dirty="0">
                <a:latin typeface="Times New Roman" pitchFamily="18" charset="0"/>
                <a:cs typeface="Times New Roman" pitchFamily="18" charset="0"/>
              </a:rPr>
              <a:t>руководство по общению в Интернет ( в том числе в чатах);</a:t>
            </a:r>
          </a:p>
          <a:p>
            <a:r>
              <a:rPr lang="ru-RU" dirty="0">
                <a:latin typeface="Times New Roman" pitchFamily="18" charset="0"/>
                <a:cs typeface="Times New Roman" pitchFamily="18" charset="0"/>
              </a:rPr>
              <a:t>Компьютер с подключением к Интернет должен находиться в общей комнате;</a:t>
            </a:r>
          </a:p>
          <a:p>
            <a:r>
              <a:rPr lang="ru-RU" dirty="0">
                <a:latin typeface="Times New Roman" pitchFamily="18" charset="0"/>
                <a:cs typeface="Times New Roman" pitchFamily="18" charset="0"/>
              </a:rPr>
              <a:t>Не забывайте беседовать с детьми об их друзьях в Интернет, о том, чем они заняты таким образом, будто речь идет о друзьях в реальной жизни. Спрашивайте о людях, с которыми дети общаются посредством служб мгновенного обмена сообщениями чтобы убедиться, что эти люди им знакомы;</a:t>
            </a:r>
          </a:p>
          <a:p>
            <a:r>
              <a:rPr lang="ru-RU" dirty="0">
                <a:latin typeface="Times New Roman" pitchFamily="18" charset="0"/>
                <a:cs typeface="Times New Roman" pitchFamily="18" charset="0"/>
              </a:rPr>
              <a:t>Используйте средства блокирования нежелательного </a:t>
            </a:r>
            <a:r>
              <a:rPr lang="ru-RU" dirty="0" err="1">
                <a:latin typeface="Times New Roman" pitchFamily="18" charset="0"/>
                <a:cs typeface="Times New Roman" pitchFamily="18" charset="0"/>
              </a:rPr>
              <a:t>контента</a:t>
            </a:r>
            <a:r>
              <a:rPr lang="ru-RU" dirty="0">
                <a:latin typeface="Times New Roman" pitchFamily="18" charset="0"/>
                <a:cs typeface="Times New Roman" pitchFamily="18" charset="0"/>
              </a:rPr>
              <a:t> как дополнение к стандартному Родительскому контролю;</a:t>
            </a:r>
          </a:p>
          <a:p>
            <a:r>
              <a:rPr lang="ru-RU" dirty="0">
                <a:latin typeface="Times New Roman" pitchFamily="18" charset="0"/>
                <a:cs typeface="Times New Roman" pitchFamily="18" charset="0"/>
              </a:rPr>
              <a:t>Необходимо знать, какими чатами пользуются ваши дети. Поощряйте использование </a:t>
            </a:r>
            <a:r>
              <a:rPr lang="ru-RU" dirty="0" err="1">
                <a:latin typeface="Times New Roman" pitchFamily="18" charset="0"/>
                <a:cs typeface="Times New Roman" pitchFamily="18" charset="0"/>
              </a:rPr>
              <a:t>модерируемых</a:t>
            </a:r>
            <a:r>
              <a:rPr lang="ru-RU" dirty="0">
                <a:latin typeface="Times New Roman" pitchFamily="18" charset="0"/>
                <a:cs typeface="Times New Roman" pitchFamily="18" charset="0"/>
              </a:rPr>
              <a:t> чатов и настаивайте чтобы дети не общались в приватном режиме;</a:t>
            </a:r>
          </a:p>
          <a:p>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r>
              <a:rPr lang="ru-RU" dirty="0">
                <a:latin typeface="Times New Roman" pitchFamily="18" charset="0"/>
                <a:cs typeface="Times New Roman" pitchFamily="18" charset="0"/>
              </a:rPr>
              <a:t>Помогите им защититься от спама. Научите подростков не выдавать в Интернет своего реального электронного адреса, не отвечать на нежелательные письма и использовать специальные почтовые фильтры;</a:t>
            </a:r>
          </a:p>
          <a:p>
            <a:r>
              <a:rPr lang="ru-RU" dirty="0">
                <a:latin typeface="Times New Roman" pitchFamily="18" charset="0"/>
                <a:cs typeface="Times New Roman" pitchFamily="18" charset="0"/>
              </a:rPr>
              <a:t>Приучите себя знакомиться с сайтами, которые посещают подростки;</a:t>
            </a:r>
          </a:p>
          <a:p>
            <a:r>
              <a:rPr lang="ru-RU" dirty="0">
                <a:latin typeface="Times New Roman" pitchFamily="18" charset="0"/>
                <a:cs typeface="Times New Roman" pitchFamily="18" charset="0"/>
              </a:rPr>
              <a:t>Объясните детям, что ни в коем случае нельзя использовать Сеть для хулиганства, распространения сплетен или угроз другим людям;</a:t>
            </a:r>
          </a:p>
          <a:p>
            <a:r>
              <a:rPr lang="ru-RU" dirty="0">
                <a:latin typeface="Times New Roman" pitchFamily="18" charset="0"/>
                <a:cs typeface="Times New Roman" pitchFamily="18" charset="0"/>
              </a:rPr>
              <a:t>Обсудите с подростками проблемы сетевых азартных игр и их возможный риск. Напомните что дети не могут играть в эти игры согласно закона.</a:t>
            </a:r>
          </a:p>
          <a:p>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smtClean="0"/>
              <a:t>«БЕЗОПАСНЫЙ </a:t>
            </a:r>
            <a:r>
              <a:rPr lang="ru-RU" b="1" dirty="0"/>
              <a:t>ИНТЕРНЕТ»</a:t>
            </a:r>
            <a:r>
              <a:rPr lang="ru-RU" dirty="0"/>
              <a:t/>
            </a:r>
            <a:br>
              <a:rPr lang="ru-RU" dirty="0"/>
            </a:br>
            <a:r>
              <a:rPr lang="ru-RU" b="1" dirty="0"/>
              <a:t>рекомендации экспертов родителям</a:t>
            </a:r>
            <a:r>
              <a:rPr lang="ru-RU" dirty="0"/>
              <a:t/>
            </a:r>
            <a:br>
              <a:rPr lang="ru-RU" dirty="0"/>
            </a:br>
            <a:endParaRPr lang="ru-RU" dirty="0"/>
          </a:p>
        </p:txBody>
      </p:sp>
      <p:sp>
        <p:nvSpPr>
          <p:cNvPr id="3" name="Подзаголовок 2"/>
          <p:cNvSpPr>
            <a:spLocks noGrp="1"/>
          </p:cNvSpPr>
          <p:nvPr>
            <p:ph type="subTitle" idx="1"/>
          </p:nvPr>
        </p:nvSpPr>
        <p:spPr/>
        <p:txBody>
          <a:bodyPr>
            <a:normAutofit fontScale="85000" lnSpcReduction="20000"/>
          </a:bodyPr>
          <a:lstStyle/>
          <a:p>
            <a:r>
              <a:rPr lang="ru-RU" i="1" dirty="0">
                <a:solidFill>
                  <a:schemeClr val="tx1"/>
                </a:solidFill>
              </a:rPr>
              <a:t>Данные рекомендации – практическая информация для родителей, которая поможет предупредить угрозы и сделать работу детей в Интернете полезной.</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latin typeface="Times New Roman" pitchFamily="18" charset="0"/>
                <a:cs typeface="Times New Roman" pitchFamily="18" charset="0"/>
              </a:rPr>
              <a:t>Какие угрозы встречаются наиболее часто? Прежде всего:</a:t>
            </a:r>
          </a:p>
        </p:txBody>
      </p:sp>
      <p:sp>
        <p:nvSpPr>
          <p:cNvPr id="3" name="Содержимое 2"/>
          <p:cNvSpPr>
            <a:spLocks noGrp="1"/>
          </p:cNvSpPr>
          <p:nvPr>
            <p:ph idx="1"/>
          </p:nvPr>
        </p:nvSpPr>
        <p:spPr/>
        <p:txBody>
          <a:bodyPr>
            <a:normAutofit fontScale="77500" lnSpcReduction="20000"/>
          </a:bodyPr>
          <a:lstStyle/>
          <a:p>
            <a:r>
              <a:rPr lang="ru-RU" b="1" dirty="0">
                <a:latin typeface="Times New Roman" pitchFamily="18" charset="0"/>
                <a:cs typeface="Times New Roman" pitchFamily="18" charset="0"/>
              </a:rPr>
              <a:t>Угроза заражения вредоносным ПО. </a:t>
            </a:r>
            <a:r>
              <a:rPr lang="ru-RU" dirty="0">
                <a:latin typeface="Times New Roman" pitchFamily="18" charset="0"/>
                <a:cs typeface="Times New Roman" pitchFamily="18" charset="0"/>
              </a:rPr>
              <a:t>Ведь для распространения вредоносного ПО и проникновения в компьютеры используется целый спектр методов. Среди таких методов можно отметить не только почту, компакт-диски, дискеты и прочие сменные носители информации или скачанные из Интернет файлы. Например, программное обеспечение для мгновенного обмена сообщениями сегодня являются простым способом распространения вирусов, так как очень часто используются для прямой передачи файлов. Дети, неискушенные в вопросах социальной инженерии, могут легко попасться на уговоры злоумышленника. Этот метод часто используется хакерами для распространения троянских вирусов.</a:t>
            </a:r>
          </a:p>
          <a:p>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7"/>
            <a:ext cx="7772400" cy="864095"/>
          </a:xfrm>
        </p:spPr>
        <p:txBody>
          <a:bodyPr/>
          <a:lstStyle/>
          <a:p>
            <a:r>
              <a:rPr lang="ru-RU" b="1" i="1" dirty="0" smtClean="0">
                <a:latin typeface="Times New Roman" pitchFamily="18" charset="0"/>
                <a:cs typeface="Times New Roman" pitchFamily="18" charset="0"/>
              </a:rPr>
              <a:t>Правило 1</a:t>
            </a:r>
            <a:endParaRPr lang="ru-RU" b="1" i="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827584" y="1628800"/>
            <a:ext cx="7560840" cy="4010000"/>
          </a:xfrm>
        </p:spPr>
        <p:txBody>
          <a:bodyPr>
            <a:normAutofit fontScale="92500" lnSpcReduction="10000"/>
          </a:bodyPr>
          <a:lstStyle/>
          <a:p>
            <a:r>
              <a:rPr lang="ru-RU" dirty="0">
                <a:latin typeface="Times New Roman" pitchFamily="18" charset="0"/>
                <a:cs typeface="Times New Roman" pitchFamily="18" charset="0"/>
              </a:rPr>
              <a:t> </a:t>
            </a:r>
            <a:r>
              <a:rPr lang="ru-RU" dirty="0">
                <a:solidFill>
                  <a:schemeClr val="tx1"/>
                </a:solidFill>
                <a:latin typeface="Times New Roman" pitchFamily="18" charset="0"/>
                <a:cs typeface="Times New Roman" pitchFamily="18" charset="0"/>
              </a:rPr>
              <a:t>Внимательно относитесь к действиям ваших детей в «мировой паутине»:</a:t>
            </a:r>
          </a:p>
          <a:p>
            <a:r>
              <a:rPr lang="ru-RU" dirty="0">
                <a:solidFill>
                  <a:schemeClr val="tx1"/>
                </a:solidFill>
                <a:latin typeface="Times New Roman" pitchFamily="18" charset="0"/>
                <a:cs typeface="Times New Roman" pitchFamily="18" charset="0"/>
              </a:rPr>
              <a:t>Не отправляйте детей в «свободное плавание» по Интернету. Старайтесь активно участвовать в общении ребенка с Интернет, особенно на этапе освоения.</a:t>
            </a:r>
          </a:p>
          <a:p>
            <a:r>
              <a:rPr lang="ru-RU" dirty="0">
                <a:solidFill>
                  <a:schemeClr val="tx1"/>
                </a:solidFill>
                <a:latin typeface="Times New Roman" pitchFamily="18" charset="0"/>
                <a:cs typeface="Times New Roman" pitchFamily="18" charset="0"/>
              </a:rPr>
              <a:t>Беседуйте с ребенком о том, что нового для себя он узнает с помощью Интернет, чтобы вовремя предупредить угрозу. </a:t>
            </a:r>
          </a:p>
          <a:p>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latin typeface="Times New Roman" pitchFamily="18" charset="0"/>
                <a:cs typeface="Times New Roman" pitchFamily="18" charset="0"/>
              </a:rPr>
              <a:t>Правило 2</a:t>
            </a:r>
            <a:endParaRPr lang="ru-RU" b="1" i="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r>
              <a:rPr lang="ru-RU" dirty="0">
                <a:latin typeface="Times New Roman" pitchFamily="18" charset="0"/>
                <a:cs typeface="Times New Roman" pitchFamily="18" charset="0"/>
              </a:rPr>
              <a:t>Информируйте ребенка о возможностях и опасностях, которые несет в себе сеть:</a:t>
            </a:r>
          </a:p>
          <a:p>
            <a:r>
              <a:rPr lang="ru-RU" dirty="0">
                <a:latin typeface="Times New Roman" pitchFamily="18" charset="0"/>
                <a:cs typeface="Times New Roman" pitchFamily="18" charset="0"/>
              </a:rPr>
              <a:t>Объясните ребенку, что в Интернете как в жизни встречаются и «хорошие», и «плохие» люди. Объясните, что если ребенок столкнулся с негативом или насилием от другого пользователя Интернет, ему нужно сообщить об этом близким людям.</a:t>
            </a:r>
          </a:p>
          <a:p>
            <a:r>
              <a:rPr lang="ru-RU" dirty="0">
                <a:latin typeface="Times New Roman" pitchFamily="18" charset="0"/>
                <a:cs typeface="Times New Roman" pitchFamily="18" charset="0"/>
              </a:rPr>
              <a:t>Научите ребенка искать нужную ему информацию и проверять ее, в том числе с вашей помощью.</a:t>
            </a:r>
          </a:p>
          <a:p>
            <a:r>
              <a:rPr lang="ru-RU" dirty="0">
                <a:latin typeface="Times New Roman" pitchFamily="18" charset="0"/>
                <a:cs typeface="Times New Roman" pitchFamily="18" charset="0"/>
              </a:rPr>
              <a:t>Научите ребенка внимательно относиться к скачиванию платной информации и получению платных услуг  Интернет, особенно путем отправки </a:t>
            </a:r>
            <a:r>
              <a:rPr lang="ru-RU" dirty="0" err="1">
                <a:latin typeface="Times New Roman" pitchFamily="18" charset="0"/>
                <a:cs typeface="Times New Roman" pitchFamily="18" charset="0"/>
              </a:rPr>
              <a:t>sms</a:t>
            </a:r>
            <a:r>
              <a:rPr lang="ru-RU" dirty="0">
                <a:latin typeface="Times New Roman" pitchFamily="18" charset="0"/>
                <a:cs typeface="Times New Roman" pitchFamily="18" charset="0"/>
              </a:rPr>
              <a:t>, – во избежание потери денег.</a:t>
            </a:r>
          </a:p>
          <a:p>
            <a:r>
              <a:rPr lang="ru-RU" dirty="0">
                <a:latin typeface="Times New Roman" pitchFamily="18" charset="0"/>
                <a:cs typeface="Times New Roman" pitchFamily="18" charset="0"/>
              </a:rPr>
              <a:t>Сформируйте список полезных, интересных, безопасных ресурсов, которыми может пользоваться ваш ребенок, и посоветуйте их использовать.</a:t>
            </a:r>
          </a:p>
          <a:p>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latin typeface="Times New Roman" pitchFamily="18" charset="0"/>
                <a:cs typeface="Times New Roman" pitchFamily="18" charset="0"/>
              </a:rPr>
              <a:t>Правило 3</a:t>
            </a:r>
            <a:endParaRPr lang="ru-RU" b="1" i="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8229600" cy="4853136"/>
          </a:xfrm>
        </p:spPr>
        <p:txBody>
          <a:bodyPr>
            <a:normAutofit fontScale="55000" lnSpcReduction="20000"/>
          </a:bodyPr>
          <a:lstStyle/>
          <a:p>
            <a:r>
              <a:rPr lang="ru-RU" sz="4000" dirty="0">
                <a:latin typeface="Times New Roman" pitchFamily="18" charset="0"/>
                <a:cs typeface="Times New Roman" pitchFamily="18" charset="0"/>
              </a:rPr>
              <a:t>Выберите удобную форму контроля пребывания вашего ребенка в Сети:</a:t>
            </a:r>
          </a:p>
          <a:p>
            <a:r>
              <a:rPr lang="ru-RU" sz="4000" dirty="0">
                <a:latin typeface="Times New Roman" pitchFamily="18" charset="0"/>
                <a:cs typeface="Times New Roman" pitchFamily="18" charset="0"/>
              </a:rPr>
              <a:t>Установите на ваш компьютер необходимое программное обеспечение – решение родительского контроля и антивирус.</a:t>
            </a:r>
          </a:p>
          <a:p>
            <a:r>
              <a:rPr lang="ru-RU" sz="4000" dirty="0">
                <a:latin typeface="Times New Roman" pitchFamily="18" charset="0"/>
                <a:cs typeface="Times New Roman" pitchFamily="18" charset="0"/>
              </a:rPr>
              <a:t>Если ваш ребенок – учащийся младших классов и остается часто дома один, ограничьте время пребывания вашего ребенка в Интернете.</a:t>
            </a:r>
          </a:p>
          <a:p>
            <a:r>
              <a:rPr lang="ru-RU" sz="4000" dirty="0">
                <a:latin typeface="Times New Roman" pitchFamily="18" charset="0"/>
                <a:cs typeface="Times New Roman" pitchFamily="18" charset="0"/>
              </a:rPr>
              <a:t>Если компьютер используется всеми членами семьи, установите его в месте, доступном для всех членов семьи, а не в комнате ребенка.</a:t>
            </a:r>
          </a:p>
          <a:p>
            <a:r>
              <a:rPr lang="ru-RU" sz="4000" dirty="0">
                <a:latin typeface="Times New Roman" pitchFamily="18" charset="0"/>
                <a:cs typeface="Times New Roman" pitchFamily="18" charset="0"/>
              </a:rPr>
              <a:t>Создавайте разные учетные записи на вашем компьютере для взрослых и детей. Это поможет не только обезопасить ребенка, но и сохранить ваши личные данные.</a:t>
            </a:r>
          </a:p>
          <a:p>
            <a:r>
              <a:rPr lang="ru-RU" sz="4000" dirty="0">
                <a:latin typeface="Times New Roman" pitchFamily="18" charset="0"/>
                <a:cs typeface="Times New Roman" pitchFamily="18" charset="0"/>
              </a:rPr>
              <a:t>Регулярно отслеживайте ресурсы, которые посещает ваш ребенок. Простые настройки компьютера позволят вам быть в курсе того, какую информацию просматривал Ваш ребенок.</a:t>
            </a:r>
          </a:p>
          <a:p>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latin typeface="Times New Roman" pitchFamily="18" charset="0"/>
                <a:cs typeface="Times New Roman" pitchFamily="18" charset="0"/>
              </a:rPr>
              <a:t>Правило 4</a:t>
            </a:r>
            <a:endParaRPr lang="ru-RU" b="1" i="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dirty="0"/>
              <a:t> </a:t>
            </a:r>
            <a:r>
              <a:rPr lang="ru-RU" dirty="0">
                <a:latin typeface="Times New Roman" pitchFamily="18" charset="0"/>
                <a:cs typeface="Times New Roman" pitchFamily="18" charset="0"/>
              </a:rPr>
              <a:t>Регулярно повышайте уровень компьютерной грамотности, чтобы знать, как обеспечить безопасность детей:</a:t>
            </a:r>
          </a:p>
          <a:p>
            <a:r>
              <a:rPr lang="ru-RU" dirty="0">
                <a:latin typeface="Times New Roman" pitchFamily="18" charset="0"/>
                <a:cs typeface="Times New Roman" pitchFamily="18" charset="0"/>
              </a:rPr>
              <a:t>Используйте удобные возможности повышения уровня компьютерной и Интернет грамотности, например, посещение курсов, чтение специальной литературы, консультации с экспертами.</a:t>
            </a:r>
          </a:p>
          <a:p>
            <a:endParaRPr lang="ru-R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Picture 2" descr="http://player.myshared.ru/627/data/images/img29.jpg"/>
          <p:cNvPicPr>
            <a:picLocks noChangeAspect="1" noChangeArrowheads="1"/>
          </p:cNvPicPr>
          <p:nvPr/>
        </p:nvPicPr>
        <p:blipFill>
          <a:blip r:embed="rId2" cstate="print"/>
          <a:srcRect/>
          <a:stretch>
            <a:fillRect/>
          </a:stretch>
        </p:blipFill>
        <p:spPr bwMode="auto">
          <a:xfrm>
            <a:off x="1" y="0"/>
            <a:ext cx="9168002" cy="6876002"/>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54162"/>
          </a:xfrm>
        </p:spPr>
        <p:txBody>
          <a:bodyPr>
            <a:normAutofit fontScale="90000"/>
          </a:bodyPr>
          <a:lstStyle/>
          <a:p>
            <a:r>
              <a:rPr lang="ru-RU" sz="3600" b="1" dirty="0">
                <a:latin typeface="Times New Roman" pitchFamily="18" charset="0"/>
                <a:cs typeface="Times New Roman" pitchFamily="18" charset="0"/>
              </a:rPr>
              <a:t> </a:t>
            </a:r>
            <a:r>
              <a:rPr lang="ru-RU" sz="3600" b="1" i="1" dirty="0">
                <a:latin typeface="Times New Roman" pitchFamily="18" charset="0"/>
                <a:cs typeface="Times New Roman" pitchFamily="18" charset="0"/>
              </a:rPr>
              <a:t>Электронные ресурсы по теме</a:t>
            </a:r>
            <a:r>
              <a:rPr lang="ru-RU" sz="3600" i="1" dirty="0">
                <a:latin typeface="Times New Roman" pitchFamily="18" charset="0"/>
                <a:cs typeface="Times New Roman" pitchFamily="18" charset="0"/>
              </a:rPr>
              <a:t/>
            </a:r>
            <a:br>
              <a:rPr lang="ru-RU" sz="3600" i="1" dirty="0">
                <a:latin typeface="Times New Roman" pitchFamily="18" charset="0"/>
                <a:cs typeface="Times New Roman" pitchFamily="18" charset="0"/>
              </a:rPr>
            </a:br>
            <a:r>
              <a:rPr lang="ru-RU" sz="3600" b="1" i="1" dirty="0">
                <a:latin typeface="Times New Roman" pitchFamily="18" charset="0"/>
                <a:cs typeface="Times New Roman" pitchFamily="18" charset="0"/>
              </a:rPr>
              <a:t>«Безопасный Интернет»</a:t>
            </a:r>
            <a:r>
              <a:rPr lang="ru-RU" i="1" dirty="0">
                <a:latin typeface="Times New Roman" pitchFamily="18" charset="0"/>
                <a:cs typeface="Times New Roman" pitchFamily="18" charset="0"/>
              </a:rPr>
              <a:t/>
            </a:r>
            <a:br>
              <a:rPr lang="ru-RU" i="1" dirty="0">
                <a:latin typeface="Times New Roman" pitchFamily="18" charset="0"/>
                <a:cs typeface="Times New Roman" pitchFamily="18" charset="0"/>
              </a:rPr>
            </a:br>
            <a:endParaRPr lang="ru-RU" i="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340768"/>
            <a:ext cx="8229600" cy="4785395"/>
          </a:xfrm>
        </p:spPr>
        <p:txBody>
          <a:bodyPr>
            <a:normAutofit fontScale="25000" lnSpcReduction="20000"/>
          </a:bodyPr>
          <a:lstStyle/>
          <a:p>
            <a:pPr>
              <a:buNone/>
            </a:pPr>
            <a:endParaRPr lang="ru-RU" sz="4900" dirty="0"/>
          </a:p>
          <a:p>
            <a:r>
              <a:rPr lang="ru-RU" sz="6400" b="1" dirty="0">
                <a:solidFill>
                  <a:srgbClr val="FF0000"/>
                </a:solidFill>
                <a:latin typeface="Times New Roman" pitchFamily="18" charset="0"/>
                <a:cs typeface="Times New Roman" pitchFamily="18" charset="0"/>
                <a:hlinkClick r:id="rId2"/>
              </a:rPr>
              <a:t>http://www.saferinternet.ru/</a:t>
            </a:r>
            <a:r>
              <a:rPr lang="ru-RU" sz="6400" b="1" dirty="0">
                <a:solidFill>
                  <a:srgbClr val="FF0000"/>
                </a:solidFill>
                <a:latin typeface="Times New Roman" pitchFamily="18" charset="0"/>
                <a:cs typeface="Times New Roman" pitchFamily="18" charset="0"/>
              </a:rPr>
              <a:t> </a:t>
            </a:r>
            <a:r>
              <a:rPr lang="ru-RU" sz="6400" dirty="0">
                <a:solidFill>
                  <a:schemeClr val="accent6">
                    <a:lumMod val="50000"/>
                  </a:schemeClr>
                </a:solidFill>
                <a:latin typeface="Times New Roman" pitchFamily="18" charset="0"/>
                <a:cs typeface="Times New Roman" pitchFamily="18" charset="0"/>
              </a:rPr>
              <a:t> - </a:t>
            </a:r>
            <a:r>
              <a:rPr lang="ru-RU" sz="6400" dirty="0">
                <a:latin typeface="Times New Roman" pitchFamily="18" charset="0"/>
                <a:cs typeface="Times New Roman" pitchFamily="18" charset="0"/>
              </a:rPr>
              <a:t>Безопасный Интернет. Портал Российского Оргкомитета по проведению Года Безопасного Интернета. Мероприятия, Интернет и законодательство, проблемы и решения, международные ресурсы. </a:t>
            </a:r>
            <a:br>
              <a:rPr lang="ru-RU" sz="6400" dirty="0">
                <a:latin typeface="Times New Roman" pitchFamily="18" charset="0"/>
                <a:cs typeface="Times New Roman" pitchFamily="18" charset="0"/>
              </a:rPr>
            </a:br>
            <a:r>
              <a:rPr lang="ru-RU" sz="6400" dirty="0">
                <a:latin typeface="Times New Roman" pitchFamily="18" charset="0"/>
                <a:cs typeface="Times New Roman" pitchFamily="18" charset="0"/>
              </a:rPr>
              <a:t/>
            </a:r>
            <a:br>
              <a:rPr lang="ru-RU" sz="6400" dirty="0">
                <a:latin typeface="Times New Roman" pitchFamily="18" charset="0"/>
                <a:cs typeface="Times New Roman" pitchFamily="18" charset="0"/>
              </a:rPr>
            </a:br>
            <a:r>
              <a:rPr lang="ru-RU" sz="6400" b="1" dirty="0">
                <a:latin typeface="Times New Roman" pitchFamily="18" charset="0"/>
                <a:cs typeface="Times New Roman" pitchFamily="18" charset="0"/>
                <a:hlinkClick r:id="rId3"/>
              </a:rPr>
              <a:t>http://www.saferunet.ru/</a:t>
            </a:r>
            <a:r>
              <a:rPr lang="ru-RU" sz="6400" b="1" dirty="0">
                <a:latin typeface="Times New Roman" pitchFamily="18" charset="0"/>
                <a:cs typeface="Times New Roman" pitchFamily="18" charset="0"/>
              </a:rPr>
              <a:t> </a:t>
            </a:r>
            <a:r>
              <a:rPr lang="ru-RU" sz="6400" dirty="0">
                <a:latin typeface="Times New Roman" pitchFamily="18" charset="0"/>
                <a:cs typeface="Times New Roman" pitchFamily="18" charset="0"/>
              </a:rPr>
              <a:t> - Центр Безопасного Интернета в России. Сайт посвящен проблеме безопасной, корректной и комфортной работы в Интернете. </a:t>
            </a:r>
            <a:r>
              <a:rPr lang="ru-RU" sz="6400" dirty="0" err="1">
                <a:latin typeface="Times New Roman" pitchFamily="18" charset="0"/>
                <a:cs typeface="Times New Roman" pitchFamily="18" charset="0"/>
              </a:rPr>
              <a:t>Интернет-угрозы</a:t>
            </a:r>
            <a:r>
              <a:rPr lang="ru-RU" sz="6400" dirty="0">
                <a:latin typeface="Times New Roman" pitchFamily="18" charset="0"/>
                <a:cs typeface="Times New Roman" pitchFamily="18" charset="0"/>
              </a:rPr>
              <a:t> и эффективное противодействием им в отношении пользователей. </a:t>
            </a:r>
            <a:br>
              <a:rPr lang="ru-RU" sz="6400" dirty="0">
                <a:latin typeface="Times New Roman" pitchFamily="18" charset="0"/>
                <a:cs typeface="Times New Roman" pitchFamily="18" charset="0"/>
              </a:rPr>
            </a:br>
            <a:r>
              <a:rPr lang="ru-RU" sz="6400" dirty="0">
                <a:latin typeface="Times New Roman" pitchFamily="18" charset="0"/>
                <a:cs typeface="Times New Roman" pitchFamily="18" charset="0"/>
              </a:rPr>
              <a:t/>
            </a:r>
            <a:br>
              <a:rPr lang="ru-RU" sz="6400" dirty="0">
                <a:latin typeface="Times New Roman" pitchFamily="18" charset="0"/>
                <a:cs typeface="Times New Roman" pitchFamily="18" charset="0"/>
              </a:rPr>
            </a:br>
            <a:r>
              <a:rPr lang="ru-RU" sz="6400" b="1" dirty="0">
                <a:latin typeface="Times New Roman" pitchFamily="18" charset="0"/>
                <a:cs typeface="Times New Roman" pitchFamily="18" charset="0"/>
                <a:hlinkClick r:id="rId4"/>
              </a:rPr>
              <a:t>http://www.fid.su/</a:t>
            </a:r>
            <a:r>
              <a:rPr lang="ru-RU" sz="6400" b="1" dirty="0">
                <a:latin typeface="Times New Roman" pitchFamily="18" charset="0"/>
                <a:cs typeface="Times New Roman" pitchFamily="18" charset="0"/>
              </a:rPr>
              <a:t>  </a:t>
            </a:r>
            <a:r>
              <a:rPr lang="ru-RU" sz="6400" dirty="0">
                <a:latin typeface="Times New Roman" pitchFamily="18" charset="0"/>
                <a:cs typeface="Times New Roman" pitchFamily="18" charset="0"/>
              </a:rPr>
              <a:t>- Фонд развития Интернет. Информация о проектах, конкурсах, конференциях и др. по компьютерной безопасности и безопасности Интернета. </a:t>
            </a:r>
            <a:br>
              <a:rPr lang="ru-RU" sz="6400" dirty="0">
                <a:latin typeface="Times New Roman" pitchFamily="18" charset="0"/>
                <a:cs typeface="Times New Roman" pitchFamily="18" charset="0"/>
              </a:rPr>
            </a:br>
            <a:r>
              <a:rPr lang="ru-RU" sz="6400" b="1" dirty="0">
                <a:latin typeface="Times New Roman" pitchFamily="18" charset="0"/>
                <a:cs typeface="Times New Roman" pitchFamily="18" charset="0"/>
              </a:rPr>
              <a:t/>
            </a:r>
            <a:br>
              <a:rPr lang="ru-RU" sz="6400" b="1" dirty="0">
                <a:latin typeface="Times New Roman" pitchFamily="18" charset="0"/>
                <a:cs typeface="Times New Roman" pitchFamily="18" charset="0"/>
              </a:rPr>
            </a:br>
            <a:r>
              <a:rPr lang="ru-RU" sz="6400" b="1" dirty="0">
                <a:solidFill>
                  <a:srgbClr val="FF0000"/>
                </a:solidFill>
                <a:latin typeface="Times New Roman" pitchFamily="18" charset="0"/>
                <a:cs typeface="Times New Roman" pitchFamily="18" charset="0"/>
                <a:hlinkClick r:id="rId5"/>
              </a:rPr>
              <a:t>http://www.microsoft.com/Rus/athome/security/kids/etusivu.html</a:t>
            </a:r>
            <a:r>
              <a:rPr lang="ru-RU" sz="6400" b="1" dirty="0">
                <a:latin typeface="Times New Roman" pitchFamily="18" charset="0"/>
                <a:cs typeface="Times New Roman" pitchFamily="18" charset="0"/>
              </a:rPr>
              <a:t> </a:t>
            </a:r>
            <a:r>
              <a:rPr lang="ru-RU" sz="6400" dirty="0">
                <a:latin typeface="Times New Roman" pitchFamily="18" charset="0"/>
                <a:cs typeface="Times New Roman" pitchFamily="18" charset="0"/>
              </a:rPr>
              <a:t> - Безопасность в Интернете. "Основы безопасности детей и молодежи в Интернете" — интерактивный курс по </a:t>
            </a:r>
            <a:r>
              <a:rPr lang="ru-RU" sz="6400" dirty="0" err="1">
                <a:latin typeface="Times New Roman" pitchFamily="18" charset="0"/>
                <a:cs typeface="Times New Roman" pitchFamily="18" charset="0"/>
              </a:rPr>
              <a:t>Интерент-безопасности</a:t>
            </a:r>
            <a:r>
              <a:rPr lang="ru-RU" sz="6400" dirty="0">
                <a:latin typeface="Times New Roman" pitchFamily="18" charset="0"/>
                <a:cs typeface="Times New Roman" pitchFamily="18" charset="0"/>
              </a:rPr>
              <a:t>, предлагаемый российским офисом </a:t>
            </a:r>
            <a:r>
              <a:rPr lang="ru-RU" sz="6400" dirty="0" err="1">
                <a:latin typeface="Times New Roman" pitchFamily="18" charset="0"/>
                <a:cs typeface="Times New Roman" pitchFamily="18" charset="0"/>
              </a:rPr>
              <a:t>Microsoft</a:t>
            </a:r>
            <a:r>
              <a:rPr lang="ru-RU" sz="6400" dirty="0">
                <a:latin typeface="Times New Roman" pitchFamily="18" charset="0"/>
                <a:cs typeface="Times New Roman" pitchFamily="18" charset="0"/>
              </a:rPr>
              <a:t> в рамках глобальных инициатив </a:t>
            </a:r>
            <a:r>
              <a:rPr lang="ru-RU" sz="6400" dirty="0" err="1">
                <a:latin typeface="Times New Roman" pitchFamily="18" charset="0"/>
                <a:cs typeface="Times New Roman" pitchFamily="18" charset="0"/>
              </a:rPr>
              <a:t>Microsoft</a:t>
            </a:r>
            <a:r>
              <a:rPr lang="ru-RU" sz="6400" dirty="0">
                <a:latin typeface="Times New Roman" pitchFamily="18" charset="0"/>
                <a:cs typeface="Times New Roman" pitchFamily="18" charset="0"/>
              </a:rPr>
              <a:t> "Безопасность детей в Интернете" и "Партнерство в образовании". В разделе для учащихся (7-16 лет) предлагается изучить проблемы информационной безопасности посредством рассказов в картинках. В разделе для родителей и учителей содержится обновленная информация о том, как сделать Интернет для детей более безопасным, а также изложены проблемы компьютерной безопасности. </a:t>
            </a:r>
            <a:r>
              <a:rPr lang="ru-RU" sz="6400" b="1" dirty="0">
                <a:latin typeface="Times New Roman" pitchFamily="18" charset="0"/>
                <a:cs typeface="Times New Roman" pitchFamily="18" charset="0"/>
              </a:rPr>
              <a:t/>
            </a:r>
            <a:br>
              <a:rPr lang="ru-RU" sz="6400" b="1" dirty="0">
                <a:latin typeface="Times New Roman" pitchFamily="18" charset="0"/>
                <a:cs typeface="Times New Roman" pitchFamily="18" charset="0"/>
              </a:rPr>
            </a:br>
            <a:r>
              <a:rPr lang="ru-RU" sz="6400" b="1" dirty="0">
                <a:latin typeface="Times New Roman" pitchFamily="18" charset="0"/>
                <a:cs typeface="Times New Roman" pitchFamily="18" charset="0"/>
              </a:rPr>
              <a:t/>
            </a:r>
            <a:br>
              <a:rPr lang="ru-RU" sz="6400" b="1" dirty="0">
                <a:latin typeface="Times New Roman" pitchFamily="18" charset="0"/>
                <a:cs typeface="Times New Roman" pitchFamily="18" charset="0"/>
              </a:rPr>
            </a:br>
            <a:r>
              <a:rPr lang="ru-RU" sz="6400" b="1" dirty="0">
                <a:latin typeface="Times New Roman" pitchFamily="18" charset="0"/>
                <a:cs typeface="Times New Roman" pitchFamily="18" charset="0"/>
                <a:hlinkClick r:id="rId6"/>
              </a:rPr>
              <a:t>http://www.symantec.com/ru/ru/norton/clubsymantec/library/article.jsp?aid=cs_teach_kids</a:t>
            </a:r>
            <a:r>
              <a:rPr lang="ru-RU" sz="6400" b="1" dirty="0">
                <a:latin typeface="Times New Roman" pitchFamily="18" charset="0"/>
                <a:cs typeface="Times New Roman" pitchFamily="18" charset="0"/>
              </a:rPr>
              <a:t> </a:t>
            </a:r>
            <a:r>
              <a:rPr lang="ru-RU" sz="6400" dirty="0">
                <a:latin typeface="Times New Roman" pitchFamily="18" charset="0"/>
                <a:cs typeface="Times New Roman" pitchFamily="18" charset="0"/>
              </a:rPr>
              <a:t> – </a:t>
            </a:r>
            <a:r>
              <a:rPr lang="ru-RU" sz="6400" dirty="0" err="1">
                <a:latin typeface="Times New Roman" pitchFamily="18" charset="0"/>
                <a:cs typeface="Times New Roman" pitchFamily="18" charset="0"/>
              </a:rPr>
              <a:t>Club</a:t>
            </a:r>
            <a:r>
              <a:rPr lang="ru-RU" sz="6400" dirty="0">
                <a:latin typeface="Times New Roman" pitchFamily="18" charset="0"/>
                <a:cs typeface="Times New Roman" pitchFamily="18" charset="0"/>
              </a:rPr>
              <a:t> </a:t>
            </a:r>
            <a:r>
              <a:rPr lang="ru-RU" sz="6400" dirty="0" err="1">
                <a:latin typeface="Times New Roman" pitchFamily="18" charset="0"/>
                <a:cs typeface="Times New Roman" pitchFamily="18" charset="0"/>
              </a:rPr>
              <a:t>Symantec</a:t>
            </a:r>
            <a:r>
              <a:rPr lang="ru-RU" sz="6400" dirty="0">
                <a:latin typeface="Times New Roman" pitchFamily="18" charset="0"/>
                <a:cs typeface="Times New Roman" pitchFamily="18" charset="0"/>
              </a:rPr>
              <a:t> единый источник сведений о безопасности в Интернете. Статья для родителей «Расскажите детям о безопасности в Интернете». Информация о средствах родительского контроля. </a:t>
            </a:r>
            <a:r>
              <a:rPr lang="ru-RU" sz="6400" dirty="0"/>
              <a:t/>
            </a:r>
            <a:br>
              <a:rPr lang="ru-RU" sz="6400" dirty="0"/>
            </a:br>
            <a:r>
              <a:rPr lang="ru-RU" sz="6400" dirty="0"/>
              <a:t/>
            </a:r>
            <a:br>
              <a:rPr lang="ru-RU" sz="6400" dirty="0"/>
            </a:br>
            <a:endParaRPr lang="ru-RU" sz="6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i="1" dirty="0" smtClean="0">
                <a:latin typeface="Times New Roman" pitchFamily="18" charset="0"/>
                <a:cs typeface="Times New Roman" pitchFamily="18" charset="0"/>
              </a:rPr>
              <a:t>Электронные ресурсы по теме</a:t>
            </a:r>
            <a:r>
              <a:rPr lang="ru-RU" sz="3200" i="1" dirty="0" smtClean="0">
                <a:latin typeface="Times New Roman" pitchFamily="18" charset="0"/>
                <a:cs typeface="Times New Roman" pitchFamily="18" charset="0"/>
              </a:rPr>
              <a:t/>
            </a:r>
            <a:br>
              <a:rPr lang="ru-RU" sz="3200" i="1" dirty="0" smtClean="0">
                <a:latin typeface="Times New Roman" pitchFamily="18" charset="0"/>
                <a:cs typeface="Times New Roman" pitchFamily="18" charset="0"/>
              </a:rPr>
            </a:br>
            <a:r>
              <a:rPr lang="ru-RU" sz="3200" b="1" i="1" dirty="0" smtClean="0">
                <a:latin typeface="Times New Roman" pitchFamily="18" charset="0"/>
                <a:cs typeface="Times New Roman" pitchFamily="18" charset="0"/>
              </a:rPr>
              <a:t>«Безопасный Интернет»</a:t>
            </a:r>
            <a:endParaRPr lang="ru-RU" sz="3200" i="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340768"/>
            <a:ext cx="8229600" cy="4785395"/>
          </a:xfrm>
        </p:spPr>
        <p:txBody>
          <a:bodyPr>
            <a:noAutofit/>
          </a:bodyPr>
          <a:lstStyle/>
          <a:p>
            <a:r>
              <a:rPr lang="ru-RU" sz="1600" b="1" dirty="0" smtClean="0">
                <a:latin typeface="Times New Roman" pitchFamily="18" charset="0"/>
                <a:cs typeface="Times New Roman" pitchFamily="18" charset="0"/>
                <a:hlinkClick r:id="rId2"/>
              </a:rPr>
              <a:t>http://www.nachalka.com/bezopasnost</a:t>
            </a:r>
            <a:r>
              <a:rPr lang="ru-RU" sz="1600" b="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Nachalka.com</a:t>
            </a:r>
            <a:r>
              <a:rPr lang="ru-RU" sz="1600" dirty="0" smtClean="0">
                <a:latin typeface="Times New Roman" pitchFamily="18" charset="0"/>
                <a:cs typeface="Times New Roman" pitchFamily="18" charset="0"/>
              </a:rPr>
              <a:t> предназначен для учителей, родителей, детей, имеющих отношение к начальной школе. Статья «Безопасность детей в Интернете». Советы учителям и родителям.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hlinkClick r:id="rId3"/>
              </a:rPr>
              <a:t>http://www.obzh.info/novosti/novoe/bezopasnost-detei-v-internete.html</a:t>
            </a:r>
            <a:r>
              <a:rPr lang="ru-RU" sz="1600" b="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Личная безопасность. Основы безопасности жизни. Рекомендации взрослым: как сделать посещение Интернета для детей полностью безопасным.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hlinkClick r:id="rId4"/>
              </a:rPr>
              <a:t>http://www.ifap.ru/library/book099.pdf</a:t>
            </a:r>
            <a:r>
              <a:rPr lang="ru-RU" sz="1600" b="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«Безопасность детей в Интернете», компания </a:t>
            </a:r>
            <a:r>
              <a:rPr lang="ru-RU" sz="1600" dirty="0" err="1" smtClean="0">
                <a:latin typeface="Times New Roman" pitchFamily="18" charset="0"/>
                <a:cs typeface="Times New Roman" pitchFamily="18" charset="0"/>
              </a:rPr>
              <a:t>Microsoft</a:t>
            </a:r>
            <a:r>
              <a:rPr lang="ru-RU" sz="1600" dirty="0" smtClean="0">
                <a:latin typeface="Times New Roman" pitchFamily="18" charset="0"/>
                <a:cs typeface="Times New Roman" pitchFamily="18" charset="0"/>
              </a:rPr>
              <a:t>. Информация для родителей: памятки, советы, рекомендации.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hlinkClick r:id="rId5"/>
              </a:rPr>
              <a:t>http://www.interneshka.net/children/index.phtml</a:t>
            </a:r>
            <a:r>
              <a:rPr lang="ru-RU" sz="1600" b="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Интернешка</a:t>
            </a:r>
            <a:r>
              <a:rPr lang="ru-RU" sz="1600" dirty="0" smtClean="0">
                <a:latin typeface="Times New Roman" pitchFamily="18" charset="0"/>
                <a:cs typeface="Times New Roman" pitchFamily="18" charset="0"/>
              </a:rPr>
              <a:t>» - детский </a:t>
            </a:r>
            <a:r>
              <a:rPr lang="ru-RU" sz="1600" dirty="0" err="1" smtClean="0">
                <a:latin typeface="Times New Roman" pitchFamily="18" charset="0"/>
                <a:cs typeface="Times New Roman" pitchFamily="18" charset="0"/>
              </a:rPr>
              <a:t>онлайн-конкурс</a:t>
            </a:r>
            <a:r>
              <a:rPr lang="ru-RU" sz="1600" dirty="0" smtClean="0">
                <a:latin typeface="Times New Roman" pitchFamily="18" charset="0"/>
                <a:cs typeface="Times New Roman" pitchFamily="18" charset="0"/>
              </a:rPr>
              <a:t> по безопасному использованию сети Интернет. Советы детям, педагогам и родителям, «полезные ссылки». Регистрация и участие в конкурсе по безопасному использованию сети Интернет.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hlinkClick r:id="rId6"/>
              </a:rPr>
              <a:t>http://www.oszone.net/6213/</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OS.zone.net</a:t>
            </a:r>
            <a:r>
              <a:rPr lang="ru-RU" sz="1600" dirty="0" smtClean="0">
                <a:latin typeface="Times New Roman" pitchFamily="18" charset="0"/>
                <a:cs typeface="Times New Roman" pitchFamily="18" charset="0"/>
              </a:rPr>
              <a:t> - Компьютерный информационный портал. Статья для родителей «Обеспечение безопасности детей при работе в Интернет». Рекомендации по программе «Родительский контроль».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 </a:t>
            </a:r>
          </a:p>
          <a:p>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latin typeface="Times New Roman" pitchFamily="18" charset="0"/>
                <a:cs typeface="Times New Roman" pitchFamily="18" charset="0"/>
              </a:rPr>
              <a:t>Какие угрозы встречаются наиболее часто?</a:t>
            </a:r>
            <a:endParaRPr lang="ru-RU" b="1" i="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r>
              <a:rPr lang="ru-RU" b="1" dirty="0">
                <a:latin typeface="Times New Roman" pitchFamily="18" charset="0"/>
                <a:cs typeface="Times New Roman" pitchFamily="18" charset="0"/>
              </a:rPr>
              <a:t>Доступ к нежелательному содержимому. </a:t>
            </a:r>
            <a:r>
              <a:rPr lang="ru-RU" dirty="0">
                <a:latin typeface="Times New Roman" pitchFamily="18" charset="0"/>
                <a:cs typeface="Times New Roman" pitchFamily="18" charset="0"/>
              </a:rPr>
              <a:t>Ведь сегодня дела обстоят таким образом, что любой ребенок, выходящий в Интернет, может просматривать любые материалы. А это насилие, наркотики порнография, страницы подталкивающие молодежь к самоубийствам, </a:t>
            </a:r>
            <a:r>
              <a:rPr lang="ru-RU" dirty="0" err="1">
                <a:latin typeface="Times New Roman" pitchFamily="18" charset="0"/>
                <a:cs typeface="Times New Roman" pitchFamily="18" charset="0"/>
              </a:rPr>
              <a:t>анорексии</a:t>
            </a:r>
            <a:r>
              <a:rPr lang="ru-RU" dirty="0">
                <a:latin typeface="Times New Roman" pitchFamily="18" charset="0"/>
                <a:cs typeface="Times New Roman" pitchFamily="18" charset="0"/>
              </a:rPr>
              <a:t> (отказ от приема пищи), убийствам, страницы с националистической или откровенно фашистской идеологией и многое-многое другое. Ведь все это доступно в Интернет без ограничений. Часто бывает так, что просмотр этих страниц даже не зависит от ребенка, ведь на многих сайтах отображаются всплывающие окна содержащие любую информацию, чаще всего порнографического характера;</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latin typeface="Times New Roman" pitchFamily="18" charset="0"/>
                <a:cs typeface="Times New Roman" pitchFamily="18" charset="0"/>
              </a:rPr>
              <a:t>Какие угрозы встречаются наиболее часто?</a:t>
            </a:r>
            <a:endParaRPr lang="ru-RU" b="1" i="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r>
              <a:rPr lang="ru-RU" b="1" dirty="0">
                <a:latin typeface="Times New Roman" pitchFamily="18" charset="0"/>
                <a:cs typeface="Times New Roman" pitchFamily="18" charset="0"/>
              </a:rPr>
              <a:t>Контакты с незнакомыми людьми с помощью чатов или электронной почты. </a:t>
            </a:r>
            <a:r>
              <a:rPr lang="ru-RU" dirty="0">
                <a:latin typeface="Times New Roman" pitchFamily="18" charset="0"/>
                <a:cs typeface="Times New Roman" pitchFamily="18" charset="0"/>
              </a:rPr>
              <a:t>Все чаще и чаще злоумышленники используют эти каналы для того, чтобы заставить детей выдать личную информацию. В других случаях это могут быть педофилы, которые </a:t>
            </a:r>
            <a:r>
              <a:rPr lang="ru-RU" b="1" dirty="0">
                <a:solidFill>
                  <a:schemeClr val="accent6">
                    <a:lumMod val="50000"/>
                  </a:schemeClr>
                </a:solidFill>
                <a:latin typeface="Times New Roman" pitchFamily="18" charset="0"/>
                <a:cs typeface="Times New Roman" pitchFamily="18" charset="0"/>
                <a:hlinkClick r:id="rId2" tooltip="Руководство по поиску в Windows 7 и Windows 8"/>
              </a:rPr>
              <a:t>ищут</a:t>
            </a:r>
            <a:r>
              <a:rPr lang="ru-RU" dirty="0">
                <a:latin typeface="Times New Roman" pitchFamily="18" charset="0"/>
                <a:cs typeface="Times New Roman" pitchFamily="18" charset="0"/>
              </a:rPr>
              <a:t> новые жертвы. Выдавая себя за сверстника жертвы, они могут выведывать личную информацию и </a:t>
            </a:r>
            <a:r>
              <a:rPr lang="ru-RU" b="1" dirty="0">
                <a:latin typeface="Times New Roman" pitchFamily="18" charset="0"/>
                <a:cs typeface="Times New Roman" pitchFamily="18" charset="0"/>
                <a:hlinkClick r:id="rId2" tooltip="Руководство по поиску в Windows 7 и Windows 8"/>
              </a:rPr>
              <a:t>искать</a:t>
            </a:r>
            <a:r>
              <a:rPr lang="ru-RU" dirty="0">
                <a:latin typeface="Times New Roman" pitchFamily="18" charset="0"/>
                <a:cs typeface="Times New Roman" pitchFamily="18" charset="0"/>
              </a:rPr>
              <a:t> личной встречи;</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8229600" cy="1143000"/>
          </a:xfrm>
        </p:spPr>
        <p:txBody>
          <a:bodyPr>
            <a:noAutofit/>
          </a:bodyPr>
          <a:lstStyle/>
          <a:p>
            <a:r>
              <a:rPr lang="ru-RU" sz="4000" b="1" i="1" dirty="0" smtClean="0">
                <a:latin typeface="Times New Roman" pitchFamily="18" charset="0"/>
                <a:cs typeface="Times New Roman" pitchFamily="18" charset="0"/>
              </a:rPr>
              <a:t>Какие угрозы встречаются наиболее часто?</a:t>
            </a:r>
            <a:endParaRPr lang="ru-RU" sz="4000" b="1" i="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132856"/>
            <a:ext cx="8229600" cy="3993307"/>
          </a:xfrm>
        </p:spPr>
        <p:txBody>
          <a:bodyPr/>
          <a:lstStyle/>
          <a:p>
            <a:r>
              <a:rPr lang="ru-RU" b="1" dirty="0">
                <a:latin typeface="Times New Roman" pitchFamily="18" charset="0"/>
                <a:cs typeface="Times New Roman" pitchFamily="18" charset="0"/>
              </a:rPr>
              <a:t>Неконтролируемые покупки. </a:t>
            </a:r>
            <a:r>
              <a:rPr lang="ru-RU" dirty="0">
                <a:latin typeface="Times New Roman" pitchFamily="18" charset="0"/>
                <a:cs typeface="Times New Roman" pitchFamily="18" charset="0"/>
              </a:rPr>
              <a:t>Не смотря на то, что покупки через Интернет пока еще являются экзотикой для большинства из нас, однако недалек тот час, когда эта угроза может стать весьма актуальной.</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r>
              <a:rPr lang="ru-RU" dirty="0">
                <a:latin typeface="Times New Roman" pitchFamily="18" charset="0"/>
                <a:cs typeface="Times New Roman" pitchFamily="18" charset="0"/>
              </a:rPr>
              <a:t>Интернет это прекрасное место для общения, обучения и отдыха. Но стоит понимать, что как и наш реальный мир, всемирная паутина так же может быть весьма и весьма опасна. Приведем несколько рекомендаций, с помощью которых посещение Интернет может стать менее опасным для ваших детей:</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i="1" dirty="0">
                <a:latin typeface="Times New Roman" pitchFamily="18" charset="0"/>
                <a:cs typeface="Times New Roman" pitchFamily="18" charset="0"/>
              </a:rPr>
              <a:t>Приведем несколько рекомендаций, с помощью которых посещение Интернет может стать менее опасным для ваших детей:</a:t>
            </a:r>
          </a:p>
        </p:txBody>
      </p:sp>
      <p:sp>
        <p:nvSpPr>
          <p:cNvPr id="3" name="Содержимое 2"/>
          <p:cNvSpPr>
            <a:spLocks noGrp="1"/>
          </p:cNvSpPr>
          <p:nvPr>
            <p:ph idx="1"/>
          </p:nvPr>
        </p:nvSpPr>
        <p:spPr/>
        <p:txBody>
          <a:bodyPr>
            <a:normAutofit fontScale="62500" lnSpcReduction="20000"/>
          </a:bodyPr>
          <a:lstStyle/>
          <a:p>
            <a:r>
              <a:rPr lang="ru-RU" dirty="0">
                <a:latin typeface="Times New Roman" pitchFamily="18" charset="0"/>
                <a:cs typeface="Times New Roman" pitchFamily="18" charset="0"/>
              </a:rPr>
              <a:t>Посещайте Интернет вместе с детьми. Поощряйте ваших детей делиться с вами их успехами и неудачами в деле освоения Интернет;</a:t>
            </a:r>
          </a:p>
          <a:p>
            <a:r>
              <a:rPr lang="ru-RU" dirty="0">
                <a:latin typeface="Times New Roman" pitchFamily="18" charset="0"/>
                <a:cs typeface="Times New Roman" pitchFamily="18" charset="0"/>
              </a:rPr>
              <a:t>Объясните детям, что если в Интернет что-либо беспокоит их, то им следует не скрывать этого, а поделиться с вами своим беспокойством;</a:t>
            </a:r>
          </a:p>
          <a:p>
            <a:r>
              <a:rPr lang="ru-RU" dirty="0">
                <a:latin typeface="Times New Roman" pitchFamily="18" charset="0"/>
                <a:cs typeface="Times New Roman" pitchFamily="18" charset="0"/>
              </a:rPr>
              <a:t>Объясните ребенку, что при общении в чатах, использовании программ мгновенного обмена сообщениями (типа ICQ, </a:t>
            </a:r>
            <a:r>
              <a:rPr lang="ru-RU" dirty="0" err="1">
                <a:latin typeface="Times New Roman" pitchFamily="18" charset="0"/>
                <a:cs typeface="Times New Roman" pitchFamily="18" charset="0"/>
              </a:rPr>
              <a:t>Microsoft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Messenger</a:t>
            </a:r>
            <a:r>
              <a:rPr lang="ru-RU" dirty="0">
                <a:latin typeface="Times New Roman" pitchFamily="18" charset="0"/>
                <a:cs typeface="Times New Roman" pitchFamily="18" charset="0"/>
              </a:rPr>
              <a:t> и т.д.), использовании </a:t>
            </a:r>
            <a:r>
              <a:rPr lang="ru-RU" dirty="0" err="1">
                <a:latin typeface="Times New Roman" pitchFamily="18" charset="0"/>
                <a:cs typeface="Times New Roman" pitchFamily="18" charset="0"/>
              </a:rPr>
              <a:t>он-лайн</a:t>
            </a:r>
            <a:r>
              <a:rPr lang="ru-RU" dirty="0">
                <a:latin typeface="Times New Roman" pitchFamily="18" charset="0"/>
                <a:cs typeface="Times New Roman" pitchFamily="18" charset="0"/>
              </a:rPr>
              <a:t> игр и других ситуациях, требующих регистрации, нельзя использовать реальное имя, помогите вашему ребенку выбрать регистрационное имя, не содержащее никакой личной информации;</a:t>
            </a:r>
          </a:p>
          <a:p>
            <a:r>
              <a:rPr lang="ru-RU" dirty="0">
                <a:latin typeface="Times New Roman" pitchFamily="18" charset="0"/>
                <a:cs typeface="Times New Roman" pitchFamily="18" charset="0"/>
              </a:rPr>
              <a:t>Объясните ребенку, что нельзя выдавать свои личные данные, такие как домашний адрес, номер телефона и любую другую личную информацию, например, номер школы, класс, любимое место прогулки, время возвращения домой, место работы отца или матери и т.д.;</a:t>
            </a:r>
          </a:p>
          <a:p>
            <a:r>
              <a:rPr lang="ru-RU" dirty="0">
                <a:latin typeface="Times New Roman" pitchFamily="18" charset="0"/>
                <a:cs typeface="Times New Roman" pitchFamily="18" charset="0"/>
              </a:rPr>
              <a:t>Объясните своему ребенку, что в реальной жизни и в Интернет нет разницы между неправильными и правильными поступками;</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332656"/>
            <a:ext cx="8229600" cy="5793507"/>
          </a:xfrm>
        </p:spPr>
        <p:txBody>
          <a:bodyPr>
            <a:normAutofit fontScale="77500" lnSpcReduction="20000"/>
          </a:bodyPr>
          <a:lstStyle/>
          <a:p>
            <a:endParaRPr lang="ru-RU" dirty="0" smtClean="0"/>
          </a:p>
          <a:p>
            <a:r>
              <a:rPr lang="ru-RU" dirty="0" smtClean="0">
                <a:latin typeface="Times New Roman" pitchFamily="18" charset="0"/>
                <a:cs typeface="Times New Roman" pitchFamily="18" charset="0"/>
              </a:rPr>
              <a:t>Научите </a:t>
            </a:r>
            <a:r>
              <a:rPr lang="ru-RU" dirty="0">
                <a:latin typeface="Times New Roman" pitchFamily="18" charset="0"/>
                <a:cs typeface="Times New Roman" pitchFamily="18" charset="0"/>
              </a:rPr>
              <a:t>ваших детей уважать собеседников в Интернет. Убедитесь, что они понимают, что правила хорошего тона действуют одинаково в Интернет и в реальной жизни;</a:t>
            </a:r>
          </a:p>
          <a:p>
            <a:r>
              <a:rPr lang="ru-RU" dirty="0">
                <a:latin typeface="Times New Roman" pitchFamily="18" charset="0"/>
                <a:cs typeface="Times New Roman" pitchFamily="18" charset="0"/>
              </a:rPr>
              <a:t>Скажите им, что никогда не стоит встречаться с друзьями из Интернет. Ведь люди могут оказаться совсем не теми, за кого себя выдают;</a:t>
            </a:r>
          </a:p>
          <a:p>
            <a:r>
              <a:rPr lang="ru-RU" dirty="0">
                <a:latin typeface="Times New Roman" pitchFamily="18" charset="0"/>
                <a:cs typeface="Times New Roman" pitchFamily="18" charset="0"/>
              </a:rPr>
              <a:t>Объясните детям, что далеко не все, что они могут прочесть или увидеть в Интернет – правда. Приучите их спрашивать о том, в чем они не уверены;</a:t>
            </a:r>
          </a:p>
          <a:p>
            <a:r>
              <a:rPr lang="ru-RU" dirty="0">
                <a:latin typeface="Times New Roman" pitchFamily="18" charset="0"/>
                <a:cs typeface="Times New Roman" pitchFamily="18" charset="0"/>
              </a:rPr>
              <a:t>Не забывайте контролировать детей в Интернет с помощью специального программного обеспечения. Это поможет вам отфильтровывать вредоносное содержание, выяснить, какие сайты на самом деле посещает ваш ребенок и что он там делает.</a:t>
            </a:r>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TotalTime>
  <Words>2693</Words>
  <Application>Microsoft Office PowerPoint</Application>
  <PresentationFormat>Экран (4:3)</PresentationFormat>
  <Paragraphs>147</Paragraphs>
  <Slides>36</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Тема Office</vt:lpstr>
      <vt:lpstr>Слайд 1</vt:lpstr>
      <vt:lpstr>Обеспечение безопасности детей при работе в Интернет </vt:lpstr>
      <vt:lpstr>Какие угрозы встречаются наиболее часто? Прежде всего:</vt:lpstr>
      <vt:lpstr>Какие угрозы встречаются наиболее часто?</vt:lpstr>
      <vt:lpstr>Какие угрозы встречаются наиболее часто?</vt:lpstr>
      <vt:lpstr>Какие угрозы встречаются наиболее часто?</vt:lpstr>
      <vt:lpstr>Слайд 7</vt:lpstr>
      <vt:lpstr>Приведем несколько рекомендаций, с помощью которых посещение Интернет может стать менее опасным для ваших детей:</vt:lpstr>
      <vt:lpstr>Слайд 9</vt:lpstr>
      <vt:lpstr> Как научить детей отличать правду ото лжи в Интернет? </vt:lpstr>
      <vt:lpstr>Как это объяснить ребенку? </vt:lpstr>
      <vt:lpstr> Семейное соглашение о работе в Интернет </vt:lpstr>
      <vt:lpstr>    Научите вашего ребенка использовать службу мгновенных сообщений  </vt:lpstr>
      <vt:lpstr>Может ли ваш ребенок стать интернет-зависимым? </vt:lpstr>
      <vt:lpstr>  Ваши дети растут, а, следовательно, меняются их интересы.   Возраст от 7 до 8 лет  </vt:lpstr>
      <vt:lpstr>Слайд 16</vt:lpstr>
      <vt:lpstr> Что можно посоветовать в плане безопасности в таком возрасте? </vt:lpstr>
      <vt:lpstr>Слайд 18</vt:lpstr>
      <vt:lpstr> 9-12 лет </vt:lpstr>
      <vt:lpstr>Слайд 20</vt:lpstr>
      <vt:lpstr> Советы по безопасности в этом возрасте </vt:lpstr>
      <vt:lpstr>Слайд 22</vt:lpstr>
      <vt:lpstr>Слайд 23</vt:lpstr>
      <vt:lpstr> 13-17 лет </vt:lpstr>
      <vt:lpstr> Советы по безопасности в этом возрасте </vt:lpstr>
      <vt:lpstr>Слайд 26</vt:lpstr>
      <vt:lpstr>Что посоветовать в этом возрасте?</vt:lpstr>
      <vt:lpstr>Слайд 28</vt:lpstr>
      <vt:lpstr>«БЕЗОПАСНЫЙ ИНТЕРНЕТ» рекомендации экспертов родителям </vt:lpstr>
      <vt:lpstr>Правило 1</vt:lpstr>
      <vt:lpstr>Правило 2</vt:lpstr>
      <vt:lpstr>Правило 3</vt:lpstr>
      <vt:lpstr>Правило 4</vt:lpstr>
      <vt:lpstr>Слайд 34</vt:lpstr>
      <vt:lpstr> Электронные ресурсы по теме «Безопасный Интернет» </vt:lpstr>
      <vt:lpstr>Электронные ресурсы по теме «Безопасный Интернет»</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«БЕЗОПАСНЫЙ ИНТЕРНЕТ» рекомендации экспертов родителям</dc:title>
  <dc:creator>RePack by Diakov</dc:creator>
  <cp:lastModifiedBy>RePack by Diakov</cp:lastModifiedBy>
  <cp:revision>14</cp:revision>
  <dcterms:created xsi:type="dcterms:W3CDTF">2014-05-09T16:24:42Z</dcterms:created>
  <dcterms:modified xsi:type="dcterms:W3CDTF">2014-05-09T19:13:25Z</dcterms:modified>
</cp:coreProperties>
</file>