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9"/>
  </p:notesMasterIdLst>
  <p:sldIdLst>
    <p:sldId id="270" r:id="rId2"/>
    <p:sldId id="310" r:id="rId3"/>
    <p:sldId id="273" r:id="rId4"/>
    <p:sldId id="272" r:id="rId5"/>
    <p:sldId id="256" r:id="rId6"/>
    <p:sldId id="259" r:id="rId7"/>
    <p:sldId id="309" r:id="rId8"/>
    <p:sldId id="307" r:id="rId9"/>
    <p:sldId id="308" r:id="rId10"/>
    <p:sldId id="276" r:id="rId11"/>
    <p:sldId id="282" r:id="rId12"/>
    <p:sldId id="278" r:id="rId13"/>
    <p:sldId id="277" r:id="rId14"/>
    <p:sldId id="304" r:id="rId15"/>
    <p:sldId id="287" r:id="rId16"/>
    <p:sldId id="290" r:id="rId17"/>
    <p:sldId id="291" r:id="rId18"/>
    <p:sldId id="284" r:id="rId19"/>
    <p:sldId id="283" r:id="rId20"/>
    <p:sldId id="285" r:id="rId21"/>
    <p:sldId id="295" r:id="rId22"/>
    <p:sldId id="292" r:id="rId23"/>
    <p:sldId id="258" r:id="rId24"/>
    <p:sldId id="317" r:id="rId25"/>
    <p:sldId id="293" r:id="rId26"/>
    <p:sldId id="294" r:id="rId27"/>
    <p:sldId id="305" r:id="rId28"/>
    <p:sldId id="306" r:id="rId29"/>
    <p:sldId id="314" r:id="rId30"/>
    <p:sldId id="263" r:id="rId31"/>
    <p:sldId id="261" r:id="rId32"/>
    <p:sldId id="315" r:id="rId33"/>
    <p:sldId id="266" r:id="rId34"/>
    <p:sldId id="264" r:id="rId35"/>
    <p:sldId id="260" r:id="rId36"/>
    <p:sldId id="302" r:id="rId37"/>
    <p:sldId id="31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4022B-4145-4720-A6A2-A4A5637413A1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54A2C-7F41-4827-851A-A0A656427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01BDB-0F2A-4ADE-9CC7-8DEA45EC073F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4F13E-63A9-4117-97BD-E2AD1D052BC5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54A2C-7F41-4827-851A-A0A65642786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A15A5-C0F1-4B6F-9F8B-AA2C3B403E46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1F8C6-F634-4630-BC5E-FDFB08ECC1BD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73BF-6D1E-459A-875E-04268CFC109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F3A8-8BAC-4CBD-9EB0-9DFA6DA88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73BF-6D1E-459A-875E-04268CFC109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F3A8-8BAC-4CBD-9EB0-9DFA6DA88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73BF-6D1E-459A-875E-04268CFC109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F3A8-8BAC-4CBD-9EB0-9DFA6DA88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73BF-6D1E-459A-875E-04268CFC109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F3A8-8BAC-4CBD-9EB0-9DFA6DA88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73BF-6D1E-459A-875E-04268CFC109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45FF3A8-8BAC-4CBD-9EB0-9DFA6DA88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73BF-6D1E-459A-875E-04268CFC109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F3A8-8BAC-4CBD-9EB0-9DFA6DA88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73BF-6D1E-459A-875E-04268CFC109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F3A8-8BAC-4CBD-9EB0-9DFA6DA88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73BF-6D1E-459A-875E-04268CFC109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F3A8-8BAC-4CBD-9EB0-9DFA6DA88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73BF-6D1E-459A-875E-04268CFC109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F3A8-8BAC-4CBD-9EB0-9DFA6DA88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73BF-6D1E-459A-875E-04268CFC109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F3A8-8BAC-4CBD-9EB0-9DFA6DA88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73BF-6D1E-459A-875E-04268CFC109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F3A8-8BAC-4CBD-9EB0-9DFA6DA88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6C73BF-6D1E-459A-875E-04268CFC109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5FF3A8-8BAC-4CBD-9EB0-9DFA6DA88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A%D1%80%D0%B8%D1%82%D0%B8%D1%87%D0%B5%D1%81%D0%BA%D0%BE%D0%B5_%D0%BC%D1%8B%D1%88%D0%BB%D0%B5%D0%BD%D0%B8%D0%B5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3%D1%87%D0%B5%D0%B1%D0%BD%D1%8B%D0%B9_%D0%BF%D1%80%D0%BE%D0%B5%D0%BA%D1%82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F%D1%80%D0%BE%D0%B1%D0%BB%D0%B5%D0%BC%D0%B0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E%D0%BB%D0%B0%D1%82,_%D0%95%D0%B2%D0%B3%D0%B5%D0%BD%D0%B8%D1%8F_%D0%A1%D0%B5%D0%BC%D1%91%D0%BD%D0%BE%D0%B2%D0%BD%D0%B0" TargetMode="External"/><Relationship Id="rId2" Type="http://schemas.openxmlformats.org/officeDocument/2006/relationships/hyperlink" Target="http://ru.wikipedia.org/wiki/1905_%D0%B3%D0%BE%D0%B4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u.wikipedia.org/wiki/%D0%A8%D0%B0%D1%86%D0%BA%D0%B8%D0%B9,_%D0%A1%D1%82%D0%B0%D0%BD%D0%B8%D1%81%D0%BB%D0%B0%D0%B2_%D0%A2%D0%B5%D0%BE%D1%84%D0%B8%D0%BB%D0%BE%D0%B2%D0%B8%D1%8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/index.php?title=%D0%9E%D0%B1%D1%83%D1%87%D0%B5%D0%BD%D0%B8%D0%B5_%D0%B4%D0%BB%D1%8F_%D0%B1%D1%83%D0%B4%D1%83%D1%89%D0%B5%D0%B3%D0%BE&amp;action=edit&amp;redlink=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31" TargetMode="External"/><Relationship Id="rId2" Type="http://schemas.openxmlformats.org/officeDocument/2006/relationships/hyperlink" Target="http://ru.wikipedia.org/wiki/%D0%9A%D1%80%D1%83%D0%BF%D1%81%D0%BA%D0%B0%D1%8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A6%D0%9A_%D0%92%D0%9A%D0%9F(%D0%B1)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C%D0%B5%D1%80%D0%B8%D0%BA%D0%B0" TargetMode="External"/><Relationship Id="rId2" Type="http://schemas.openxmlformats.org/officeDocument/2006/relationships/hyperlink" Target="http://ru.wikipedia.org/wiki/%D0%9F%D0%B5%D0%B4%D0%B0%D0%B3%D0%BE%D0%B3%D0%B8%D0%BA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18" TargetMode="External"/><Relationship Id="rId5" Type="http://schemas.openxmlformats.org/officeDocument/2006/relationships/hyperlink" Target="http://ru.wikipedia.org/wiki/%D0%9A%D0%B8%D0%BB%D0%BF%D0%B0%D1%82%D1%80%D0%B8%D0%BA,_%D0%A3%D0%B8%D0%BB%D1%8C%D1%8F%D0%BC_%D0%A5%D0%B5%D1%80%D0%B4" TargetMode="External"/><Relationship Id="rId4" Type="http://schemas.openxmlformats.org/officeDocument/2006/relationships/hyperlink" Target="http://ru.wikipedia.org/wiki/%D0%9F%D0%B5%D0%B4%D0%B0%D0%B3%D0%BE%D0%B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галина петровна\Рабочий стол\природа\3d_wallpapers_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764704"/>
            <a:ext cx="7772400" cy="2088232"/>
          </a:xfrm>
        </p:spPr>
        <p:txBody>
          <a:bodyPr lIns="92075" tIns="46038" rIns="92075" bIns="46038">
            <a:normAutofit fontScale="90000"/>
          </a:bodyPr>
          <a:lstStyle/>
          <a:p>
            <a:pPr>
              <a:defRPr/>
            </a:pPr>
            <a:r>
              <a:rPr lang="ru-RU" sz="3600" i="1" dirty="0" smtClean="0">
                <a:solidFill>
                  <a:schemeClr val="accent2"/>
                </a:solidFill>
              </a:rPr>
              <a:t>Использование метода  </a:t>
            </a:r>
            <a:r>
              <a:rPr lang="ru-RU" sz="3600" i="1" dirty="0" smtClean="0">
                <a:solidFill>
                  <a:schemeClr val="accent2"/>
                </a:solidFill>
              </a:rPr>
              <a:t>проектов</a:t>
            </a:r>
            <a:br>
              <a:rPr lang="ru-RU" sz="3600" i="1" dirty="0" smtClean="0">
                <a:solidFill>
                  <a:schemeClr val="accent2"/>
                </a:solidFill>
              </a:rPr>
            </a:br>
            <a:r>
              <a:rPr lang="ru-RU" sz="3600" i="1" dirty="0" smtClean="0">
                <a:solidFill>
                  <a:schemeClr val="accent2"/>
                </a:solidFill>
              </a:rPr>
              <a:t>в </a:t>
            </a:r>
            <a:r>
              <a:rPr lang="ru-RU" sz="3600" i="1" dirty="0" smtClean="0">
                <a:solidFill>
                  <a:schemeClr val="accent2"/>
                </a:solidFill>
              </a:rPr>
              <a:t>образовательном  процессе школьников</a:t>
            </a:r>
            <a:r>
              <a:rPr lang="ru-RU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ru-RU" sz="4800" dirty="0"/>
          </a:p>
        </p:txBody>
      </p:sp>
      <p:sp>
        <p:nvSpPr>
          <p:cNvPr id="6148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B3BD74-4EFA-49FB-9D98-5206DC2DD6EC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581128"/>
            <a:ext cx="7239000" cy="1152128"/>
          </a:xfrm>
        </p:spPr>
        <p:txBody>
          <a:bodyPr lIns="92075" tIns="46038" rIns="92075" bIns="46038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Выполнила: Ильинская Г.П.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МБОУ «СОШ№10», г.Бологое, Тверской области, 2013год.</a:t>
            </a:r>
            <a:endParaRPr lang="en-US" b="1" i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91DFC9-3CD4-4701-9C89-0CD2D627D239}" type="slidenum">
              <a:rPr lang="ru-RU" smtClean="0">
                <a:latin typeface="Arial" pitchFamily="34" charset="0"/>
              </a:rPr>
              <a:pPr/>
              <a:t>10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4339" name="Text Box 14"/>
          <p:cNvSpPr txBox="1">
            <a:spLocks noChangeArrowheads="1"/>
          </p:cNvSpPr>
          <p:nvPr/>
        </p:nvSpPr>
        <p:spPr bwMode="auto">
          <a:xfrm>
            <a:off x="1403648" y="0"/>
            <a:ext cx="7467600" cy="6155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400" dirty="0">
                <a:solidFill>
                  <a:schemeClr val="tx1"/>
                </a:solidFill>
              </a:rPr>
              <a:t>Сущность проектной деятельности</a:t>
            </a:r>
          </a:p>
        </p:txBody>
      </p:sp>
      <p:pic>
        <p:nvPicPr>
          <p:cNvPr id="14340" name="Picture 19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28669"/>
            <a:ext cx="7920880" cy="57406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Стрелка вправо 4"/>
          <p:cNvSpPr/>
          <p:nvPr/>
        </p:nvSpPr>
        <p:spPr>
          <a:xfrm rot="2595061">
            <a:off x="516197" y="304094"/>
            <a:ext cx="623613" cy="372146"/>
          </a:xfrm>
          <a:prstGeom prst="rightArrow">
            <a:avLst>
              <a:gd name="adj1" fmla="val 5872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9" name="AutoShape 3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Классификация проектов</a:t>
            </a:r>
          </a:p>
        </p:txBody>
      </p:sp>
      <p:sp>
        <p:nvSpPr>
          <p:cNvPr id="1843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EF6E92-8AA2-41BD-9030-7B4820C9774B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18436" name="Picture 34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313178" cy="55795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Стрелка вправо 5"/>
          <p:cNvSpPr/>
          <p:nvPr/>
        </p:nvSpPr>
        <p:spPr>
          <a:xfrm rot="2997814">
            <a:off x="478559" y="11248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2195736" y="188640"/>
            <a:ext cx="5976664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0066"/>
                </a:solidFill>
              </a:rPr>
              <a:t>Типы проектов</a:t>
            </a:r>
          </a:p>
        </p:txBody>
      </p:sp>
      <p:sp>
        <p:nvSpPr>
          <p:cNvPr id="1741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84D31A-7DF5-437E-B52F-41D4D3A71815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17412" name="Picture 3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24744"/>
            <a:ext cx="8238012" cy="54503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Стрелка вниз 4"/>
          <p:cNvSpPr/>
          <p:nvPr/>
        </p:nvSpPr>
        <p:spPr>
          <a:xfrm rot="20209273">
            <a:off x="1144592" y="2445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60648"/>
            <a:ext cx="8334388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000066"/>
                </a:solidFill>
              </a:rPr>
              <a:t>Типы проектов</a:t>
            </a:r>
            <a:br>
              <a:rPr lang="ru-RU" sz="3200" dirty="0">
                <a:solidFill>
                  <a:srgbClr val="000066"/>
                </a:solidFill>
              </a:rPr>
            </a:br>
            <a:r>
              <a:rPr lang="ru-RU" sz="3200" b="0" dirty="0"/>
              <a:t>(по способу организации деятельности учащихся)</a:t>
            </a:r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178991-3EB1-47FC-8E4A-7E320BD81988}" type="slidenum">
              <a:rPr lang="ru-RU" smtClean="0">
                <a:latin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304800" y="1285860"/>
            <a:ext cx="33385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</a:rPr>
              <a:t>индивидуальная</a:t>
            </a:r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6715140" y="1357298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</a:rPr>
              <a:t>парная</a:t>
            </a: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2362200" y="24384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</a:rPr>
              <a:t>групповая</a:t>
            </a:r>
          </a:p>
        </p:txBody>
      </p:sp>
      <p:pic>
        <p:nvPicPr>
          <p:cNvPr id="16391" name="Picture 13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4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895600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5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895600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2" descr="C:\Documents and Settings\галина петровна\Рабочий стол\Новая папка\IMG_37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143380"/>
            <a:ext cx="3409968" cy="255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3" descr="C:\Documents and Settings\галина петровна\Рабочий стол\Новая папка\IMG_36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357430"/>
            <a:ext cx="28956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:\Documents and Settings\галина петровна\Рабочий стол\Новая папка\IMG_36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57364"/>
            <a:ext cx="2928958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/>
          <p:cNvSpPr/>
          <p:nvPr/>
        </p:nvSpPr>
        <p:spPr>
          <a:xfrm rot="5400000">
            <a:off x="3821056" y="32438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7546018">
            <a:off x="2998497" y="1778907"/>
            <a:ext cx="64353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4173878">
            <a:off x="7358082" y="20716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Проекты могут быть: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988840"/>
            <a:ext cx="295232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локальными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1988840"/>
            <a:ext cx="388843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телекоммуникационными</a:t>
            </a:r>
            <a:r>
              <a:rPr lang="ru-RU" dirty="0" smtClean="0"/>
              <a:t>.</a:t>
            </a:r>
          </a:p>
        </p:txBody>
      </p:sp>
      <p:sp>
        <p:nvSpPr>
          <p:cNvPr id="10" name="Стрелка вниз 9"/>
          <p:cNvSpPr/>
          <p:nvPr/>
        </p:nvSpPr>
        <p:spPr>
          <a:xfrm rot="19907712">
            <a:off x="4932538" y="1184092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798788">
            <a:off x="2731938" y="1117970"/>
            <a:ext cx="484632" cy="834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212976"/>
            <a:ext cx="6264696" cy="24929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800" dirty="0" smtClean="0"/>
              <a:t>группа обучаемых может вести работу над проектом в Интернете, при этому будучи разделены территориально</a:t>
            </a:r>
            <a:r>
              <a:rPr lang="ru-RU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14" name="Стрелка вправо 13"/>
          <p:cNvSpPr/>
          <p:nvPr/>
        </p:nvSpPr>
        <p:spPr>
          <a:xfrm rot="6673082">
            <a:off x="5168197" y="2517709"/>
            <a:ext cx="64492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4797152"/>
            <a:ext cx="6408712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любой проект может иметь сайт, отражающий ход работы над ним.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19B179-DB04-4C27-A09B-78629B4EC7B1}" type="slidenum">
              <a:rPr lang="ru-RU" smtClean="0">
                <a:latin typeface="Arial" pitchFamily="34" charset="0"/>
              </a:rPr>
              <a:pPr/>
              <a:t>15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611560" y="3068960"/>
            <a:ext cx="3183953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 err="1">
                <a:solidFill>
                  <a:srgbClr val="000066"/>
                </a:solidFill>
                <a:latin typeface="Times New Roman" pitchFamily="18" charset="0"/>
              </a:rPr>
              <a:t>Монопроект</a:t>
            </a:r>
            <a:endParaRPr lang="ru-RU" sz="28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4583" name="Text Box 15"/>
          <p:cNvSpPr txBox="1">
            <a:spLocks noChangeArrowheads="1"/>
          </p:cNvSpPr>
          <p:nvPr/>
        </p:nvSpPr>
        <p:spPr bwMode="auto">
          <a:xfrm>
            <a:off x="4572000" y="3140968"/>
            <a:ext cx="40767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 err="1">
                <a:solidFill>
                  <a:srgbClr val="000066"/>
                </a:solidFill>
                <a:latin typeface="Times New Roman" pitchFamily="18" charset="0"/>
              </a:rPr>
              <a:t>Межпредметные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</a:rPr>
              <a:t> проекты</a:t>
            </a:r>
          </a:p>
        </p:txBody>
      </p:sp>
      <p:sp>
        <p:nvSpPr>
          <p:cNvPr id="24586" name="AutoShape 18"/>
          <p:cNvSpPr>
            <a:spLocks noChangeArrowheads="1"/>
          </p:cNvSpPr>
          <p:nvPr/>
        </p:nvSpPr>
        <p:spPr bwMode="auto">
          <a:xfrm rot="-8100000">
            <a:off x="3767867" y="1644024"/>
            <a:ext cx="1680274" cy="1985776"/>
          </a:xfrm>
          <a:custGeom>
            <a:avLst/>
            <a:gdLst>
              <a:gd name="T0" fmla="*/ 16651027 w 21600"/>
              <a:gd name="T1" fmla="*/ 0 h 21600"/>
              <a:gd name="T2" fmla="*/ 11020895 w 21600"/>
              <a:gd name="T3" fmla="*/ 5526136 h 21600"/>
              <a:gd name="T4" fmla="*/ 6157214 w 21600"/>
              <a:gd name="T5" fmla="*/ 9891328 h 21600"/>
              <a:gd name="T6" fmla="*/ 0 w 21600"/>
              <a:gd name="T7" fmla="*/ 14944382 h 21600"/>
              <a:gd name="T8" fmla="*/ 6157214 w 21600"/>
              <a:gd name="T9" fmla="*/ 19997440 h 21600"/>
              <a:gd name="T10" fmla="*/ 12035936 w 21600"/>
              <a:gd name="T11" fmla="*/ 16077581 h 21600"/>
              <a:gd name="T12" fmla="*/ 17913634 w 21600"/>
              <a:gd name="T13" fmla="*/ 10802314 h 21600"/>
              <a:gd name="T14" fmla="*/ 22281130 w 21600"/>
              <a:gd name="T15" fmla="*/ 5526136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339 w 21600"/>
              <a:gd name="T25" fmla="*/ 14918 h 21600"/>
              <a:gd name="T26" fmla="*/ 17366 w 21600"/>
              <a:gd name="T27" fmla="*/ 17366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6142" y="0"/>
                </a:moveTo>
                <a:lnTo>
                  <a:pt x="10684" y="5969"/>
                </a:lnTo>
                <a:lnTo>
                  <a:pt x="14918" y="5969"/>
                </a:lnTo>
                <a:lnTo>
                  <a:pt x="14918" y="14918"/>
                </a:lnTo>
                <a:lnTo>
                  <a:pt x="5969" y="14918"/>
                </a:lnTo>
                <a:lnTo>
                  <a:pt x="5969" y="10684"/>
                </a:lnTo>
                <a:lnTo>
                  <a:pt x="0" y="16142"/>
                </a:lnTo>
                <a:lnTo>
                  <a:pt x="5969" y="21600"/>
                </a:lnTo>
                <a:lnTo>
                  <a:pt x="5969" y="17366"/>
                </a:lnTo>
                <a:lnTo>
                  <a:pt x="17366" y="17366"/>
                </a:lnTo>
                <a:lnTo>
                  <a:pt x="17366" y="5969"/>
                </a:lnTo>
                <a:lnTo>
                  <a:pt x="21600" y="5969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587" name="AutoShape 19" descr="Светлый горизонтальный"/>
          <p:cNvSpPr>
            <a:spLocks noChangeArrowheads="1"/>
          </p:cNvSpPr>
          <p:nvPr/>
        </p:nvSpPr>
        <p:spPr bwMode="auto">
          <a:xfrm>
            <a:off x="914400" y="357166"/>
            <a:ext cx="7848600" cy="1559666"/>
          </a:xfrm>
          <a:prstGeom prst="roundRect">
            <a:avLst>
              <a:gd name="adj" fmla="val 21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rgbClr val="000066"/>
                </a:solidFill>
              </a:rPr>
              <a:t>Предметно-содержательная область проектирования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AutoShape 8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Особенности </a:t>
            </a:r>
            <a:r>
              <a:rPr lang="ru-RU" dirty="0" err="1"/>
              <a:t>монопроектов</a:t>
            </a:r>
            <a:endParaRPr lang="ru-RU" dirty="0"/>
          </a:p>
        </p:txBody>
      </p:sp>
      <p:sp>
        <p:nvSpPr>
          <p:cNvPr id="2560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FD718E-C71E-464C-824E-0E026CBB5B54}" type="slidenum">
              <a:rPr lang="ru-RU" smtClean="0">
                <a:latin typeface="Arial" pitchFamily="34" charset="0"/>
              </a:rPr>
              <a:pPr/>
              <a:t>16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5604" name="Text Box 6" descr="Светлый горизонтальный"/>
          <p:cNvSpPr txBox="1">
            <a:spLocks noChangeArrowheads="1"/>
          </p:cNvSpPr>
          <p:nvPr/>
        </p:nvSpPr>
        <p:spPr bwMode="auto">
          <a:xfrm>
            <a:off x="142844" y="1357298"/>
            <a:ext cx="8848756" cy="54784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Такие проекты проводятся по одному </a:t>
            </a:r>
            <a:r>
              <a:rPr lang="ru-RU" sz="2800" dirty="0" smtClean="0">
                <a:latin typeface="Times New Roman" pitchFamily="18" charset="0"/>
              </a:rPr>
              <a:t>предмету,</a:t>
            </a:r>
          </a:p>
          <a:p>
            <a:pPr eaLnBrk="0" hangingPunct="0">
              <a:spcBef>
                <a:spcPct val="50000"/>
              </a:spcBef>
            </a:pPr>
            <a:r>
              <a:rPr lang="ru-RU" sz="2800" dirty="0" smtClean="0">
                <a:latin typeface="Times New Roman" pitchFamily="18" charset="0"/>
              </a:rPr>
              <a:t> но </a:t>
            </a:r>
            <a:r>
              <a:rPr lang="ru-RU" sz="2800" dirty="0">
                <a:latin typeface="Times New Roman" pitchFamily="18" charset="0"/>
              </a:rPr>
              <a:t>выбираются более сложные разделы или темы.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Работа над </a:t>
            </a:r>
            <a:r>
              <a:rPr lang="ru-RU" sz="2800" dirty="0" err="1">
                <a:latin typeface="Times New Roman" pitchFamily="18" charset="0"/>
              </a:rPr>
              <a:t>монопроектами</a:t>
            </a:r>
            <a:r>
              <a:rPr lang="ru-RU" sz="2800" dirty="0">
                <a:latin typeface="Times New Roman" pitchFamily="18" charset="0"/>
              </a:rPr>
              <a:t> предусматривает применение знаний из других областей, </a:t>
            </a:r>
            <a:r>
              <a:rPr lang="ru-RU" sz="2800" dirty="0" smtClean="0">
                <a:latin typeface="Times New Roman" pitchFamily="18" charset="0"/>
              </a:rPr>
              <a:t>но сама проблема принадлежит к какой-то одной конкретной области. </a:t>
            </a:r>
            <a:endParaRPr lang="ru-RU" sz="28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Данный проект требует тщательной структуризации </a:t>
            </a:r>
            <a:endParaRPr lang="ru-RU" sz="2800" dirty="0" smtClean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800" dirty="0" smtClean="0">
                <a:latin typeface="Times New Roman" pitchFamily="18" charset="0"/>
              </a:rPr>
              <a:t>обозначения целей </a:t>
            </a:r>
            <a:r>
              <a:rPr lang="ru-RU" sz="2800" dirty="0">
                <a:latin typeface="Times New Roman" pitchFamily="18" charset="0"/>
              </a:rPr>
              <a:t>и задач проекта, </a:t>
            </a:r>
            <a:endParaRPr lang="ru-RU" sz="2800" dirty="0" smtClean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знаний и умений, которые ученики 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должны приобрести в результате проектной работы.</a:t>
            </a:r>
          </a:p>
        </p:txBody>
      </p:sp>
      <p:sp>
        <p:nvSpPr>
          <p:cNvPr id="6" name="Стрелка вправо 5"/>
          <p:cNvSpPr/>
          <p:nvPr/>
        </p:nvSpPr>
        <p:spPr>
          <a:xfrm rot="4097625">
            <a:off x="503639" y="598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7" name="AutoShape 9"/>
          <p:cNvSpPr>
            <a:spLocks noGrp="1" noChangeArrowheads="1"/>
          </p:cNvSpPr>
          <p:nvPr>
            <p:ph type="title"/>
          </p:nvPr>
        </p:nvSpPr>
        <p:spPr>
          <a:xfrm>
            <a:off x="1331640" y="274638"/>
            <a:ext cx="6984776" cy="77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Межпредметные</a:t>
            </a:r>
            <a:r>
              <a:rPr lang="ru-RU" dirty="0">
                <a:solidFill>
                  <a:schemeClr val="tx1"/>
                </a:solidFill>
              </a:rPr>
              <a:t> проекты</a:t>
            </a:r>
          </a:p>
        </p:txBody>
      </p:sp>
      <p:sp>
        <p:nvSpPr>
          <p:cNvPr id="2662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101D6D-75D9-499B-8D43-7A2043A00B3D}" type="slidenum">
              <a:rPr lang="ru-RU" smtClean="0">
                <a:latin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6628" name="Text Box 5" descr="Светлый горизонтальный"/>
          <p:cNvSpPr txBox="1">
            <a:spLocks noChangeArrowheads="1"/>
          </p:cNvSpPr>
          <p:nvPr/>
        </p:nvSpPr>
        <p:spPr bwMode="auto">
          <a:xfrm>
            <a:off x="357158" y="1571612"/>
            <a:ext cx="8634442" cy="46782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</a:rPr>
              <a:t>Выполняются </a:t>
            </a:r>
            <a:r>
              <a:rPr lang="ru-RU" sz="2800" dirty="0">
                <a:latin typeface="Times New Roman" pitchFamily="18" charset="0"/>
              </a:rPr>
              <a:t>во внеурочное время</a:t>
            </a:r>
            <a:r>
              <a:rPr lang="ru-RU" sz="2800" dirty="0" smtClean="0">
                <a:latin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Предполагают большие затраты временных ресурсов.</a:t>
            </a:r>
          </a:p>
          <a:p>
            <a:pPr eaLnBrk="0" hangingPunct="0">
              <a:spcBef>
                <a:spcPct val="50000"/>
              </a:spcBef>
            </a:pP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требуют </a:t>
            </a:r>
            <a:r>
              <a:rPr lang="ru-RU" sz="2800" dirty="0" smtClean="0">
                <a:latin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квалифицированной координации со стороны </a:t>
            </a:r>
            <a:r>
              <a:rPr lang="ru-RU" sz="2800" dirty="0" smtClean="0">
                <a:latin typeface="Times New Roman" pitchFamily="18" charset="0"/>
              </a:rPr>
              <a:t>специалистов,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800" dirty="0" smtClean="0">
                <a:latin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</a:rPr>
              <a:t>тщательной структуризации хода исследования</a:t>
            </a:r>
            <a:r>
              <a:rPr lang="ru-RU" sz="2800" dirty="0" smtClean="0">
                <a:latin typeface="Times New Roman" pitchFamily="18" charset="0"/>
              </a:rPr>
              <a:t>,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хорошо проработанные формы итоговой </a:t>
            </a:r>
            <a:r>
              <a:rPr lang="ru-RU" sz="3200" dirty="0">
                <a:latin typeface="Times New Roman" pitchFamily="18" charset="0"/>
              </a:rPr>
              <a:t>презентации.</a:t>
            </a:r>
          </a:p>
        </p:txBody>
      </p:sp>
      <p:sp>
        <p:nvSpPr>
          <p:cNvPr id="6" name="Стрелка вправо 5"/>
          <p:cNvSpPr/>
          <p:nvPr/>
        </p:nvSpPr>
        <p:spPr>
          <a:xfrm rot="3404757">
            <a:off x="301641" y="566923"/>
            <a:ext cx="99424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2" name="AutoShape 14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Особенности игровых и ролевых проектов</a:t>
            </a:r>
          </a:p>
        </p:txBody>
      </p:sp>
      <p:sp>
        <p:nvSpPr>
          <p:cNvPr id="2150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01A751-62DD-4FA4-B2A6-2C6C795059C8}" type="slidenum">
              <a:rPr lang="ru-RU" smtClean="0">
                <a:latin typeface="Arial" pitchFamily="34" charset="0"/>
              </a:rPr>
              <a:pPr/>
              <a:t>18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21508" name="Picture 16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985" y="1857364"/>
            <a:ext cx="9014289" cy="45005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Стрелка вправо 5"/>
          <p:cNvSpPr/>
          <p:nvPr/>
        </p:nvSpPr>
        <p:spPr>
          <a:xfrm rot="2784669">
            <a:off x="851186" y="104379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5" name="AutoShape 11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706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Особенности исследовательских проектов</a:t>
            </a:r>
          </a:p>
        </p:txBody>
      </p:sp>
      <p:sp>
        <p:nvSpPr>
          <p:cNvPr id="1945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A02254-37FB-4BFE-830C-DD85B3361353}" type="slidenum">
              <a:rPr lang="ru-RU" smtClean="0">
                <a:latin typeface="Arial" pitchFamily="34" charset="0"/>
              </a:rPr>
              <a:pPr/>
              <a:t>19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19460" name="Picture 14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57298"/>
            <a:ext cx="8280919" cy="51895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Стрелка вправо 5"/>
          <p:cNvSpPr/>
          <p:nvPr/>
        </p:nvSpPr>
        <p:spPr>
          <a:xfrm rot="3100089">
            <a:off x="494025" y="517774"/>
            <a:ext cx="84916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проектной деятельности</a:t>
            </a:r>
          </a:p>
          <a:p>
            <a:r>
              <a:rPr lang="ru-RU" dirty="0" smtClean="0"/>
              <a:t>Задачи проектной деятельности</a:t>
            </a:r>
          </a:p>
          <a:p>
            <a:r>
              <a:rPr lang="ru-RU" dirty="0" smtClean="0"/>
              <a:t> Из истории проектов</a:t>
            </a:r>
          </a:p>
          <a:p>
            <a:r>
              <a:rPr lang="ru-RU" dirty="0" smtClean="0"/>
              <a:t>Классификация проектов</a:t>
            </a:r>
          </a:p>
          <a:p>
            <a:r>
              <a:rPr lang="ru-RU" dirty="0" smtClean="0"/>
              <a:t>Область проектирования и особенности проектов</a:t>
            </a:r>
          </a:p>
          <a:p>
            <a:r>
              <a:rPr lang="ru-RU" dirty="0" smtClean="0"/>
              <a:t>Содержание  учебного проекта</a:t>
            </a:r>
          </a:p>
          <a:p>
            <a:r>
              <a:rPr lang="ru-RU" dirty="0" smtClean="0"/>
              <a:t>Формирование компетенций</a:t>
            </a:r>
            <a:endParaRPr lang="ru-RU" dirty="0"/>
          </a:p>
          <a:p>
            <a:r>
              <a:rPr lang="ru-RU" dirty="0"/>
              <a:t>В</a:t>
            </a:r>
            <a:r>
              <a:rPr lang="ru-RU" dirty="0" smtClean="0"/>
              <a:t>ыводы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4" name="AutoShape 2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Особенности прикладных проектов</a:t>
            </a:r>
          </a:p>
        </p:txBody>
      </p:sp>
      <p:sp>
        <p:nvSpPr>
          <p:cNvPr id="2355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84AB74-BA1A-4FB0-A3C3-A76808811C2C}" type="slidenum">
              <a:rPr lang="ru-RU" smtClean="0">
                <a:latin typeface="Arial" pitchFamily="34" charset="0"/>
              </a:rPr>
              <a:pPr/>
              <a:t>20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23556" name="Picture 23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313292" cy="507209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2033717">
            <a:off x="519542" y="12843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239000" cy="11521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0" dirty="0"/>
              <a:t>Учебный проект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44824"/>
            <a:ext cx="7620000" cy="417646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Комплекс поисковых, </a:t>
            </a:r>
          </a:p>
          <a:p>
            <a:pPr eaLnBrk="1" hangingPunct="1"/>
            <a:r>
              <a:rPr lang="ru-RU" dirty="0" smtClean="0"/>
              <a:t>исследовательских,</a:t>
            </a:r>
          </a:p>
          <a:p>
            <a:pPr eaLnBrk="1" hangingPunct="1"/>
            <a:r>
              <a:rPr lang="ru-RU" dirty="0" smtClean="0"/>
              <a:t> расчетных,</a:t>
            </a:r>
          </a:p>
          <a:p>
            <a:pPr eaLnBrk="1" hangingPunct="1"/>
            <a:r>
              <a:rPr lang="ru-RU" dirty="0" smtClean="0"/>
              <a:t> графических и других видов работ, выполняемых учащимися самостоятельно (в парах, группах, индивидуально) с целью практического и теоретического решения значимой проблемы.</a:t>
            </a:r>
          </a:p>
        </p:txBody>
      </p:sp>
      <p:sp>
        <p:nvSpPr>
          <p:cNvPr id="1331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0666BF-1ED7-4B2E-A698-85D99330F7B2}" type="slidenum">
              <a:rPr lang="ru-RU" smtClean="0">
                <a:latin typeface="Arial" pitchFamily="34" charset="0"/>
              </a:rPr>
              <a:pPr/>
              <a:t>21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3107691">
            <a:off x="1047378" y="9846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20040"/>
            <a:ext cx="6580584" cy="10207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/>
              <a:t>Основные условия применения метода проектов</a:t>
            </a:r>
          </a:p>
        </p:txBody>
      </p:sp>
      <p:sp>
        <p:nvSpPr>
          <p:cNvPr id="27651" name="Rectangle 3" descr="Светлый горизонтальный"/>
          <p:cNvSpPr>
            <a:spLocks noGrp="1" noChangeArrowheads="1"/>
          </p:cNvSpPr>
          <p:nvPr>
            <p:ph idx="1"/>
          </p:nvPr>
        </p:nvSpPr>
        <p:spPr>
          <a:xfrm>
            <a:off x="611560" y="1571612"/>
            <a:ext cx="8208912" cy="49537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2075" tIns="46038" rIns="92075" bIns="46038">
            <a:normAutofit lnSpcReduction="10000"/>
          </a:bodyPr>
          <a:lstStyle/>
          <a:p>
            <a:pPr eaLnBrk="1" hangingPunct="1"/>
            <a:r>
              <a:rPr lang="ru-RU" sz="2800" dirty="0" smtClean="0"/>
              <a:t>Существование некой значимой проблемы, требующей решения путем исследовательского (творческого) поиска и применения интегрированного знания.</a:t>
            </a:r>
          </a:p>
          <a:p>
            <a:pPr eaLnBrk="1" hangingPunct="1"/>
            <a:r>
              <a:rPr lang="ru-RU" sz="2800" dirty="0" smtClean="0"/>
              <a:t>Значимость предполагаемых результатов (практическая, теоретическая, познавательная)</a:t>
            </a:r>
          </a:p>
          <a:p>
            <a:pPr eaLnBrk="1" hangingPunct="1"/>
            <a:r>
              <a:rPr lang="ru-RU" sz="2800" dirty="0" smtClean="0"/>
              <a:t>Применение исследовательских (творческих) методов при проектировании.</a:t>
            </a:r>
          </a:p>
          <a:p>
            <a:pPr eaLnBrk="1" hangingPunct="1"/>
            <a:r>
              <a:rPr lang="ru-RU" sz="2800" dirty="0" smtClean="0"/>
              <a:t>Структурирование этапов выполнения проекта</a:t>
            </a:r>
          </a:p>
          <a:p>
            <a:pPr eaLnBrk="1" hangingPunct="1"/>
            <a:r>
              <a:rPr lang="ru-RU" sz="2800" dirty="0" smtClean="0"/>
              <a:t>Самостоятельность деятельности учащихся в ситуации выбора.</a:t>
            </a:r>
          </a:p>
          <a:p>
            <a:pPr eaLnBrk="1" hangingPunct="1"/>
            <a:endParaRPr lang="ru-RU" sz="2200" dirty="0" smtClean="0"/>
          </a:p>
        </p:txBody>
      </p:sp>
      <p:sp>
        <p:nvSpPr>
          <p:cNvPr id="2765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95AD27-338F-4A2D-865D-A97CBF9EDD22}" type="slidenum">
              <a:rPr lang="ru-RU" smtClean="0">
                <a:latin typeface="Arial" pitchFamily="34" charset="0"/>
              </a:rPr>
              <a:pPr/>
              <a:t>22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4089511">
            <a:off x="241250" y="8506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768752" cy="13681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i="1" dirty="0" smtClean="0"/>
              <a:t>Проекты основываются на вопросах, направляющих процесс обучения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9500" y="1989138"/>
            <a:ext cx="8064500" cy="403701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в основе метода проектов лежит развитие познавательных навыков учащихся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умений самостоятельно конструировать свои знания, </a:t>
            </a:r>
            <a:endParaRPr lang="ru-RU" dirty="0" smtClean="0"/>
          </a:p>
          <a:p>
            <a:r>
              <a:rPr lang="ru-RU" dirty="0" smtClean="0"/>
              <a:t>ориентироваться </a:t>
            </a:r>
            <a:r>
              <a:rPr lang="ru-RU" dirty="0"/>
              <a:t>в информационном пространстве, </a:t>
            </a:r>
            <a:endParaRPr lang="ru-RU" dirty="0" smtClean="0"/>
          </a:p>
          <a:p>
            <a:r>
              <a:rPr lang="ru-RU" dirty="0" smtClean="0"/>
              <a:t>развитие</a:t>
            </a:r>
            <a:r>
              <a:rPr lang="ru-RU" dirty="0"/>
              <a:t> </a:t>
            </a:r>
            <a:r>
              <a:rPr lang="ru-RU" u="sng" dirty="0">
                <a:hlinkClick r:id="rId2" tooltip="Критическое мышление"/>
              </a:rPr>
              <a:t>критического</a:t>
            </a:r>
            <a:r>
              <a:rPr lang="ru-RU" dirty="0"/>
              <a:t> и творческого мышления.</a:t>
            </a:r>
          </a:p>
        </p:txBody>
      </p:sp>
      <p:sp>
        <p:nvSpPr>
          <p:cNvPr id="6" name="Стрелка вправо 5"/>
          <p:cNvSpPr/>
          <p:nvPr/>
        </p:nvSpPr>
        <p:spPr>
          <a:xfrm rot="3057443">
            <a:off x="258666" y="982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0"/>
          <a:ext cx="8496944" cy="7042741"/>
        </p:xfrm>
        <a:graphic>
          <a:graphicData uri="http://schemas.openxmlformats.org/drawingml/2006/table">
            <a:tbl>
              <a:tblPr/>
              <a:tblGrid>
                <a:gridCol w="1699389"/>
                <a:gridCol w="6797555"/>
              </a:tblGrid>
              <a:tr h="170080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Творческо-исследовательский метод как способ приобретения и развития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социокультурной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компетенции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1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Резюме: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2.1. Метод проектов как прогрессивная педагогическая технология</a:t>
                      </a:r>
                      <a:b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2.2. Телекоммуникационный проект – качественно новый способ применения метода проектов, его роль в развитии </a:t>
                      </a:r>
                      <a:r>
                        <a:rPr lang="ru-RU" sz="2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социокультурной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компетенции</a:t>
                      </a:r>
                      <a:b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2.3. Типология </a:t>
                      </a:r>
                      <a:r>
                        <a:rPr lang="ru-RU" sz="2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веб-проектов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социокультурного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характера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Титова Светлана Владимировна Мгу, </a:t>
                      </a:r>
                      <a:r>
                        <a:rPr lang="ru-RU" sz="1800" b="1" baseline="0" dirty="0" err="1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Ин.яз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484F0A-F6F5-41C0-AC79-D15A9BEDC17A}" type="slidenum">
              <a:rPr lang="ru-RU" smtClean="0">
                <a:latin typeface="Arial" pitchFamily="34" charset="0"/>
              </a:rPr>
              <a:pPr/>
              <a:t>25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28675" name="Picture 28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8306358" cy="59690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Петля дизайна</a:t>
            </a:r>
          </a:p>
        </p:txBody>
      </p:sp>
      <p:sp>
        <p:nvSpPr>
          <p:cNvPr id="2969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7615EA-E3C3-4400-A75F-5205174E0365}" type="slidenum">
              <a:rPr lang="ru-RU" smtClean="0">
                <a:latin typeface="Arial" pitchFamily="34" charset="0"/>
              </a:rPr>
              <a:pPr/>
              <a:t>26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38200" y="1524000"/>
            <a:ext cx="71628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1828800" y="1066800"/>
            <a:ext cx="1524000" cy="914400"/>
          </a:xfrm>
          <a:prstGeom prst="ellipse">
            <a:avLst/>
          </a:prstGeom>
          <a:gradFill rotWithShape="0">
            <a:gsLst>
              <a:gs pos="0">
                <a:srgbClr val="FFFFE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>
                <a:latin typeface="Arial" charset="0"/>
              </a:rPr>
              <a:t>Основная</a:t>
            </a:r>
          </a:p>
          <a:p>
            <a:pPr algn="ctr">
              <a:defRPr/>
            </a:pPr>
            <a:r>
              <a:rPr lang="ru-RU" sz="1600">
                <a:latin typeface="Arial" charset="0"/>
              </a:rPr>
              <a:t>Проблемная</a:t>
            </a:r>
          </a:p>
          <a:p>
            <a:pPr algn="ctr">
              <a:defRPr/>
            </a:pPr>
            <a:r>
              <a:rPr lang="ru-RU" sz="1600">
                <a:latin typeface="Arial" charset="0"/>
              </a:rPr>
              <a:t>область</a:t>
            </a:r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>
            <a:off x="3733800" y="1066800"/>
            <a:ext cx="1524000" cy="914400"/>
          </a:xfrm>
          <a:prstGeom prst="ellipse">
            <a:avLst/>
          </a:prstGeom>
          <a:gradFill rotWithShape="0">
            <a:gsLst>
              <a:gs pos="0">
                <a:srgbClr val="FFFFE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latin typeface="Arial" charset="0"/>
              </a:rPr>
              <a:t>Конкретная </a:t>
            </a:r>
          </a:p>
          <a:p>
            <a:pPr algn="ctr">
              <a:defRPr/>
            </a:pPr>
            <a:r>
              <a:rPr lang="ru-RU">
                <a:latin typeface="Arial" charset="0"/>
              </a:rPr>
              <a:t>потребность</a:t>
            </a: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3733800" y="2514600"/>
            <a:ext cx="1524000" cy="914400"/>
          </a:xfrm>
          <a:prstGeom prst="ellipse">
            <a:avLst/>
          </a:prstGeom>
          <a:gradFill rotWithShape="0">
            <a:gsLst>
              <a:gs pos="0">
                <a:srgbClr val="FFFFE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latin typeface="Arial" charset="0"/>
              </a:rPr>
              <a:t>Сбор</a:t>
            </a:r>
          </a:p>
          <a:p>
            <a:pPr algn="ctr">
              <a:defRPr/>
            </a:pPr>
            <a:r>
              <a:rPr lang="ru-RU">
                <a:latin typeface="Arial" charset="0"/>
              </a:rPr>
              <a:t>фактов</a:t>
            </a:r>
          </a:p>
        </p:txBody>
      </p:sp>
      <p:sp>
        <p:nvSpPr>
          <p:cNvPr id="75784" name="Oval 8"/>
          <p:cNvSpPr>
            <a:spLocks noChangeArrowheads="1"/>
          </p:cNvSpPr>
          <p:nvPr/>
        </p:nvSpPr>
        <p:spPr bwMode="auto">
          <a:xfrm>
            <a:off x="5638800" y="990600"/>
            <a:ext cx="1524000" cy="914400"/>
          </a:xfrm>
          <a:prstGeom prst="ellipse">
            <a:avLst/>
          </a:prstGeom>
          <a:gradFill rotWithShape="0">
            <a:gsLst>
              <a:gs pos="0">
                <a:srgbClr val="FFFFE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>
                <a:latin typeface="Arial" charset="0"/>
              </a:rPr>
              <a:t>Определение</a:t>
            </a:r>
          </a:p>
          <a:p>
            <a:pPr algn="ctr">
              <a:defRPr/>
            </a:pPr>
            <a:r>
              <a:rPr lang="ru-RU" sz="1600">
                <a:latin typeface="Arial" charset="0"/>
              </a:rPr>
              <a:t>задачи</a:t>
            </a:r>
          </a:p>
        </p:txBody>
      </p:sp>
      <p:sp>
        <p:nvSpPr>
          <p:cNvPr id="75785" name="Oval 9"/>
          <p:cNvSpPr>
            <a:spLocks noChangeArrowheads="1"/>
          </p:cNvSpPr>
          <p:nvPr/>
        </p:nvSpPr>
        <p:spPr bwMode="auto">
          <a:xfrm>
            <a:off x="7391400" y="1600200"/>
            <a:ext cx="1524000" cy="914400"/>
          </a:xfrm>
          <a:prstGeom prst="ellipse">
            <a:avLst/>
          </a:prstGeom>
          <a:gradFill rotWithShape="0">
            <a:gsLst>
              <a:gs pos="0">
                <a:srgbClr val="FFFFE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>
                <a:latin typeface="Arial" charset="0"/>
              </a:rPr>
              <a:t>Исследование</a:t>
            </a:r>
          </a:p>
        </p:txBody>
      </p:sp>
      <p:sp>
        <p:nvSpPr>
          <p:cNvPr id="75786" name="Oval 10"/>
          <p:cNvSpPr>
            <a:spLocks noChangeArrowheads="1"/>
          </p:cNvSpPr>
          <p:nvPr/>
        </p:nvSpPr>
        <p:spPr bwMode="auto">
          <a:xfrm>
            <a:off x="381000" y="1676400"/>
            <a:ext cx="1524000" cy="91440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latin typeface="Arial" charset="0"/>
              </a:rPr>
              <a:t>Проблема </a:t>
            </a:r>
          </a:p>
        </p:txBody>
      </p:sp>
      <p:sp>
        <p:nvSpPr>
          <p:cNvPr id="75787" name="Oval 11"/>
          <p:cNvSpPr>
            <a:spLocks noChangeArrowheads="1"/>
          </p:cNvSpPr>
          <p:nvPr/>
        </p:nvSpPr>
        <p:spPr bwMode="auto">
          <a:xfrm>
            <a:off x="5715000" y="2514600"/>
            <a:ext cx="1524000" cy="914400"/>
          </a:xfrm>
          <a:prstGeom prst="ellipse">
            <a:avLst/>
          </a:prstGeom>
          <a:gradFill rotWithShape="0">
            <a:gsLst>
              <a:gs pos="0">
                <a:srgbClr val="FFFFE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>
                <a:latin typeface="Arial" charset="0"/>
              </a:rPr>
              <a:t>Выделение</a:t>
            </a:r>
          </a:p>
          <a:p>
            <a:pPr algn="ctr">
              <a:defRPr/>
            </a:pPr>
            <a:r>
              <a:rPr lang="ru-RU" sz="1600">
                <a:latin typeface="Arial" charset="0"/>
              </a:rPr>
              <a:t>Основных</a:t>
            </a:r>
          </a:p>
          <a:p>
            <a:pPr algn="ctr">
              <a:defRPr/>
            </a:pPr>
            <a:r>
              <a:rPr lang="ru-RU" sz="1600">
                <a:latin typeface="Arial" charset="0"/>
              </a:rPr>
              <a:t>параметров</a:t>
            </a:r>
          </a:p>
        </p:txBody>
      </p:sp>
      <p:sp>
        <p:nvSpPr>
          <p:cNvPr id="75788" name="Oval 12"/>
          <p:cNvSpPr>
            <a:spLocks noChangeArrowheads="1"/>
          </p:cNvSpPr>
          <p:nvPr/>
        </p:nvSpPr>
        <p:spPr bwMode="auto">
          <a:xfrm>
            <a:off x="1828800" y="2514600"/>
            <a:ext cx="1524000" cy="914400"/>
          </a:xfrm>
          <a:prstGeom prst="ellipse">
            <a:avLst/>
          </a:prstGeom>
          <a:gradFill rotWithShape="1">
            <a:gsLst>
              <a:gs pos="0">
                <a:srgbClr val="FFFFE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>
                <a:latin typeface="Arial" charset="0"/>
              </a:rPr>
              <a:t>Выработка </a:t>
            </a:r>
          </a:p>
          <a:p>
            <a:pPr algn="ctr">
              <a:defRPr/>
            </a:pPr>
            <a:r>
              <a:rPr lang="ru-RU" sz="1600">
                <a:latin typeface="Arial" charset="0"/>
              </a:rPr>
              <a:t>идей</a:t>
            </a:r>
          </a:p>
        </p:txBody>
      </p:sp>
      <p:sp>
        <p:nvSpPr>
          <p:cNvPr id="75789" name="Oval 13"/>
          <p:cNvSpPr>
            <a:spLocks noChangeArrowheads="1"/>
          </p:cNvSpPr>
          <p:nvPr/>
        </p:nvSpPr>
        <p:spPr bwMode="auto">
          <a:xfrm>
            <a:off x="304800" y="3352800"/>
            <a:ext cx="1524000" cy="914400"/>
          </a:xfrm>
          <a:prstGeom prst="ellipse">
            <a:avLst/>
          </a:prstGeom>
          <a:gradFill rotWithShape="1">
            <a:gsLst>
              <a:gs pos="0">
                <a:srgbClr val="FFFFE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>
                <a:latin typeface="Arial" charset="0"/>
              </a:rPr>
              <a:t>Формулировка </a:t>
            </a:r>
          </a:p>
          <a:p>
            <a:pPr algn="ctr">
              <a:defRPr/>
            </a:pPr>
            <a:r>
              <a:rPr lang="ru-RU" sz="1600">
                <a:latin typeface="Arial" charset="0"/>
              </a:rPr>
              <a:t>дизайн-</a:t>
            </a:r>
          </a:p>
          <a:p>
            <a:pPr algn="ctr">
              <a:defRPr/>
            </a:pPr>
            <a:r>
              <a:rPr lang="ru-RU" sz="1600">
                <a:latin typeface="Arial" charset="0"/>
              </a:rPr>
              <a:t>предложения</a:t>
            </a:r>
          </a:p>
        </p:txBody>
      </p:sp>
      <p:sp>
        <p:nvSpPr>
          <p:cNvPr id="75790" name="Oval 14"/>
          <p:cNvSpPr>
            <a:spLocks noChangeArrowheads="1"/>
          </p:cNvSpPr>
          <p:nvPr/>
        </p:nvSpPr>
        <p:spPr bwMode="auto">
          <a:xfrm>
            <a:off x="1752600" y="4114800"/>
            <a:ext cx="1600200" cy="914400"/>
          </a:xfrm>
          <a:prstGeom prst="ellipse">
            <a:avLst/>
          </a:prstGeom>
          <a:gradFill rotWithShape="1">
            <a:gsLst>
              <a:gs pos="0">
                <a:srgbClr val="FFFFE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>
                <a:latin typeface="Arial" charset="0"/>
              </a:rPr>
              <a:t>Моделирование</a:t>
            </a:r>
          </a:p>
          <a:p>
            <a:pPr algn="ctr">
              <a:defRPr/>
            </a:pPr>
            <a:r>
              <a:rPr lang="ru-RU">
                <a:latin typeface="Arial" charset="0"/>
              </a:rPr>
              <a:t>идей</a:t>
            </a:r>
          </a:p>
        </p:txBody>
      </p:sp>
      <p:sp>
        <p:nvSpPr>
          <p:cNvPr id="75791" name="Oval 15"/>
          <p:cNvSpPr>
            <a:spLocks noChangeArrowheads="1"/>
          </p:cNvSpPr>
          <p:nvPr/>
        </p:nvSpPr>
        <p:spPr bwMode="auto">
          <a:xfrm>
            <a:off x="3657600" y="4038600"/>
            <a:ext cx="1600200" cy="914400"/>
          </a:xfrm>
          <a:prstGeom prst="ellipse">
            <a:avLst/>
          </a:prstGeom>
          <a:gradFill rotWithShape="1">
            <a:gsLst>
              <a:gs pos="0">
                <a:srgbClr val="FFFFE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>
                <a:latin typeface="Arial" charset="0"/>
              </a:rPr>
              <a:t>Планирование</a:t>
            </a:r>
          </a:p>
          <a:p>
            <a:pPr algn="ctr">
              <a:defRPr/>
            </a:pPr>
            <a:r>
              <a:rPr lang="ru-RU">
                <a:latin typeface="Arial" charset="0"/>
              </a:rPr>
              <a:t>процесса</a:t>
            </a:r>
          </a:p>
        </p:txBody>
      </p:sp>
      <p:sp>
        <p:nvSpPr>
          <p:cNvPr id="75792" name="Oval 16"/>
          <p:cNvSpPr>
            <a:spLocks noChangeArrowheads="1"/>
          </p:cNvSpPr>
          <p:nvPr/>
        </p:nvSpPr>
        <p:spPr bwMode="auto">
          <a:xfrm>
            <a:off x="5791200" y="4114800"/>
            <a:ext cx="1524000" cy="914400"/>
          </a:xfrm>
          <a:prstGeom prst="ellipse">
            <a:avLst/>
          </a:prstGeom>
          <a:gradFill rotWithShape="1">
            <a:gsLst>
              <a:gs pos="0">
                <a:srgbClr val="FFFFE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latin typeface="Arial" charset="0"/>
              </a:rPr>
              <a:t>Анализ </a:t>
            </a:r>
          </a:p>
          <a:p>
            <a:pPr algn="ctr">
              <a:defRPr/>
            </a:pPr>
            <a:r>
              <a:rPr lang="ru-RU">
                <a:latin typeface="Arial" charset="0"/>
              </a:rPr>
              <a:t>методов</a:t>
            </a:r>
          </a:p>
        </p:txBody>
      </p:sp>
      <p:sp>
        <p:nvSpPr>
          <p:cNvPr id="75793" name="Oval 17"/>
          <p:cNvSpPr>
            <a:spLocks noChangeArrowheads="1"/>
          </p:cNvSpPr>
          <p:nvPr/>
        </p:nvSpPr>
        <p:spPr bwMode="auto">
          <a:xfrm>
            <a:off x="7391400" y="4953000"/>
            <a:ext cx="1524000" cy="914400"/>
          </a:xfrm>
          <a:prstGeom prst="ellipse">
            <a:avLst/>
          </a:prstGeom>
          <a:gradFill rotWithShape="1">
            <a:gsLst>
              <a:gs pos="0">
                <a:srgbClr val="FFFFE1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latin typeface="Arial" charset="0"/>
              </a:rPr>
              <a:t>Принятие</a:t>
            </a:r>
          </a:p>
          <a:p>
            <a:pPr algn="ctr">
              <a:defRPr/>
            </a:pPr>
            <a:r>
              <a:rPr lang="ru-RU">
                <a:latin typeface="Arial" charset="0"/>
              </a:rPr>
              <a:t>решения</a:t>
            </a:r>
          </a:p>
        </p:txBody>
      </p:sp>
      <p:sp>
        <p:nvSpPr>
          <p:cNvPr id="75794" name="Oval 18"/>
          <p:cNvSpPr>
            <a:spLocks noChangeArrowheads="1"/>
          </p:cNvSpPr>
          <p:nvPr/>
        </p:nvSpPr>
        <p:spPr bwMode="auto">
          <a:xfrm>
            <a:off x="5791200" y="5715000"/>
            <a:ext cx="1524000" cy="914400"/>
          </a:xfrm>
          <a:prstGeom prst="ellipse">
            <a:avLst/>
          </a:prstGeom>
          <a:gradFill rotWithShape="1">
            <a:gsLst>
              <a:gs pos="0">
                <a:srgbClr val="FFFFE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latin typeface="Arial" charset="0"/>
              </a:rPr>
              <a:t>Проверка</a:t>
            </a:r>
          </a:p>
          <a:p>
            <a:pPr algn="ctr">
              <a:defRPr/>
            </a:pPr>
            <a:r>
              <a:rPr lang="ru-RU">
                <a:latin typeface="Arial" charset="0"/>
              </a:rPr>
              <a:t>выхода</a:t>
            </a:r>
          </a:p>
        </p:txBody>
      </p:sp>
      <p:sp>
        <p:nvSpPr>
          <p:cNvPr id="75795" name="Oval 19"/>
          <p:cNvSpPr>
            <a:spLocks noChangeArrowheads="1"/>
          </p:cNvSpPr>
          <p:nvPr/>
        </p:nvSpPr>
        <p:spPr bwMode="auto">
          <a:xfrm>
            <a:off x="3810000" y="5715000"/>
            <a:ext cx="1524000" cy="914400"/>
          </a:xfrm>
          <a:prstGeom prst="ellipse">
            <a:avLst/>
          </a:prstGeom>
          <a:gradFill rotWithShape="1">
            <a:gsLst>
              <a:gs pos="0">
                <a:srgbClr val="FFFFE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latin typeface="Arial" charset="0"/>
              </a:rPr>
              <a:t>Оценка </a:t>
            </a:r>
          </a:p>
          <a:p>
            <a:pPr algn="ctr">
              <a:defRPr/>
            </a:pPr>
            <a:r>
              <a:rPr lang="ru-RU">
                <a:latin typeface="Arial" charset="0"/>
              </a:rPr>
              <a:t>выхода</a:t>
            </a:r>
          </a:p>
        </p:txBody>
      </p:sp>
      <p:sp>
        <p:nvSpPr>
          <p:cNvPr id="75796" name="Oval 20"/>
          <p:cNvSpPr>
            <a:spLocks noChangeArrowheads="1"/>
          </p:cNvSpPr>
          <p:nvPr/>
        </p:nvSpPr>
        <p:spPr bwMode="auto">
          <a:xfrm>
            <a:off x="1828800" y="5638800"/>
            <a:ext cx="1524000" cy="914400"/>
          </a:xfrm>
          <a:prstGeom prst="ellipse">
            <a:avLst/>
          </a:prstGeom>
          <a:gradFill rotWithShape="1">
            <a:gsLst>
              <a:gs pos="0">
                <a:srgbClr val="FFFFE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latin typeface="Arial" charset="0"/>
              </a:rPr>
              <a:t>Корректи-</a:t>
            </a:r>
          </a:p>
          <a:p>
            <a:pPr algn="ctr">
              <a:defRPr/>
            </a:pPr>
            <a:r>
              <a:rPr lang="ru-RU">
                <a:latin typeface="Arial" charset="0"/>
              </a:rPr>
              <a:t>ровка</a:t>
            </a:r>
          </a:p>
        </p:txBody>
      </p:sp>
      <p:sp>
        <p:nvSpPr>
          <p:cNvPr id="75797" name="Oval 21"/>
          <p:cNvSpPr>
            <a:spLocks noChangeArrowheads="1"/>
          </p:cNvSpPr>
          <p:nvPr/>
        </p:nvSpPr>
        <p:spPr bwMode="auto">
          <a:xfrm>
            <a:off x="533400" y="4953000"/>
            <a:ext cx="1524000" cy="91440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latin typeface="Arial" charset="0"/>
              </a:rPr>
              <a:t>Решение</a:t>
            </a:r>
          </a:p>
        </p:txBody>
      </p:sp>
      <p:cxnSp>
        <p:nvCxnSpPr>
          <p:cNvPr id="75803" name="AutoShape 27"/>
          <p:cNvCxnSpPr>
            <a:cxnSpLocks noChangeShapeType="1"/>
            <a:stCxn id="75784" idx="6"/>
            <a:endCxn id="75785" idx="1"/>
          </p:cNvCxnSpPr>
          <p:nvPr/>
        </p:nvCxnSpPr>
        <p:spPr bwMode="auto">
          <a:xfrm>
            <a:off x="7162800" y="1447800"/>
            <a:ext cx="452438" cy="28575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>
            <a:outerShdw dist="56796" dir="17793903" algn="ctr" rotWithShape="0">
              <a:schemeClr val="bg2"/>
            </a:outerShdw>
          </a:effectLst>
        </p:spPr>
      </p:cxnSp>
      <p:sp>
        <p:nvSpPr>
          <p:cNvPr id="75805" name="Line 29"/>
          <p:cNvSpPr>
            <a:spLocks noChangeShapeType="1"/>
          </p:cNvSpPr>
          <p:nvPr/>
        </p:nvSpPr>
        <p:spPr bwMode="auto">
          <a:xfrm>
            <a:off x="5257800" y="1447800"/>
            <a:ext cx="381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>
            <a:outerShdw dist="56796" dir="17793903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5806" name="Line 30"/>
          <p:cNvSpPr>
            <a:spLocks noChangeShapeType="1"/>
          </p:cNvSpPr>
          <p:nvPr/>
        </p:nvSpPr>
        <p:spPr bwMode="auto">
          <a:xfrm>
            <a:off x="3352800" y="1524000"/>
            <a:ext cx="381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>
            <a:outerShdw dist="56796" dir="17793903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cxnSp>
        <p:nvCxnSpPr>
          <p:cNvPr id="75807" name="AutoShape 31"/>
          <p:cNvCxnSpPr>
            <a:cxnSpLocks noChangeShapeType="1"/>
            <a:stCxn id="75785" idx="4"/>
            <a:endCxn id="75787" idx="6"/>
          </p:cNvCxnSpPr>
          <p:nvPr/>
        </p:nvCxnSpPr>
        <p:spPr bwMode="auto">
          <a:xfrm rot="5400000">
            <a:off x="7467600" y="2286000"/>
            <a:ext cx="457200" cy="9144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>
            <a:outerShdw dist="120483" dir="6506097" algn="ctr" rotWithShape="0">
              <a:schemeClr val="bg2"/>
            </a:outerShdw>
          </a:effectLst>
        </p:spPr>
      </p:cxnSp>
      <p:sp>
        <p:nvSpPr>
          <p:cNvPr id="75808" name="Line 32"/>
          <p:cNvSpPr>
            <a:spLocks noChangeShapeType="1"/>
          </p:cNvSpPr>
          <p:nvPr/>
        </p:nvSpPr>
        <p:spPr bwMode="auto">
          <a:xfrm flipH="1">
            <a:off x="5257800" y="2971800"/>
            <a:ext cx="45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>
            <a:outerShdw dist="68392" dir="409191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5809" name="Line 33"/>
          <p:cNvSpPr>
            <a:spLocks noChangeShapeType="1"/>
          </p:cNvSpPr>
          <p:nvPr/>
        </p:nvSpPr>
        <p:spPr bwMode="auto">
          <a:xfrm flipH="1">
            <a:off x="3276600" y="2971800"/>
            <a:ext cx="45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>
            <a:outerShdw dist="68392" dir="409191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cxnSp>
        <p:nvCxnSpPr>
          <p:cNvPr id="75810" name="AutoShape 34"/>
          <p:cNvCxnSpPr>
            <a:cxnSpLocks noChangeShapeType="1"/>
            <a:stCxn id="75788" idx="2"/>
            <a:endCxn id="75789" idx="0"/>
          </p:cNvCxnSpPr>
          <p:nvPr/>
        </p:nvCxnSpPr>
        <p:spPr bwMode="auto">
          <a:xfrm rot="10800000" flipV="1">
            <a:off x="1066800" y="2971800"/>
            <a:ext cx="762000" cy="3810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>
            <a:outerShdw dist="68392" dir="4091915" algn="ctr" rotWithShape="0">
              <a:schemeClr val="bg2"/>
            </a:outerShdw>
          </a:effectLst>
        </p:spPr>
      </p:cxnSp>
      <p:cxnSp>
        <p:nvCxnSpPr>
          <p:cNvPr id="75811" name="AutoShape 35"/>
          <p:cNvCxnSpPr>
            <a:cxnSpLocks noChangeShapeType="1"/>
            <a:stCxn id="75789" idx="4"/>
            <a:endCxn id="75790" idx="2"/>
          </p:cNvCxnSpPr>
          <p:nvPr/>
        </p:nvCxnSpPr>
        <p:spPr bwMode="auto">
          <a:xfrm rot="16200000" flipH="1">
            <a:off x="1257300" y="4076700"/>
            <a:ext cx="304800" cy="6858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>
            <a:outerShdw dist="56796" dir="17793903" algn="ctr" rotWithShape="0">
              <a:schemeClr val="bg2"/>
            </a:outerShdw>
          </a:effectLst>
        </p:spPr>
      </p:cxnSp>
      <p:sp>
        <p:nvSpPr>
          <p:cNvPr id="75812" name="Line 36"/>
          <p:cNvSpPr>
            <a:spLocks noChangeShapeType="1"/>
          </p:cNvSpPr>
          <p:nvPr/>
        </p:nvSpPr>
        <p:spPr bwMode="auto">
          <a:xfrm>
            <a:off x="3352800" y="4572000"/>
            <a:ext cx="381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>
            <a:outerShdw dist="68392" dir="1750808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5813" name="Line 37"/>
          <p:cNvSpPr>
            <a:spLocks noChangeShapeType="1"/>
          </p:cNvSpPr>
          <p:nvPr/>
        </p:nvSpPr>
        <p:spPr bwMode="auto">
          <a:xfrm>
            <a:off x="5257800" y="4495800"/>
            <a:ext cx="533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>
            <a:outerShdw dist="68392" dir="1750808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cxnSp>
        <p:nvCxnSpPr>
          <p:cNvPr id="75817" name="AutoShape 41"/>
          <p:cNvCxnSpPr>
            <a:cxnSpLocks noChangeShapeType="1"/>
            <a:stCxn id="75786" idx="0"/>
            <a:endCxn id="75781" idx="2"/>
          </p:cNvCxnSpPr>
          <p:nvPr/>
        </p:nvCxnSpPr>
        <p:spPr bwMode="auto">
          <a:xfrm rot="-5400000">
            <a:off x="1409700" y="1257300"/>
            <a:ext cx="152400" cy="6858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>
            <a:prstShdw prst="shdw13" dist="53882" dir="13500000">
              <a:schemeClr val="accent2">
                <a:alpha val="50000"/>
              </a:schemeClr>
            </a:prstShdw>
          </a:effectLst>
        </p:spPr>
      </p:cxnSp>
      <p:cxnSp>
        <p:nvCxnSpPr>
          <p:cNvPr id="75818" name="AutoShape 42"/>
          <p:cNvCxnSpPr>
            <a:cxnSpLocks noChangeShapeType="1"/>
            <a:stCxn id="75792" idx="6"/>
            <a:endCxn id="75793" idx="0"/>
          </p:cNvCxnSpPr>
          <p:nvPr/>
        </p:nvCxnSpPr>
        <p:spPr bwMode="auto">
          <a:xfrm>
            <a:off x="7315200" y="4572000"/>
            <a:ext cx="838200" cy="3810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>
            <a:outerShdw dist="68392" dir="17508085" algn="ctr" rotWithShape="0">
              <a:schemeClr val="bg2"/>
            </a:outerShdw>
          </a:effectLst>
        </p:spPr>
      </p:cxnSp>
      <p:cxnSp>
        <p:nvCxnSpPr>
          <p:cNvPr id="75819" name="AutoShape 43"/>
          <p:cNvCxnSpPr>
            <a:cxnSpLocks noChangeShapeType="1"/>
            <a:stCxn id="75793" idx="4"/>
            <a:endCxn id="75794" idx="6"/>
          </p:cNvCxnSpPr>
          <p:nvPr/>
        </p:nvCxnSpPr>
        <p:spPr bwMode="auto">
          <a:xfrm rot="5400000">
            <a:off x="7581900" y="5600700"/>
            <a:ext cx="304800" cy="8382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>
            <a:outerShdw dist="68392" dir="4091915" algn="ctr" rotWithShape="0">
              <a:schemeClr val="bg2"/>
            </a:outerShdw>
          </a:effectLst>
        </p:spPr>
      </p:cxnSp>
      <p:sp>
        <p:nvSpPr>
          <p:cNvPr id="75820" name="Line 44"/>
          <p:cNvSpPr>
            <a:spLocks noChangeShapeType="1"/>
          </p:cNvSpPr>
          <p:nvPr/>
        </p:nvSpPr>
        <p:spPr bwMode="auto">
          <a:xfrm flipH="1">
            <a:off x="5334000" y="6172200"/>
            <a:ext cx="45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>
            <a:outerShdw dist="68392" dir="409191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5821" name="Line 45"/>
          <p:cNvSpPr>
            <a:spLocks noChangeShapeType="1"/>
          </p:cNvSpPr>
          <p:nvPr/>
        </p:nvSpPr>
        <p:spPr bwMode="auto">
          <a:xfrm flipH="1">
            <a:off x="3276600" y="6172200"/>
            <a:ext cx="533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>
            <a:outerShdw dist="68392" dir="409191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cxnSp>
        <p:nvCxnSpPr>
          <p:cNvPr id="75822" name="AutoShape 46"/>
          <p:cNvCxnSpPr>
            <a:cxnSpLocks noChangeShapeType="1"/>
            <a:stCxn id="75796" idx="2"/>
            <a:endCxn id="75797" idx="4"/>
          </p:cNvCxnSpPr>
          <p:nvPr/>
        </p:nvCxnSpPr>
        <p:spPr bwMode="auto">
          <a:xfrm rot="10800000">
            <a:off x="1295400" y="5867400"/>
            <a:ext cx="533400" cy="228600"/>
          </a:xfrm>
          <a:prstGeom prst="curvedConnector2">
            <a:avLst/>
          </a:prstGeom>
          <a:noFill/>
          <a:ln w="38100">
            <a:solidFill>
              <a:srgbClr val="A50021"/>
            </a:solidFill>
            <a:round/>
            <a:headEnd type="oval" w="med" len="med"/>
            <a:tailEnd type="triangle" w="med" len="med"/>
          </a:ln>
          <a:effectLst>
            <a:outerShdw dist="77251" dir="5967739" algn="ctr" rotWithShape="0">
              <a:schemeClr val="bg2"/>
            </a:outerShdw>
          </a:effectLst>
        </p:spPr>
      </p:cxnSp>
      <p:cxnSp>
        <p:nvCxnSpPr>
          <p:cNvPr id="75823" name="AutoShape 47"/>
          <p:cNvCxnSpPr>
            <a:cxnSpLocks noChangeShapeType="1"/>
            <a:stCxn id="75797" idx="2"/>
            <a:endCxn id="75786" idx="2"/>
          </p:cNvCxnSpPr>
          <p:nvPr/>
        </p:nvCxnSpPr>
        <p:spPr bwMode="auto">
          <a:xfrm rot="10800000">
            <a:off x="381000" y="2133600"/>
            <a:ext cx="152400" cy="3276600"/>
          </a:xfrm>
          <a:prstGeom prst="curvedConnector3">
            <a:avLst>
              <a:gd name="adj1" fmla="val 250000"/>
            </a:avLst>
          </a:prstGeom>
          <a:noFill/>
          <a:ln w="38100">
            <a:solidFill>
              <a:srgbClr val="A50021"/>
            </a:solidFill>
            <a:round/>
            <a:headEnd type="oval" w="med" len="med"/>
            <a:tailEnd type="triangle" w="med" len="med"/>
          </a:ln>
          <a:effectLst>
            <a:outerShdw dist="77251" dir="5967739" algn="ctr" rotWithShape="0">
              <a:schemeClr val="bg2"/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0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2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2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2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7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409700" y="332656"/>
            <a:ext cx="7122740" cy="23914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942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ru-RU" sz="36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ОДЕРЖАНИЕ:</a:t>
            </a:r>
            <a:endParaRPr lang="ru-RU" sz="3600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39552" y="2577695"/>
            <a:ext cx="7200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ПОИСКОВЫЙ ЭТАП.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и обоснование проекта.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истории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Экономическое и экологическое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обоснование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ТЕХНОЛОГИЧЕСКИЙ ЭТАП.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Функциональность проекта.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Технологическая карта работ.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331640" y="854722"/>
            <a:ext cx="655272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КОНСТРУКТИВНЫЙ ЭТАП.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изготовления.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ЗАКЛЮЧИТЕЛЬНЫЙ ЭТАП.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выполненных работ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Экономическое и экологическое заключение.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Реклама проекта.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Приложение с фотографиями изделий.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литературы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040560" cy="77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8640960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indent="-274320">
              <a:buFont typeface="Wingdings 2"/>
              <a:buChar char=""/>
              <a:defRPr/>
            </a:pPr>
            <a:r>
              <a:rPr lang="ru-RU" sz="2800" dirty="0" smtClean="0"/>
              <a:t>Метод проектов – это система обучения, гибкая модель организации учебного процесса, ориентированная на творческую самореализацию личности учащегося,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ru-RU" sz="2800" dirty="0" smtClean="0"/>
              <a:t> развитие его интеллектуальных и физических возможностей, 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ru-RU" sz="2800" dirty="0" smtClean="0"/>
              <a:t>волевых качеств и творческих способностей в процессе создания продукта, обладающего субъективной или объективной новизной.</a:t>
            </a:r>
            <a:endParaRPr lang="ru-RU" sz="2800" dirty="0"/>
          </a:p>
        </p:txBody>
      </p:sp>
      <p:sp>
        <p:nvSpPr>
          <p:cNvPr id="4" name="Стрелка вниз 3"/>
          <p:cNvSpPr/>
          <p:nvPr/>
        </p:nvSpPr>
        <p:spPr>
          <a:xfrm rot="19556789">
            <a:off x="1348001" y="52846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0" dirty="0"/>
              <a:t>Метод проектов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7525072" cy="2057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/>
              <a:t>«Брошенный вперед», «путь исследования» (греч)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/>
              <a:t>Проект – это прототип, идеальный образ предполагаемого или возможного объекта, состояния, в некоторых случаях – план, замысел какого-либо действия.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1126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F73D75-B3D5-4515-AC92-40145514FE77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11269" name="Picture 6" descr="C:\Documents and Settings\галина петровна\Рабочий стол\Новая папка\IMG_3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96952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3281221">
            <a:off x="530860" y="7016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642910" y="1064708"/>
            <a:ext cx="8249570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Главная цель любого проекта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формирование различных ключевых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компетенций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под которыми в современной педагогике понимаются комплексные свойства личности, включающие взаимосвязанные знания, умения, ценности, а также готовность мобилизовать их в необходимой ситуации.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23528" y="61075"/>
            <a:ext cx="8820472" cy="61863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процессе проектной деятельности формируются следующие компетенции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Рефлексивные умения;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Поисковые (исследовательские) умения;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Умения и навыки работы в сотрудничестве;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Менеджерские умения и навыки;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Коммуникативные умения;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Презентационные умения и навыки.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332657"/>
            <a:ext cx="7992888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Проекты служат отдельным значимым целям обучения, они не просто добавки и дополнения к "настоящему" учебному курсу. </a:t>
            </a:r>
          </a:p>
          <a:p>
            <a:r>
              <a:rPr lang="ru-RU" sz="32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Метод проектов - это ориентированная на интересы ученика модель обучения, в центре внимания которой стоят интересы ученика. </a:t>
            </a:r>
            <a:endParaRPr lang="ru-RU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7528350" cy="46474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/>
              <a:t> </a:t>
            </a:r>
            <a:r>
              <a:rPr lang="ru-RU" sz="3600" dirty="0"/>
              <a:t>Метод проектов определяется направляющими обучение вопросами, которые связывают </a:t>
            </a:r>
            <a:r>
              <a:rPr lang="ru-RU" sz="3600" u="sng" dirty="0"/>
              <a:t>образовательные </a:t>
            </a:r>
            <a:r>
              <a:rPr lang="ru-RU" sz="3600" u="sng" dirty="0" smtClean="0"/>
              <a:t>стандарты</a:t>
            </a:r>
            <a:r>
              <a:rPr lang="ru-RU" sz="3600" dirty="0" smtClean="0"/>
              <a:t>,</a:t>
            </a:r>
          </a:p>
          <a:p>
            <a:r>
              <a:rPr lang="ru-RU" sz="3600" dirty="0"/>
              <a:t> </a:t>
            </a:r>
            <a:r>
              <a:rPr lang="ru-RU" sz="3600" u="sng" dirty="0"/>
              <a:t>навыки высокого </a:t>
            </a:r>
            <a:r>
              <a:rPr lang="ru-RU" sz="3600" u="sng" dirty="0" smtClean="0"/>
              <a:t>мышления</a:t>
            </a:r>
            <a:r>
              <a:rPr lang="ru-RU" sz="3600" dirty="0"/>
              <a:t> с реальным содержанием окружающего мира.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429552" cy="60631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/>
              <a:t>Проекты ставят ученика в активную позицию - человека, 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который </a:t>
            </a:r>
            <a:r>
              <a:rPr lang="ru-RU" sz="3600" dirty="0"/>
              <a:t>исследует</a:t>
            </a:r>
            <a:r>
              <a:rPr lang="ru-RU" sz="3600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3600" dirty="0"/>
              <a:t>решает проблемы</a:t>
            </a:r>
            <a:r>
              <a:rPr lang="ru-RU" sz="3600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3600" dirty="0"/>
              <a:t>принимает решения, 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изучает,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3600" dirty="0"/>
              <a:t>документирует свою деятельность.  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>
                <a:solidFill>
                  <a:srgbClr val="C00000"/>
                </a:solidFill>
              </a:rPr>
              <a:t>Проекты основываются на вопросах, направляющих процесс обучения</a:t>
            </a:r>
          </a:p>
          <a:p>
            <a:pPr>
              <a:buFont typeface="Arial" pitchFamily="34" charset="0"/>
              <a:buChar char="•"/>
            </a:pPr>
            <a:endParaRPr lang="ru-RU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 rot="21008412">
            <a:off x="566738" y="1855788"/>
            <a:ext cx="8577262" cy="275113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Преподавателю </a:t>
            </a:r>
            <a:r>
              <a:rPr lang="ru-RU" sz="4400" dirty="0"/>
              <a:t>в рамках </a:t>
            </a:r>
            <a:r>
              <a:rPr lang="ru-RU" sz="4400" dirty="0">
                <a:hlinkClick r:id="rId2" tooltip="Учебный проект"/>
              </a:rPr>
              <a:t>проекта</a:t>
            </a:r>
            <a:r>
              <a:rPr lang="ru-RU" sz="4400" dirty="0"/>
              <a:t> отводится роль разработчика, координатора, эксперта, </a:t>
            </a:r>
            <a:r>
              <a:rPr lang="ru-RU" sz="4400" dirty="0" smtClean="0"/>
              <a:t>консультанта.</a:t>
            </a:r>
            <a:endParaRPr lang="ru-RU" sz="44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214678" y="4286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галина петровна\Рабочий стол\научно-пр. конф\Копия IMG_4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57" y="285728"/>
            <a:ext cx="8397905" cy="6298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297" y="260648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E906EF-A1C6-4A9F-8527-FA650FC4D700}" type="slidenum">
              <a:rPr lang="ru-RU" smtClean="0">
                <a:latin typeface="Arial" pitchFamily="34" charset="0"/>
              </a:rPr>
              <a:pPr/>
              <a:t>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127875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0" dirty="0" smtClean="0"/>
              <a:t>Основная цель </a:t>
            </a:r>
            <a:r>
              <a:rPr lang="ru-RU" sz="4000" dirty="0" smtClean="0"/>
              <a:t>проектного</a:t>
            </a:r>
            <a:r>
              <a:rPr lang="ru-RU" sz="4000" b="0" dirty="0" smtClean="0"/>
              <a:t> образования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893175" cy="47085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Максимально возможная социализация выпускников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0245" name="Picture 2" descr="C:\Documents and Settings\галина петровна\Рабочий стол\фото мастерклассы\IMG_5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422116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C:\Documents and Settings\галина петровна\Рабочий стол\Новая папка\IMG_3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3857179" cy="440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5723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42984"/>
            <a:ext cx="6400800" cy="449581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b="1" dirty="0" err="1">
                <a:solidFill>
                  <a:schemeClr val="tx1"/>
                </a:solidFill>
              </a:rPr>
              <a:t>Ме́тод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прое́ктов</a:t>
            </a:r>
            <a:r>
              <a:rPr lang="ru-RU" dirty="0">
                <a:solidFill>
                  <a:schemeClr val="tx1"/>
                </a:solidFill>
              </a:rPr>
              <a:t> — это способ достижения дидактической цели через детальную разработку проблемы (технологию), которая должна завершиться вполне реальным, осязаемым практическим результатом, оформленным тем или иным образом (проф. Е. С. </a:t>
            </a:r>
            <a:r>
              <a:rPr lang="ru-RU" dirty="0" err="1">
                <a:solidFill>
                  <a:schemeClr val="tx1"/>
                </a:solidFill>
              </a:rPr>
              <a:t>Полат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это совокупность приёмов, действий учащихся в их определённой последовательности для достижения поставленной задачи — решения </a:t>
            </a:r>
            <a:r>
              <a:rPr lang="ru-RU" dirty="0">
                <a:solidFill>
                  <a:schemeClr val="tx1"/>
                </a:solidFill>
                <a:hlinkClick r:id="rId2" tooltip="Проблема"/>
              </a:rPr>
              <a:t>проблемы</a:t>
            </a:r>
            <a:r>
              <a:rPr lang="ru-RU" dirty="0">
                <a:solidFill>
                  <a:schemeClr val="tx1"/>
                </a:solidFill>
              </a:rPr>
              <a:t>, лично значимой для учащихся и оформленной в виде некоего конечного продукта.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700808"/>
            <a:ext cx="8175282" cy="31085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/>
              <a:t>В России метод проектов был известен ещё в </a:t>
            </a:r>
            <a:r>
              <a:rPr lang="ru-RU" sz="2800" u="sng" dirty="0">
                <a:hlinkClick r:id="rId2" tooltip="1905 год"/>
              </a:rPr>
              <a:t>1905 </a:t>
            </a:r>
            <a:r>
              <a:rPr lang="ru-RU" sz="2800" u="sng" dirty="0" smtClean="0">
                <a:hlinkClick r:id="rId2" tooltip="1905 год"/>
              </a:rPr>
              <a:t>году</a:t>
            </a:r>
            <a:r>
              <a:rPr lang="ru-RU" sz="2800" u="sng" dirty="0" smtClean="0"/>
              <a:t>.</a:t>
            </a:r>
            <a:r>
              <a:rPr lang="ru-RU" sz="28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Теоретическая </a:t>
            </a:r>
            <a:r>
              <a:rPr lang="ru-RU" sz="2800" dirty="0"/>
              <a:t>основа внедрения метода проектов в России разработана в трудах </a:t>
            </a:r>
            <a:r>
              <a:rPr lang="ru-RU" sz="2800" dirty="0">
                <a:hlinkClick r:id="rId3" tooltip="Полат, Евгения Семёновна"/>
              </a:rPr>
              <a:t>Е. С. </a:t>
            </a:r>
            <a:r>
              <a:rPr lang="ru-RU" sz="2800" dirty="0" err="1">
                <a:hlinkClick r:id="rId3" tooltip="Полат, Евгения Семёновна"/>
              </a:rPr>
              <a:t>Полат</a:t>
            </a:r>
            <a:r>
              <a:rPr lang="ru-RU" sz="2800" dirty="0"/>
              <a:t> .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Под руководством</a:t>
            </a:r>
            <a:r>
              <a:rPr lang="ru-RU" sz="2800" dirty="0"/>
              <a:t> </a:t>
            </a:r>
            <a:r>
              <a:rPr lang="ru-RU" sz="2800" u="sng" dirty="0" err="1">
                <a:hlinkClick r:id="rId4" tooltip="Шацкий, Станислав Теофилович"/>
              </a:rPr>
              <a:t>С.Т.Шацкого</a:t>
            </a:r>
            <a:r>
              <a:rPr lang="ru-RU" sz="2800" dirty="0"/>
              <a:t> работала группа российских педагогов по внедрению этого метода в образовательную практику</a:t>
            </a:r>
            <a:r>
              <a:rPr lang="ru-RU" sz="2800" dirty="0" smtClean="0"/>
              <a:t>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Из истории проектной деятельности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72816"/>
            <a:ext cx="7416824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Метод проектов широко внедряется в образовательную практику в России благодаря благотворительной программе </a:t>
            </a:r>
            <a:r>
              <a:rPr lang="ru-RU" sz="3200" dirty="0" smtClean="0">
                <a:hlinkClick r:id="rId2" tooltip="Обучение для будущего (страница отсутствует)"/>
              </a:rPr>
              <a:t>Обучение для будущего</a:t>
            </a:r>
            <a:r>
              <a:rPr lang="ru-RU" sz="3200" dirty="0" smtClean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7992888" cy="40318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После революции метод проектов применялся в школах по личному распоряжению </a:t>
            </a:r>
            <a:r>
              <a:rPr lang="ru-RU" sz="3200" u="sng" dirty="0" smtClean="0">
                <a:hlinkClick r:id="rId2" tooltip="Крупская"/>
              </a:rPr>
              <a:t>Н. К. Крупской</a:t>
            </a:r>
            <a:r>
              <a:rPr lang="ru-RU" sz="3200" dirty="0" smtClean="0"/>
              <a:t>.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В </a:t>
            </a:r>
            <a:r>
              <a:rPr lang="ru-RU" sz="3200" u="sng" dirty="0" smtClean="0">
                <a:hlinkClick r:id="rId3" tooltip="1931"/>
              </a:rPr>
              <a:t>1931</a:t>
            </a:r>
            <a:r>
              <a:rPr lang="ru-RU" sz="3200" dirty="0" smtClean="0"/>
              <a:t> г. постановлением </a:t>
            </a:r>
            <a:r>
              <a:rPr lang="ru-RU" sz="3200" u="sng" dirty="0" smtClean="0">
                <a:hlinkClick r:id="rId4" tooltip="ЦК ВКП(б)"/>
              </a:rPr>
              <a:t>ЦК ВКП(б)</a:t>
            </a:r>
            <a:r>
              <a:rPr lang="ru-RU" sz="3200" dirty="0" smtClean="0"/>
              <a:t> метод проектов был осужден как чуждый советской школе и не использовался вплоть до конца 80-х годов.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424936" cy="40318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Метод проектов не новость в мировой </a:t>
            </a:r>
            <a:r>
              <a:rPr lang="ru-RU" sz="3200" dirty="0" smtClean="0">
                <a:hlinkClick r:id="rId2" tooltip="Педагогика"/>
              </a:rPr>
              <a:t>педагогике</a:t>
            </a:r>
            <a:r>
              <a:rPr lang="ru-RU" sz="3200" dirty="0" smtClean="0"/>
              <a:t>: он начал использоваться в практике обучения значительно раньше выхода в свет известной статьи </a:t>
            </a:r>
            <a:r>
              <a:rPr lang="ru-RU" sz="3200" dirty="0" smtClean="0">
                <a:hlinkClick r:id="rId3" tooltip="Америка"/>
              </a:rPr>
              <a:t>американского</a:t>
            </a:r>
            <a:r>
              <a:rPr lang="ru-RU" sz="3200" dirty="0" smtClean="0"/>
              <a:t> </a:t>
            </a:r>
            <a:r>
              <a:rPr lang="ru-RU" sz="3200" dirty="0" smtClean="0">
                <a:hlinkClick r:id="rId4" tooltip="Педагог"/>
              </a:rPr>
              <a:t>педагога</a:t>
            </a:r>
            <a:r>
              <a:rPr lang="ru-RU" sz="3200" dirty="0" smtClean="0"/>
              <a:t> </a:t>
            </a:r>
            <a:r>
              <a:rPr lang="ru-RU" sz="3200" dirty="0" smtClean="0">
                <a:hlinkClick r:id="rId5" tooltip="Килпатрик, Уильям Херд"/>
              </a:rPr>
              <a:t>У. </a:t>
            </a:r>
            <a:r>
              <a:rPr lang="ru-RU" sz="3200" dirty="0" err="1" smtClean="0">
                <a:hlinkClick r:id="rId5" tooltip="Килпатрик, Уильям Херд"/>
              </a:rPr>
              <a:t>Килпатрика</a:t>
            </a:r>
            <a:r>
              <a:rPr lang="ru-RU" sz="3200" dirty="0" smtClean="0"/>
              <a:t>  «Метод проектов» (</a:t>
            </a:r>
            <a:r>
              <a:rPr lang="ru-RU" sz="3200" dirty="0" smtClean="0">
                <a:hlinkClick r:id="rId6" tooltip="1918"/>
              </a:rPr>
              <a:t>1918</a:t>
            </a:r>
            <a:r>
              <a:rPr lang="ru-RU" sz="3200" dirty="0" smtClean="0"/>
              <a:t>), в которой он определил это понятие как «от души выполняемый замысел». 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711</Words>
  <Application>Microsoft Office PowerPoint</Application>
  <PresentationFormat>Экран (4:3)</PresentationFormat>
  <Paragraphs>183</Paragraphs>
  <Slides>37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Апекс</vt:lpstr>
      <vt:lpstr>Использование метода  проектов в образовательном  процессе школьников </vt:lpstr>
      <vt:lpstr>содержание</vt:lpstr>
      <vt:lpstr>Метод проектов</vt:lpstr>
      <vt:lpstr>Основная цель проектного образования</vt:lpstr>
      <vt:lpstr>Слайд 5</vt:lpstr>
      <vt:lpstr>Из истории проектной деятельности</vt:lpstr>
      <vt:lpstr>Слайд 7</vt:lpstr>
      <vt:lpstr>Слайд 8</vt:lpstr>
      <vt:lpstr>Слайд 9</vt:lpstr>
      <vt:lpstr>Слайд 10</vt:lpstr>
      <vt:lpstr>Классификация проектов</vt:lpstr>
      <vt:lpstr>Типы проектов</vt:lpstr>
      <vt:lpstr>Типы проектов (по способу организации деятельности учащихся)</vt:lpstr>
      <vt:lpstr>Проекты могут быть:</vt:lpstr>
      <vt:lpstr>Слайд 15</vt:lpstr>
      <vt:lpstr>Особенности монопроектов</vt:lpstr>
      <vt:lpstr>Межпредметные проекты</vt:lpstr>
      <vt:lpstr>Особенности игровых и ролевых проектов</vt:lpstr>
      <vt:lpstr>Особенности исследовательских проектов</vt:lpstr>
      <vt:lpstr>Особенности прикладных проектов</vt:lpstr>
      <vt:lpstr>Учебный проект</vt:lpstr>
      <vt:lpstr>Основные условия применения метода проектов</vt:lpstr>
      <vt:lpstr>Проекты основываются на вопросах, направляющих процесс обучения </vt:lpstr>
      <vt:lpstr>Слайд 24</vt:lpstr>
      <vt:lpstr>Слайд 25</vt:lpstr>
      <vt:lpstr>Петля дизайна</vt:lpstr>
      <vt:lpstr>Слайд 27</vt:lpstr>
      <vt:lpstr>Слайд 28</vt:lpstr>
      <vt:lpstr>выводы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МОУ"СОШ№10"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проектов</dc:title>
  <dc:creator>ильинская галина петровна</dc:creator>
  <cp:lastModifiedBy>Admin</cp:lastModifiedBy>
  <cp:revision>48</cp:revision>
  <dcterms:created xsi:type="dcterms:W3CDTF">2013-10-15T07:47:41Z</dcterms:created>
  <dcterms:modified xsi:type="dcterms:W3CDTF">2014-01-03T19:17:26Z</dcterms:modified>
</cp:coreProperties>
</file>