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0" r:id="rId3"/>
    <p:sldId id="266" r:id="rId4"/>
    <p:sldId id="286" r:id="rId5"/>
    <p:sldId id="269" r:id="rId6"/>
    <p:sldId id="270" r:id="rId7"/>
    <p:sldId id="273" r:id="rId8"/>
    <p:sldId id="271" r:id="rId9"/>
    <p:sldId id="272" r:id="rId10"/>
    <p:sldId id="274" r:id="rId11"/>
    <p:sldId id="299" r:id="rId12"/>
    <p:sldId id="310" r:id="rId13"/>
    <p:sldId id="309" r:id="rId14"/>
    <p:sldId id="295" r:id="rId15"/>
    <p:sldId id="279" r:id="rId16"/>
    <p:sldId id="278" r:id="rId17"/>
    <p:sldId id="297" r:id="rId18"/>
    <p:sldId id="290" r:id="rId19"/>
    <p:sldId id="303" r:id="rId20"/>
    <p:sldId id="298" r:id="rId21"/>
    <p:sldId id="308" r:id="rId22"/>
    <p:sldId id="311" r:id="rId23"/>
    <p:sldId id="321" r:id="rId24"/>
    <p:sldId id="317" r:id="rId25"/>
    <p:sldId id="288" r:id="rId26"/>
    <p:sldId id="289" r:id="rId27"/>
    <p:sldId id="291" r:id="rId28"/>
    <p:sldId id="292" r:id="rId29"/>
    <p:sldId id="319" r:id="rId30"/>
    <p:sldId id="312" r:id="rId31"/>
    <p:sldId id="313" r:id="rId32"/>
    <p:sldId id="314" r:id="rId33"/>
    <p:sldId id="315" r:id="rId34"/>
    <p:sldId id="29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rgbClr val="0000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2" autoAdjust="0"/>
    <p:restoredTop sz="94622" autoAdjust="0"/>
  </p:normalViewPr>
  <p:slideViewPr>
    <p:cSldViewPr>
      <p:cViewPr varScale="1">
        <p:scale>
          <a:sx n="71" d="100"/>
          <a:sy n="71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i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i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800" b="0" i="0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6AF00F-20BE-4028-BB40-55A84EB6EF86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7AF29BD-15FA-4B80-B6E2-CCB30F72E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F428-7B6E-40B2-8B15-C01073A7DB9F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BB69-96F3-4444-8166-4BC6D2104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FF1F-1B63-4D4C-A52C-3CF250AA8208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86C2-AD21-4168-BF81-362CBDE7B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B9B1-2B85-458D-91F7-8D5A0920AE9E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8FEA-89D9-4CE6-AFF7-AA71329F8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A9D4-D16B-4553-83C4-3C186A927176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1DD6-2C19-45A9-9D00-5C576DAAA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1EB060-35CB-4725-A1B2-3D44AFF6E280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5AC11D-B0B9-47A2-A818-8397925FD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0B6B33-DC91-4074-90EE-874E26371947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7754AD-96C3-4DFB-B0C8-07D2C031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C6ABA0-4EC6-4770-850D-2D234C1B1F4A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9D3009-8880-43EB-BE26-4CA43ABFB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E8C6-EBB1-4F06-B361-14FD44B9283A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B3BB-3D85-4B75-9C47-59870CEAA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494F96-06A5-4136-8E1A-9647CCE37A82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ECED9C-199C-48F1-8B2F-1AFFC9202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27A6A5-AE24-458A-959D-574C00F6D200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4CC1B8-51FC-4B7A-A871-3C9BDA6B0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0F18-43B2-455C-8B1D-0B137520E9C5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9B17-BD31-4CFC-9A9A-F07EC6504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A8E778-DD30-4749-838B-CA0B37B209A5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348C5E-DAA3-4784-B09F-0E22CEDA0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3" r:id="rId6"/>
    <p:sldLayoutId id="2147483689" r:id="rId7"/>
    <p:sldLayoutId id="2147483690" r:id="rId8"/>
    <p:sldLayoutId id="2147483682" r:id="rId9"/>
    <p:sldLayoutId id="2147483681" r:id="rId10"/>
    <p:sldLayoutId id="2147483680" r:id="rId11"/>
    <p:sldLayoutId id="2147483679" r:id="rId12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2"/>
          <p:cNvPicPr>
            <a:picLocks noGrp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6875462" cy="4462462"/>
          </a:xfrm>
          <a:noFill/>
        </p:spPr>
      </p:pic>
      <p:sp>
        <p:nvSpPr>
          <p:cNvPr id="14338" name="Rectangle 7"/>
          <p:cNvSpPr>
            <a:spLocks noGrp="1"/>
          </p:cNvSpPr>
          <p:nvPr>
            <p:ph type="subTitle" idx="4294967295"/>
          </p:nvPr>
        </p:nvSpPr>
        <p:spPr>
          <a:xfrm>
            <a:off x="5148263" y="3573463"/>
            <a:ext cx="3600450" cy="1511300"/>
          </a:xfrm>
        </p:spPr>
        <p:txBody>
          <a:bodyPr/>
          <a:lstStyle/>
          <a:p>
            <a:pPr marL="109538" indent="0" algn="ctr" eaLnBrk="1" hangingPunct="1">
              <a:buFont typeface="Wingdings 3" pitchFamily="18" charset="2"/>
              <a:buNone/>
            </a:pPr>
            <a:r>
              <a:rPr lang="uk-UA" smtClean="0">
                <a:latin typeface="Arial" charset="0"/>
              </a:rPr>
              <a:t>ЗОШ №3</a:t>
            </a:r>
          </a:p>
          <a:p>
            <a:pPr marL="109538" indent="0" algn="ctr" eaLnBrk="1" hangingPunct="1">
              <a:buFont typeface="Wingdings 3" pitchFamily="18" charset="2"/>
              <a:buNone/>
            </a:pPr>
            <a:r>
              <a:rPr lang="uk-UA" smtClean="0">
                <a:latin typeface="Arial" charset="0"/>
              </a:rPr>
              <a:t>М.Жмеринка</a:t>
            </a:r>
          </a:p>
          <a:p>
            <a:pPr marL="109538" indent="0" algn="ctr" eaLnBrk="1" hangingPunct="1"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2013-2014 н. р.</a:t>
            </a:r>
            <a:endParaRPr lang="ru-RU" sz="2400" b="1" i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0731">
            <a:off x="6300788" y="260350"/>
            <a:ext cx="23796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472488" cy="1006475"/>
          </a:xfrm>
        </p:spPr>
      </p:pic>
      <p:sp>
        <p:nvSpPr>
          <p:cNvPr id="23554" name="Rectangle 6"/>
          <p:cNvSpPr>
            <a:spLocks noGrp="1"/>
          </p:cNvSpPr>
          <p:nvPr>
            <p:ph type="body" sz="half" idx="2"/>
          </p:nvPr>
        </p:nvSpPr>
        <p:spPr>
          <a:xfrm>
            <a:off x="4211638" y="1052513"/>
            <a:ext cx="4470400" cy="5099050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Освіта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вища, ВДПУ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 ім. Коцюбинського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Вчитель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спеціаліст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Стаж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9 років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Курсова перепідготовка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жовтень-листопад 2010р.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Тема самоосвіти :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“ Активізація пізнавальної діяльності учнів на уроках інформатики ”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300" smtClean="0"/>
          </a:p>
        </p:txBody>
      </p:sp>
      <p:pic>
        <p:nvPicPr>
          <p:cNvPr id="23555" name="Picture 5" descr="СнимокІВЙ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38163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779">
            <a:off x="8116888" y="2349500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261938"/>
            <a:ext cx="8474075" cy="1152525"/>
          </a:xfrm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0731">
            <a:off x="6588125" y="2492375"/>
            <a:ext cx="15144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/>
          </p:cNvSpPr>
          <p:nvPr/>
        </p:nvSpPr>
        <p:spPr bwMode="auto">
          <a:xfrm>
            <a:off x="5724525" y="476250"/>
            <a:ext cx="28797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/>
              <a:t>Дідух О. Г.- бінарний урок в 8-Б класі з алгебри та історії.              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/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uk-UA"/>
              <a:t>                       Тема уроку :       “ Степінь з цілим показником “</a:t>
            </a: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/>
          </a:p>
        </p:txBody>
      </p:sp>
      <p:pic>
        <p:nvPicPr>
          <p:cNvPr id="24580" name="Picture 6" descr="IMG_09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53990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IMG_0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07811">
            <a:off x="250825" y="404813"/>
            <a:ext cx="41656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IMG_09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6902">
            <a:off x="250825" y="4005263"/>
            <a:ext cx="461486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IMG_09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5677">
            <a:off x="4716463" y="333375"/>
            <a:ext cx="4070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IMG_09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84139">
            <a:off x="5003800" y="3933825"/>
            <a:ext cx="37512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IMG_09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47688">
            <a:off x="6011863" y="2492375"/>
            <a:ext cx="26638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IMG_099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10239">
            <a:off x="539750" y="2636838"/>
            <a:ext cx="31003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 descr="IMG_098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2852738"/>
            <a:ext cx="33845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2238"/>
            <a:ext cx="8242300" cy="1304925"/>
          </a:xfrm>
        </p:spPr>
      </p:pic>
      <p:graphicFrame>
        <p:nvGraphicFramePr>
          <p:cNvPr id="26659" name="Group 35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600" cy="4395787"/>
        </p:xfrm>
        <a:graphic>
          <a:graphicData uri="http://schemas.openxmlformats.org/drawingml/2006/table">
            <a:tbl>
              <a:tblPr/>
              <a:tblGrid>
                <a:gridCol w="2663825"/>
                <a:gridCol w="2822575"/>
                <a:gridCol w="2743200"/>
              </a:tblGrid>
              <a:tr h="132873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Середній бал    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( 1-ий семестр )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% успішності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(1-ий семестр )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Дідух О. Г.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Гордієць Т. С.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Войтович Л. В.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Приймак Л. Г.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Оберемок О. А.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787">
            <a:off x="827088" y="1557338"/>
            <a:ext cx="8112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813" y="188913"/>
            <a:ext cx="8021637" cy="901700"/>
          </a:xfrm>
        </p:spPr>
      </p:pic>
      <p:sp>
        <p:nvSpPr>
          <p:cNvPr id="27650" name="Rectangle 7"/>
          <p:cNvSpPr>
            <a:spLocks noGrp="1"/>
          </p:cNvSpPr>
          <p:nvPr>
            <p:ph type="subTitle" idx="1"/>
          </p:nvPr>
        </p:nvSpPr>
        <p:spPr>
          <a:xfrm>
            <a:off x="611188" y="981075"/>
            <a:ext cx="7993062" cy="5688013"/>
          </a:xfrm>
        </p:spPr>
        <p:txBody>
          <a:bodyPr/>
          <a:lstStyle/>
          <a:p>
            <a:pPr marL="109538"/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Шевчук Ірина     6-Б клас</a:t>
            </a: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 marL="109538"/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Вчитель -  Гордієць Т.С.</a:t>
            </a:r>
            <a:endParaRPr lang="ru-RU" sz="2400" b="1" i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7651" name="Picture 9" descr="c7SM2tYxDI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518318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779">
            <a:off x="7667625" y="836613"/>
            <a:ext cx="10271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Снимокфчфч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3225"/>
            <a:ext cx="8135938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779">
            <a:off x="6011863" y="5300663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2238"/>
            <a:ext cx="8443912" cy="1304925"/>
          </a:xfrm>
        </p:spPr>
      </p:pic>
      <p:pic>
        <p:nvPicPr>
          <p:cNvPr id="29698" name="Picture 4" descr="Снимока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39608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Снимокка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84313"/>
            <a:ext cx="40338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8779">
            <a:off x="7885113" y="260350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0"/>
            <a:ext cx="8278812" cy="1292225"/>
          </a:xfrm>
        </p:spPr>
      </p:pic>
      <p:pic>
        <p:nvPicPr>
          <p:cNvPr id="30722" name="Picture 8" descr="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36337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 descr="Снимокца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73238"/>
            <a:ext cx="38877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8779">
            <a:off x="7812088" y="1412875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4122">
            <a:off x="395288" y="1268413"/>
            <a:ext cx="20510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7"/>
          <p:cNvSpPr>
            <a:spLocks noGrp="1"/>
          </p:cNvSpPr>
          <p:nvPr>
            <p:ph type="body" idx="1"/>
          </p:nvPr>
        </p:nvSpPr>
        <p:spPr>
          <a:xfrm>
            <a:off x="2555875" y="476250"/>
            <a:ext cx="6121400" cy="5329238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Творчість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це те, що вдалось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                                 досягти,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Творчість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це спосіб досягнень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                                       мети,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Творчість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це радісні очі дитячі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Ті, що радіють найменшій удачі,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Ті, що чекають на тебе. А ти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Вдячність в очах тих можеш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                                 знайти.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400" b="1" i="1" smtClean="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268288"/>
            <a:ext cx="8474075" cy="1158875"/>
          </a:xfrm>
        </p:spPr>
      </p:pic>
      <p:pic>
        <p:nvPicPr>
          <p:cNvPr id="32770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rot="558779">
            <a:off x="3024188" y="1681163"/>
            <a:ext cx="3095625" cy="4124325"/>
          </a:xfr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779">
            <a:off x="2987675" y="1700213"/>
            <a:ext cx="30956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71550" y="620713"/>
            <a:ext cx="7488238" cy="52562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	Всупереч народному прислів</a:t>
            </a:r>
            <a:r>
              <a:rPr lang="ru-RU" sz="2400" b="1" i="1" smtClean="0">
                <a:solidFill>
                  <a:srgbClr val="000099"/>
                </a:solidFill>
              </a:rPr>
              <a:t>’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ю 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000099"/>
                </a:solidFill>
              </a:rPr>
              <a:t>„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Можна привести коня до води, але не</a:t>
            </a:r>
            <a:r>
              <a:rPr lang="uk-UA" sz="2400" b="1" i="1" smtClean="0">
                <a:solidFill>
                  <a:srgbClr val="000099"/>
                </a:solidFill>
              </a:rPr>
              <a:t> 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можна</a:t>
            </a:r>
            <a:r>
              <a:rPr lang="uk-UA" sz="2400" b="1" i="1" smtClean="0">
                <a:solidFill>
                  <a:srgbClr val="000099"/>
                </a:solidFill>
              </a:rPr>
              <a:t> 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змусити його напитися</a:t>
            </a:r>
            <a:r>
              <a:rPr lang="uk-UA" sz="2400" b="1" i="1" smtClean="0">
                <a:solidFill>
                  <a:srgbClr val="000099"/>
                </a:solidFill>
              </a:rPr>
              <a:t>”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, 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учитель повинен не тільки привести 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учня до джерела </a:t>
            </a:r>
            <a:r>
              <a:rPr lang="uk-UA" sz="2400" b="1" i="1" smtClean="0">
                <a:solidFill>
                  <a:srgbClr val="000099"/>
                </a:solidFill>
              </a:rPr>
              <a:t> 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знань, а й організувати</a:t>
            </a:r>
            <a:r>
              <a:rPr lang="uk-UA" sz="2400" b="1" i="1" smtClean="0">
                <a:solidFill>
                  <a:srgbClr val="000099"/>
                </a:solidFill>
              </a:rPr>
              <a:t> 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роботу так, щоб учень захотів сам узяти ці знання.</a:t>
            </a:r>
            <a:r>
              <a:rPr lang="ru-RU" sz="2400" smtClean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0731">
            <a:off x="395288" y="3716338"/>
            <a:ext cx="11906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0"/>
            <a:ext cx="8443912" cy="1304925"/>
          </a:xfrm>
        </p:spPr>
      </p:pic>
      <p:sp>
        <p:nvSpPr>
          <p:cNvPr id="3379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755650" y="1484313"/>
            <a:ext cx="7931150" cy="21637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  <a:latin typeface="Arial" charset="0"/>
              </a:rPr>
              <a:t>Мета гуртка :  Формування інтересу до математики і занять математикою, поглиблення і розширення знань учнів із шкільного курсу математики</a:t>
            </a:r>
            <a:br>
              <a:rPr lang="ru-RU" sz="2400" b="1" i="1" smtClean="0">
                <a:solidFill>
                  <a:srgbClr val="000099"/>
                </a:solidFill>
                <a:latin typeface="Arial" charset="0"/>
              </a:rPr>
            </a:br>
            <a:endParaRPr lang="ru-RU" sz="2400" b="1" i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3795" name="Picture 5" descr="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1606">
            <a:off x="5795963" y="3068638"/>
            <a:ext cx="265271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Снимокж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72623">
            <a:off x="5219700" y="4437063"/>
            <a:ext cx="29527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Сним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86050">
            <a:off x="323850" y="3429000"/>
            <a:ext cx="26289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4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11913">
            <a:off x="2771775" y="3357563"/>
            <a:ext cx="265747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09326">
            <a:off x="2916238" y="5373688"/>
            <a:ext cx="8540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Rectangle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334963"/>
            <a:ext cx="8016875" cy="1481137"/>
          </a:xfrm>
        </p:spPr>
      </p:pic>
      <p:pic>
        <p:nvPicPr>
          <p:cNvPr id="34818" name="Picture 6" descr="VipTalism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36688"/>
            <a:ext cx="7777162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2238"/>
            <a:ext cx="8443912" cy="1304925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0"/>
            <a:ext cx="8443912" cy="1304925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8588"/>
            <a:ext cx="8242300" cy="1298575"/>
          </a:xfrm>
        </p:spPr>
      </p:pic>
      <p:pic>
        <p:nvPicPr>
          <p:cNvPr id="37890" name="Picture 5" descr="DSCF2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557338"/>
            <a:ext cx="5041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779">
            <a:off x="7596188" y="2276475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223000" cy="1712913"/>
          </a:xfrm>
        </p:spPr>
      </p:pic>
      <p:pic>
        <p:nvPicPr>
          <p:cNvPr id="38914" name="Picture 4" descr="DSCF2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68421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779">
            <a:off x="7596188" y="333375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261938"/>
            <a:ext cx="8474075" cy="1152525"/>
          </a:xfrm>
        </p:spPr>
      </p:pic>
      <p:pic>
        <p:nvPicPr>
          <p:cNvPr id="39938" name="Picture 3" descr="DSCF22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7003">
            <a:off x="684213" y="1341438"/>
            <a:ext cx="38274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DSCF22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9919">
            <a:off x="4716463" y="1268413"/>
            <a:ext cx="38877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DSCF22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284538"/>
            <a:ext cx="4392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8779">
            <a:off x="7308850" y="4652963"/>
            <a:ext cx="10271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261938"/>
            <a:ext cx="8472488" cy="1652587"/>
          </a:xfrm>
        </p:spPr>
      </p:pic>
      <p:pic>
        <p:nvPicPr>
          <p:cNvPr id="40962" name="Picture 4" descr="DSCF2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73539">
            <a:off x="3348038" y="1773238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DSCF22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3378">
            <a:off x="6084888" y="1700213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DSCF22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327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DSCF22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933825"/>
            <a:ext cx="50403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58779">
            <a:off x="7451725" y="188913"/>
            <a:ext cx="10271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2238"/>
            <a:ext cx="8534400" cy="1304925"/>
          </a:xfrm>
        </p:spPr>
      </p:pic>
      <p:pic>
        <p:nvPicPr>
          <p:cNvPr id="41986" name="Picture 4" descr="ука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1158">
            <a:off x="323850" y="2205038"/>
            <a:ext cx="42862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Снимокттткь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2932">
            <a:off x="4643438" y="2060575"/>
            <a:ext cx="40671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Снимокччччч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221163"/>
            <a:ext cx="390366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8779">
            <a:off x="7235825" y="4868863"/>
            <a:ext cx="10271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SCF2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625" y="255588"/>
            <a:ext cx="7791450" cy="2195512"/>
          </a:xfrm>
        </p:spPr>
      </p:pic>
      <p:sp>
        <p:nvSpPr>
          <p:cNvPr id="16386" name="Rectangle 3"/>
          <p:cNvSpPr>
            <a:spLocks noGrp="1"/>
          </p:cNvSpPr>
          <p:nvPr>
            <p:ph type="subTitle" idx="4294967295"/>
          </p:nvPr>
        </p:nvSpPr>
        <p:spPr>
          <a:xfrm>
            <a:off x="2268538" y="2492375"/>
            <a:ext cx="6400800" cy="2305050"/>
          </a:xfrm>
        </p:spPr>
        <p:txBody>
          <a:bodyPr/>
          <a:lstStyle/>
          <a:p>
            <a:pPr marL="109538" indent="0" algn="ctr" eaLnBrk="1" hangingPunct="1"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“ Формування в учнів інтересу до вивчення математики шляхом впровадження нових та вдосконалення існуючих технологій навчання ”</a:t>
            </a:r>
            <a:endParaRPr lang="ru-RU" sz="2400" b="1" i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3112">
            <a:off x="611188" y="2420938"/>
            <a:ext cx="15652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268288"/>
            <a:ext cx="8474075" cy="1158875"/>
          </a:xfrm>
        </p:spPr>
      </p:pic>
      <p:pic>
        <p:nvPicPr>
          <p:cNvPr id="44034" name="Picture 4" descr="DSCF2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268413"/>
            <a:ext cx="6624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779">
            <a:off x="179388" y="3213100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8588"/>
            <a:ext cx="8613775" cy="1298575"/>
          </a:xfrm>
        </p:spPr>
      </p:pic>
      <p:pic>
        <p:nvPicPr>
          <p:cNvPr id="45058" name="Picture 4" descr="DSCF2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7621">
            <a:off x="468313" y="1700213"/>
            <a:ext cx="499110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DSCF23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7585">
            <a:off x="4067175" y="2924175"/>
            <a:ext cx="46910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8779">
            <a:off x="7380288" y="1268413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750" y="438150"/>
            <a:ext cx="9423400" cy="1482725"/>
          </a:xfrm>
        </p:spPr>
      </p:pic>
      <p:pic>
        <p:nvPicPr>
          <p:cNvPr id="46082" name="Picture 3" descr="DSCF2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16113"/>
            <a:ext cx="583247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779">
            <a:off x="1116013" y="3141663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47106" name="Picture 4" descr="DSCF2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2906">
            <a:off x="468313" y="1412875"/>
            <a:ext cx="391636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DSCF23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2727">
            <a:off x="4716463" y="1412875"/>
            <a:ext cx="40576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DSCF23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789363"/>
            <a:ext cx="34115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8779">
            <a:off x="7164388" y="4941888"/>
            <a:ext cx="10271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240713" cy="1157288"/>
          </a:xfrm>
        </p:spPr>
      </p:pic>
      <p:pic>
        <p:nvPicPr>
          <p:cNvPr id="4915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149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/>
          </p:cNvSpPr>
          <p:nvPr/>
        </p:nvSpPr>
        <p:spPr bwMode="auto">
          <a:xfrm>
            <a:off x="468313" y="14843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sz="2300" b="0" i="0">
              <a:solidFill>
                <a:schemeClr val="tx1"/>
              </a:solidFill>
              <a:latin typeface="Lucida Sans Unicode" pitchFamily="34" charset="0"/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8779">
            <a:off x="3132138" y="1773238"/>
            <a:ext cx="33512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49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34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7388" y="268288"/>
            <a:ext cx="6735762" cy="1158875"/>
          </a:xfrm>
        </p:spPr>
      </p:pic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Застосування елементів сучасних освітніх технологій</a:t>
            </a: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Мотивація та емоційне забарвлення уроків</a:t>
            </a: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Виконання творчих робіт</a:t>
            </a: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Нестандартні уроки</a:t>
            </a: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Позакласна робота</a:t>
            </a: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Створення математичних сайтів</a:t>
            </a:r>
          </a:p>
          <a:p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endParaRPr lang="uk-UA" smtClean="0"/>
          </a:p>
          <a:p>
            <a:endParaRPr lang="ru-RU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3112">
            <a:off x="6948488" y="3068638"/>
            <a:ext cx="15652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38" y="268288"/>
            <a:ext cx="8443912" cy="1158875"/>
          </a:xfrm>
        </p:spPr>
      </p:pic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914400" y="1412875"/>
            <a:ext cx="8229600" cy="4525963"/>
          </a:xfrm>
        </p:spPr>
        <p:txBody>
          <a:bodyPr/>
          <a:lstStyle/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Дідух Оксана Григорівна</a:t>
            </a:r>
          </a:p>
          <a:p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Гордієць Тамара Степанівна</a:t>
            </a:r>
          </a:p>
          <a:p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Войтович Людмила Василівна</a:t>
            </a:r>
          </a:p>
          <a:p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Приймак Людмила Георгіївна</a:t>
            </a:r>
          </a:p>
          <a:p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Оберемок Олег Анатолійович</a:t>
            </a:r>
          </a:p>
          <a:p>
            <a:endParaRPr lang="ru-RU" smtClean="0">
              <a:latin typeface="Arial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4709">
            <a:off x="6588125" y="2205038"/>
            <a:ext cx="18907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244475"/>
            <a:ext cx="8289925" cy="950913"/>
          </a:xfrm>
        </p:spPr>
      </p:pic>
      <p:sp>
        <p:nvSpPr>
          <p:cNvPr id="19458" name="Rectangle 6"/>
          <p:cNvSpPr>
            <a:spLocks noGrp="1"/>
          </p:cNvSpPr>
          <p:nvPr>
            <p:ph type="body" sz="half" idx="2"/>
          </p:nvPr>
        </p:nvSpPr>
        <p:spPr>
          <a:xfrm>
            <a:off x="5003800" y="1125538"/>
            <a:ext cx="4140200" cy="5399087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Освіта - вища,  ВДПУ  ім. Коцюбинського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Вчитель 2-гої категорії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Стаж – 13 років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Курсова перепідготовка квітень 2013-го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Тема самоосвіти :               “ Усний рахунок як засіб розвитку математичного   мислення”</a:t>
            </a:r>
          </a:p>
          <a:p>
            <a:pPr>
              <a:lnSpc>
                <a:spcPct val="80000"/>
              </a:lnSpc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uk-UA" sz="19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900" smtClean="0">
              <a:latin typeface="Arial" charset="0"/>
            </a:endParaRPr>
          </a:p>
        </p:txBody>
      </p:sp>
      <p:sp>
        <p:nvSpPr>
          <p:cNvPr id="19459" name="Rectangle 5"/>
          <p:cNvSpPr>
            <a:spLocks/>
          </p:cNvSpPr>
          <p:nvPr/>
        </p:nvSpPr>
        <p:spPr bwMode="auto">
          <a:xfrm>
            <a:off x="6372225" y="1773238"/>
            <a:ext cx="2311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300" b="0" i="0">
              <a:solidFill>
                <a:schemeClr val="tx1"/>
              </a:solidFill>
            </a:endParaRP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300" b="0" i="0">
              <a:solidFill>
                <a:schemeClr val="tx1"/>
              </a:solidFill>
            </a:endParaRP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uk-UA" sz="2300" b="0" i="0">
              <a:solidFill>
                <a:schemeClr val="tx1"/>
              </a:solidFill>
            </a:endParaRPr>
          </a:p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ru-RU" sz="2300" b="0" i="0">
              <a:solidFill>
                <a:schemeClr val="tx1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779">
            <a:off x="7812088" y="3716338"/>
            <a:ext cx="865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DSCF22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96975"/>
            <a:ext cx="47529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Rectangle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225425"/>
            <a:ext cx="8162925" cy="1139825"/>
          </a:xfrm>
        </p:spPr>
      </p:pic>
      <p:sp>
        <p:nvSpPr>
          <p:cNvPr id="20482" name="Rectangle 6"/>
          <p:cNvSpPr>
            <a:spLocks noGrp="1"/>
          </p:cNvSpPr>
          <p:nvPr>
            <p:ph type="body" sz="half" idx="2"/>
          </p:nvPr>
        </p:nvSpPr>
        <p:spPr>
          <a:xfrm>
            <a:off x="4211638" y="1341438"/>
            <a:ext cx="4932362" cy="5183187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Освіта – вища, ВПІ ім. Островського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Вчитель вищої категорії,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   старший вчитель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Стаж – 23 роки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Курсова перепідготовка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     лютий 2011р.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Тема самоосвіти :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“ Підвищення ефективності уроку математики шляхом створення сприятливого психоемоційного клімату на уроці ”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2000" b="1" i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0483" name="Picture 7" descr="є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39608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8779">
            <a:off x="7812088" y="3789363"/>
            <a:ext cx="5953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268288"/>
            <a:ext cx="8570913" cy="1158875"/>
          </a:xfrm>
        </p:spPr>
      </p:pic>
      <p:sp>
        <p:nvSpPr>
          <p:cNvPr id="21506" name="Rectangle 5"/>
          <p:cNvSpPr>
            <a:spLocks noGrp="1"/>
          </p:cNvSpPr>
          <p:nvPr>
            <p:ph type="body" sz="half" idx="2"/>
          </p:nvPr>
        </p:nvSpPr>
        <p:spPr>
          <a:xfrm>
            <a:off x="611188" y="1481138"/>
            <a:ext cx="8064500" cy="4684712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Освіта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вища, Житомирський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педуніверситет ім. Франка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Вчитель  І – ої категорії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Стаж </a:t>
            </a:r>
            <a:r>
              <a:rPr lang="uk-UA" sz="2400" b="1" i="1" smtClean="0">
                <a:solidFill>
                  <a:srgbClr val="000099"/>
                </a:solidFill>
              </a:rPr>
              <a:t>–</a:t>
            </a: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22 роки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Курсова перепідготовка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       квітень 2010р.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4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Тема самоосвіти :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400" b="1" i="1" smtClean="0">
                <a:solidFill>
                  <a:srgbClr val="000099"/>
                </a:solidFill>
                <a:latin typeface="Arial" charset="0"/>
              </a:rPr>
              <a:t>“Розвиток творчих здібностей учня як засобу самовираження”</a:t>
            </a:r>
            <a:endParaRPr lang="ru-RU" sz="2400" b="1" i="1" smtClean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779">
            <a:off x="3652838" y="3055938"/>
            <a:ext cx="703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268288"/>
            <a:ext cx="8474075" cy="1158875"/>
          </a:xfrm>
        </p:spPr>
      </p:pic>
      <p:sp>
        <p:nvSpPr>
          <p:cNvPr id="22530" name="Rectangle 5"/>
          <p:cNvSpPr>
            <a:spLocks noGrp="1"/>
          </p:cNvSpPr>
          <p:nvPr>
            <p:ph type="body" sz="half" idx="2"/>
          </p:nvPr>
        </p:nvSpPr>
        <p:spPr>
          <a:xfrm>
            <a:off x="323850" y="1268413"/>
            <a:ext cx="7632700" cy="5040312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Освіта </a:t>
            </a:r>
            <a:r>
              <a:rPr lang="uk-UA" sz="2200" b="1" i="1" smtClean="0">
                <a:solidFill>
                  <a:srgbClr val="000099"/>
                </a:solidFill>
              </a:rPr>
              <a:t>–</a:t>
            </a: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 вища, ЧДНУ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    ім. Ю. Федьковича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Вчитель </a:t>
            </a:r>
            <a:r>
              <a:rPr lang="uk-UA" sz="2200" b="1" i="1" smtClean="0">
                <a:solidFill>
                  <a:srgbClr val="000099"/>
                </a:solidFill>
              </a:rPr>
              <a:t>–</a:t>
            </a: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 вищої категорії,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вчитель методист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Стаж </a:t>
            </a:r>
            <a:r>
              <a:rPr lang="uk-UA" sz="2200" b="1" i="1" smtClean="0">
                <a:solidFill>
                  <a:srgbClr val="000099"/>
                </a:solidFill>
              </a:rPr>
              <a:t>–</a:t>
            </a: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 33 роки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Курсова перепідготовка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 березень – квітень 2010р.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Тема самоосвіти :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2200" b="1" i="1" smtClean="0">
                <a:solidFill>
                  <a:srgbClr val="000099"/>
                </a:solidFill>
              </a:rPr>
              <a:t>“ </a:t>
            </a:r>
            <a:r>
              <a:rPr lang="uk-UA" sz="2200" b="1" i="1" smtClean="0">
                <a:solidFill>
                  <a:srgbClr val="000099"/>
                </a:solidFill>
                <a:latin typeface="Arial" charset="0"/>
              </a:rPr>
              <a:t>Активізація розумової діяльності учнів </a:t>
            </a:r>
            <a:r>
              <a:rPr lang="uk-UA" sz="2200" b="1" i="1" smtClean="0">
                <a:solidFill>
                  <a:srgbClr val="000099"/>
                </a:solidFill>
              </a:rPr>
              <a:t>”</a:t>
            </a: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2200" b="1" i="1" smtClean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uk-UA" sz="190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19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779">
            <a:off x="3132138" y="3068638"/>
            <a:ext cx="755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320</Words>
  <PresentationFormat>Экран (4:3)</PresentationFormat>
  <Paragraphs>130</Paragraphs>
  <Slides>34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роботи методичного об’єднання природничо математичного циклу</dc:title>
  <cp:lastModifiedBy>LENOVO</cp:lastModifiedBy>
  <cp:revision>32</cp:revision>
  <dcterms:modified xsi:type="dcterms:W3CDTF">2014-02-06T04:29:09Z</dcterms:modified>
</cp:coreProperties>
</file>