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70" r:id="rId11"/>
    <p:sldId id="265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1/26/2014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33333333\U14_01.avi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5943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О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бобщение материала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    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по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теме: "Изменение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агрегатного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состояния вещества"</a:t>
            </a:r>
          </a:p>
          <a:p>
            <a:endParaRPr lang="ru-RU" dirty="0"/>
          </a:p>
        </p:txBody>
      </p:sp>
      <p:pic>
        <p:nvPicPr>
          <p:cNvPr id="5" name="U14_01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276600"/>
            <a:ext cx="2509838" cy="2760662"/>
          </a:xfrm>
          <a:prstGeom prst="rect">
            <a:avLst/>
          </a:prstGeom>
          <a:noFill/>
          <a:ln w="57150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</p:pic>
      <p:pic>
        <p:nvPicPr>
          <p:cNvPr id="6" name="Рисунок 9" descr="Рисунок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14600"/>
            <a:ext cx="61912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Лови ошибку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Количество </a:t>
            </a:r>
            <a:r>
              <a:rPr lang="ru-RU" dirty="0" smtClean="0"/>
              <a:t>теплоты при нагревании (охлаждении)</a:t>
            </a:r>
          </a:p>
          <a:p>
            <a:pPr>
              <a:buNone/>
            </a:pPr>
            <a:r>
              <a:rPr lang="ru-RU" dirty="0" smtClean="0"/>
              <a:t>                             </a:t>
            </a:r>
            <a:r>
              <a:rPr lang="ru-RU" dirty="0" smtClean="0"/>
              <a:t>Q = </a:t>
            </a:r>
            <a:r>
              <a:rPr lang="en-US" dirty="0" smtClean="0"/>
              <a:t>q</a:t>
            </a:r>
            <a:r>
              <a:rPr lang="ru-RU" dirty="0" smtClean="0"/>
              <a:t> · </a:t>
            </a:r>
            <a:r>
              <a:rPr lang="en-US" dirty="0" smtClean="0"/>
              <a:t>m</a:t>
            </a:r>
            <a:r>
              <a:rPr lang="ru-RU" dirty="0" smtClean="0"/>
              <a:t> · (</a:t>
            </a:r>
            <a:r>
              <a:rPr lang="en-US" dirty="0" smtClean="0"/>
              <a:t>t</a:t>
            </a:r>
            <a:r>
              <a:rPr lang="ru-RU" baseline="-25000" dirty="0" smtClean="0"/>
              <a:t>к</a:t>
            </a:r>
            <a:r>
              <a:rPr lang="ru-RU" dirty="0" smtClean="0"/>
              <a:t> - </a:t>
            </a:r>
            <a:r>
              <a:rPr lang="en-US" dirty="0" smtClean="0"/>
              <a:t>t</a:t>
            </a:r>
            <a:r>
              <a:rPr lang="ru-RU" baseline="-25000" dirty="0" err="1" smtClean="0"/>
              <a:t>н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Количество </a:t>
            </a:r>
            <a:r>
              <a:rPr lang="ru-RU" dirty="0" smtClean="0"/>
              <a:t>теплоты, выделяющееся при сгорании топлива 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dirty="0" smtClean="0"/>
              <a:t>Q = </a:t>
            </a:r>
            <a:r>
              <a:rPr lang="en-US" dirty="0" smtClean="0"/>
              <a:t>λ</a:t>
            </a:r>
            <a:r>
              <a:rPr lang="ru-RU" dirty="0" smtClean="0"/>
              <a:t>  · </a:t>
            </a:r>
            <a:r>
              <a:rPr lang="en-US" dirty="0" smtClean="0"/>
              <a:t>m </a:t>
            </a:r>
            <a:endParaRPr lang="ru-RU" dirty="0" smtClean="0"/>
          </a:p>
          <a:p>
            <a:r>
              <a:rPr lang="ru-RU" dirty="0" smtClean="0"/>
              <a:t>Количество </a:t>
            </a:r>
            <a:r>
              <a:rPr lang="ru-RU" dirty="0" smtClean="0"/>
              <a:t>теплоты при плавлении вещества</a:t>
            </a:r>
          </a:p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dirty="0" smtClean="0"/>
              <a:t>Q = с · </a:t>
            </a:r>
            <a:r>
              <a:rPr lang="en-US" dirty="0" smtClean="0"/>
              <a:t>m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Количество теплоты при кипении</a:t>
            </a:r>
          </a:p>
          <a:p>
            <a:pPr>
              <a:buNone/>
            </a:pPr>
            <a:r>
              <a:rPr lang="ru-RU" dirty="0" smtClean="0"/>
              <a:t>                                </a:t>
            </a:r>
            <a:r>
              <a:rPr lang="ru-RU" dirty="0" smtClean="0"/>
              <a:t>Q = </a:t>
            </a:r>
          </a:p>
          <a:p>
            <a:r>
              <a:rPr lang="ru-RU" dirty="0" smtClean="0"/>
              <a:t>[</a:t>
            </a:r>
            <a:r>
              <a:rPr lang="en-US" dirty="0" smtClean="0"/>
              <a:t>q</a:t>
            </a:r>
            <a:r>
              <a:rPr lang="ru-RU" dirty="0" smtClean="0"/>
              <a:t>] Дж/кг  - удельная теплота парообразования;</a:t>
            </a:r>
          </a:p>
          <a:p>
            <a:r>
              <a:rPr lang="ru-RU" dirty="0" smtClean="0"/>
              <a:t> </a:t>
            </a:r>
            <a:r>
              <a:rPr lang="ru-RU" dirty="0" smtClean="0"/>
              <a:t>[</a:t>
            </a:r>
            <a:r>
              <a:rPr lang="en-US" dirty="0" smtClean="0"/>
              <a:t>λ</a:t>
            </a:r>
            <a:r>
              <a:rPr lang="ru-RU" dirty="0" smtClean="0"/>
              <a:t>] Дж· кг· -  удельная теплота плавления;</a:t>
            </a:r>
          </a:p>
          <a:p>
            <a:r>
              <a:rPr lang="ru-RU" dirty="0" smtClean="0"/>
              <a:t> </a:t>
            </a:r>
            <a:r>
              <a:rPr lang="ru-RU" dirty="0" smtClean="0"/>
              <a:t>[</a:t>
            </a:r>
            <a:r>
              <a:rPr lang="en-US" dirty="0" smtClean="0"/>
              <a:t>L</a:t>
            </a:r>
            <a:r>
              <a:rPr lang="ru-RU" dirty="0" smtClean="0"/>
              <a:t>]  Дж/кг · °</a:t>
            </a:r>
            <a:r>
              <a:rPr lang="en-US" dirty="0" smtClean="0"/>
              <a:t>C  </a:t>
            </a:r>
            <a:r>
              <a:rPr lang="ru-RU" dirty="0" smtClean="0"/>
              <a:t>  -  удельная теплоёмкость вещества;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Шпаргалка</a:t>
            </a:r>
            <a:endParaRPr lang="ru-RU" dirty="0"/>
          </a:p>
        </p:txBody>
      </p:sp>
      <p:pic>
        <p:nvPicPr>
          <p:cNvPr id="4" name="Picture 9" descr="5cлайд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382000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Желаю всем хорошего настроения!</a:t>
            </a:r>
            <a:endParaRPr lang="ru-RU" dirty="0"/>
          </a:p>
        </p:txBody>
      </p:sp>
      <p:pic>
        <p:nvPicPr>
          <p:cNvPr id="4" name="irc_ilrp_i" descr="https://encrypted-tbn0.gstatic.com/images?q=tbn:ANd9GcRdeAJkIbk4DvciXF40pDdJCk0CoWr7tEzvJnJH7dKyhnLT4BCX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981200"/>
            <a:ext cx="6477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           Кто </a:t>
            </a:r>
            <a:r>
              <a:rPr lang="ru-RU" sz="3600" b="1" dirty="0" smtClean="0"/>
              <a:t>ничего не замечает,</a:t>
            </a:r>
          </a:p>
          <a:p>
            <a:pPr>
              <a:buNone/>
            </a:pPr>
            <a:r>
              <a:rPr lang="ru-RU" sz="3600" b="1" dirty="0" smtClean="0"/>
              <a:t>		</a:t>
            </a:r>
            <a:r>
              <a:rPr lang="ru-RU" sz="3600" b="1" dirty="0" smtClean="0"/>
              <a:t>   Тот </a:t>
            </a:r>
            <a:r>
              <a:rPr lang="ru-RU" sz="3600" b="1" dirty="0" smtClean="0"/>
              <a:t>ничего не изучает,</a:t>
            </a:r>
          </a:p>
          <a:p>
            <a:pPr>
              <a:buNone/>
            </a:pPr>
            <a:r>
              <a:rPr lang="ru-RU" sz="3600" b="1" dirty="0" smtClean="0"/>
              <a:t>		</a:t>
            </a:r>
            <a:r>
              <a:rPr lang="ru-RU" sz="3600" b="1" dirty="0" smtClean="0"/>
              <a:t>   Кто </a:t>
            </a:r>
            <a:r>
              <a:rPr lang="ru-RU" sz="3600" b="1" dirty="0" smtClean="0"/>
              <a:t>ничего не изучает,</a:t>
            </a:r>
          </a:p>
          <a:p>
            <a:pPr>
              <a:buNone/>
            </a:pPr>
            <a:r>
              <a:rPr lang="ru-RU" sz="3600" b="1" dirty="0" smtClean="0"/>
              <a:t>		</a:t>
            </a:r>
            <a:r>
              <a:rPr lang="ru-RU" sz="3600" b="1" dirty="0" smtClean="0"/>
              <a:t>   Тот </a:t>
            </a:r>
            <a:r>
              <a:rPr lang="ru-RU" sz="3600" b="1" dirty="0" smtClean="0"/>
              <a:t>вечно хнычет и скучает</a:t>
            </a:r>
            <a:r>
              <a:rPr lang="ru-RU" sz="3600" b="1" dirty="0" smtClean="0"/>
              <a:t>.</a:t>
            </a:r>
          </a:p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  <p:pic>
        <p:nvPicPr>
          <p:cNvPr id="5" name="Picture 2" descr="C:\Users\Элеонора\Desktop\ка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505200"/>
            <a:ext cx="4648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54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- В каких   агрегатных состояниях может находиться вещество?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429000"/>
            <a:ext cx="72009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48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Переход вещества из твёрдого состояния в жидкое называется</a:t>
            </a:r>
            <a:r>
              <a:rPr lang="ru-RU" dirty="0" smtClean="0"/>
              <a:t>...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MSOffice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895600"/>
            <a:ext cx="5943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48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Переход вещества из жидкого состояния в газообразное называется</a:t>
            </a:r>
            <a:r>
              <a:rPr lang="ru-RU" dirty="0" smtClean="0"/>
              <a:t>...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6" descr="55169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971800"/>
            <a:ext cx="655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48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Переход вещества из газообразного состояния в жидкое называется</a:t>
            </a:r>
            <a:r>
              <a:rPr lang="ru-RU" dirty="0" smtClean="0"/>
              <a:t>...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4" descr="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38200" y="3124200"/>
            <a:ext cx="70104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48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Переход вещества из жидкого состояния в твёрдое </a:t>
            </a:r>
            <a:r>
              <a:rPr lang="ru-RU" dirty="0" smtClean="0"/>
              <a:t>называется…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2" y="2895600"/>
            <a:ext cx="612933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Знаю - </a:t>
            </a:r>
            <a:r>
              <a:rPr lang="ru-RU" sz="4800" dirty="0" err="1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незнаю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При плавлении внутренняя энергия вещества </a:t>
            </a:r>
            <a:r>
              <a:rPr lang="ru-RU" dirty="0" smtClean="0"/>
              <a:t>...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3" descr="C:\Users\Элеонора\Desktop\кар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971800"/>
            <a:ext cx="4952999" cy="3095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Читаем график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10200" y="1600200"/>
            <a:ext cx="3581400" cy="5105399"/>
          </a:xfrm>
        </p:spPr>
        <p:txBody>
          <a:bodyPr>
            <a:normAutofit fontScale="92500"/>
          </a:bodyPr>
          <a:lstStyle/>
          <a:p>
            <a:r>
              <a:rPr lang="ru-RU" sz="2200" b="1" dirty="0" smtClean="0"/>
              <a:t>- начальная температура вещества....</a:t>
            </a:r>
          </a:p>
          <a:p>
            <a:r>
              <a:rPr lang="ru-RU" sz="2200" b="1" dirty="0" smtClean="0"/>
              <a:t>- при какой температуре вещество плавилось?</a:t>
            </a:r>
          </a:p>
          <a:p>
            <a:r>
              <a:rPr lang="ru-RU" sz="2200" b="1" dirty="0" smtClean="0"/>
              <a:t>-время плавления...</a:t>
            </a:r>
          </a:p>
          <a:p>
            <a:r>
              <a:rPr lang="ru-RU" sz="2200" b="1" dirty="0" smtClean="0"/>
              <a:t>- в каком состоянии находится вещество в </a:t>
            </a:r>
            <a:r>
              <a:rPr lang="ru-RU" sz="2200" b="1" dirty="0" err="1" smtClean="0"/>
              <a:t>т.D</a:t>
            </a:r>
            <a:r>
              <a:rPr lang="ru-RU" sz="2200" b="1" dirty="0" smtClean="0"/>
              <a:t>?</a:t>
            </a:r>
          </a:p>
          <a:p>
            <a:r>
              <a:rPr lang="ru-RU" sz="2200" b="1" dirty="0" smtClean="0"/>
              <a:t>- максимальная температура нагревания  вещества..</a:t>
            </a:r>
          </a:p>
          <a:p>
            <a:r>
              <a:rPr lang="ru-RU" sz="2200" b="1" dirty="0" smtClean="0"/>
              <a:t>- как вы считаете, какое это  вещество?</a:t>
            </a:r>
          </a:p>
          <a:p>
            <a:endParaRPr lang="ru-RU" dirty="0"/>
          </a:p>
        </p:txBody>
      </p:sp>
      <p:pic>
        <p:nvPicPr>
          <p:cNvPr id="5" name="Picture 9" descr="pic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295400"/>
            <a:ext cx="5105400" cy="5562600"/>
          </a:xfrm>
          <a:prstGeom prst="rect">
            <a:avLst/>
          </a:prstGeom>
          <a:ln w="57150">
            <a:solidFill>
              <a:srgbClr val="660033"/>
            </a:solidFill>
          </a:ln>
          <a:effectLst>
            <a:outerShdw dist="107763" dir="18900000" algn="ctr" rotWithShape="0">
              <a:srgbClr val="FFFF99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</TotalTime>
  <Words>230</Words>
  <Application>Microsoft Office PowerPoint</Application>
  <PresentationFormat>Экран (4:3)</PresentationFormat>
  <Paragraphs>44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Знаю - незнаю</vt:lpstr>
      <vt:lpstr>Знаю - незнаю</vt:lpstr>
      <vt:lpstr>Знаю - незнаю</vt:lpstr>
      <vt:lpstr>Знаю - незнаю</vt:lpstr>
      <vt:lpstr>Знаю - незнаю</vt:lpstr>
      <vt:lpstr>Знаю - незнаю</vt:lpstr>
      <vt:lpstr>Читаем график</vt:lpstr>
      <vt:lpstr>Лови ошибку</vt:lpstr>
      <vt:lpstr>Шпаргалка</vt:lpstr>
      <vt:lpstr>Желаю всем хорошего настроения!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Элеонора</dc:creator>
  <cp:lastModifiedBy>Элеонора</cp:lastModifiedBy>
  <cp:revision>28</cp:revision>
  <dcterms:created xsi:type="dcterms:W3CDTF">2014-01-26T06:56:39Z</dcterms:created>
  <dcterms:modified xsi:type="dcterms:W3CDTF">2014-01-26T09:06:54Z</dcterms:modified>
</cp:coreProperties>
</file>