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  <p:sldMasterId id="2147483707" r:id="rId2"/>
    <p:sldMasterId id="2147483720" r:id="rId3"/>
    <p:sldMasterId id="2147483745" r:id="rId4"/>
  </p:sldMasterIdLst>
  <p:sldIdLst>
    <p:sldId id="256" r:id="rId5"/>
    <p:sldId id="267" r:id="rId6"/>
    <p:sldId id="265" r:id="rId7"/>
    <p:sldId id="266" r:id="rId8"/>
    <p:sldId id="268" r:id="rId9"/>
    <p:sldId id="269" r:id="rId10"/>
    <p:sldId id="257" r:id="rId11"/>
    <p:sldId id="270" r:id="rId12"/>
    <p:sldId id="260" r:id="rId13"/>
    <p:sldId id="272" r:id="rId14"/>
    <p:sldId id="258" r:id="rId15"/>
    <p:sldId id="273" r:id="rId16"/>
    <p:sldId id="274" r:id="rId17"/>
    <p:sldId id="275" r:id="rId18"/>
    <p:sldId id="276" r:id="rId19"/>
    <p:sldId id="259" r:id="rId20"/>
    <p:sldId id="277" r:id="rId21"/>
    <p:sldId id="278" r:id="rId22"/>
    <p:sldId id="261" r:id="rId23"/>
    <p:sldId id="279" r:id="rId24"/>
    <p:sldId id="262" r:id="rId25"/>
    <p:sldId id="280" r:id="rId26"/>
    <p:sldId id="263" r:id="rId27"/>
    <p:sldId id="26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Grp="1"/>
          </p:cNvSpPr>
          <p:nvPr>
            <p:ph type="subTitle" idx="1"/>
          </p:nvPr>
        </p:nvSpPr>
        <p:spPr>
          <a:xfrm>
            <a:off x="457200" y="5396132"/>
            <a:ext cx="8098302" cy="762000"/>
          </a:xfrm>
        </p:spPr>
        <p:txBody>
          <a:bodyPr/>
          <a:lstStyle>
            <a:lvl1pPr marL="0" indent="0" algn="r" eaLnBrk="1" latinLnBrk="0" hangingPunct="1">
              <a:buNone/>
              <a:defRPr kumimoji="0" lang="ru-RU" sz="1400"/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0" hangingPunct="1"/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2" name="Group 23"/>
          <p:cNvGrpSpPr/>
          <p:nvPr/>
        </p:nvGrpSpPr>
        <p:grpSpPr>
          <a:xfrm>
            <a:off x="14990" y="1976657"/>
            <a:ext cx="2042410" cy="533400"/>
            <a:chOff x="0" y="2000250"/>
            <a:chExt cx="3733800" cy="533400"/>
          </a:xfrm>
        </p:grpSpPr>
        <p:sp>
          <p:nvSpPr>
            <p:cNvPr id="30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7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1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8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6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0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3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</p:grpSp>
      <p:grpSp>
        <p:nvGrpSpPr>
          <p:cNvPr id="3" name="Group 35"/>
          <p:cNvGrpSpPr/>
          <p:nvPr/>
        </p:nvGrpSpPr>
        <p:grpSpPr>
          <a:xfrm>
            <a:off x="8584055" y="1976657"/>
            <a:ext cx="552450" cy="542925"/>
            <a:chOff x="8667750" y="2000250"/>
            <a:chExt cx="476250" cy="542925"/>
          </a:xfrm>
        </p:grpSpPr>
        <p:sp>
          <p:nvSpPr>
            <p:cNvPr id="26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2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8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8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9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</p:grpSp>
      <p:sp>
        <p:nvSpPr>
          <p:cNvPr id="24" name="Oval 28"/>
          <p:cNvSpPr/>
          <p:nvPr/>
        </p:nvSpPr>
        <p:spPr>
          <a:xfrm>
            <a:off x="8572500" y="603885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3" name="Oval 28"/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5" name="Oval 28"/>
          <p:cNvSpPr/>
          <p:nvPr/>
        </p:nvSpPr>
        <p:spPr>
          <a:xfrm>
            <a:off x="8572500" y="5476875"/>
            <a:ext cx="152400" cy="1524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4" name="Oval 28"/>
          <p:cNvSpPr/>
          <p:nvPr/>
        </p:nvSpPr>
        <p:spPr>
          <a:xfrm>
            <a:off x="8572500" y="57531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9" name="Rectangle 3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30.04.2011</a:t>
            </a:fld>
            <a:endParaRPr lang="ru-RU"/>
          </a:p>
        </p:txBody>
      </p:sp>
      <p:sp>
        <p:nvSpPr>
          <p:cNvPr id="25" name="Rectangle 3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1" name="Rectangle 36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extLst/>
          </a:lstStyle>
          <a:p>
            <a:endParaRPr lang="ru-RU"/>
          </a:p>
        </p:txBody>
      </p:sp>
      <p:sp>
        <p:nvSpPr>
          <p:cNvPr id="33" name="Rectangle 32"/>
          <p:cNvSpPr>
            <a:spLocks noGrp="1"/>
          </p:cNvSpPr>
          <p:nvPr>
            <p:ph type="title" hasCustomPrompt="1"/>
          </p:nvPr>
        </p:nvSpPr>
        <p:spPr>
          <a:xfrm>
            <a:off x="2057400" y="281352"/>
            <a:ext cx="6509239" cy="3886200"/>
          </a:xfrm>
          <a:scene3d>
            <a:camera prst="orthographicFront"/>
            <a:lightRig rig="threePt" dir="t"/>
          </a:scene3d>
          <a:sp3d/>
        </p:spPr>
        <p:txBody>
          <a:bodyPr vert="horz" anchor="ctr">
            <a:normAutofit/>
          </a:bodyPr>
          <a:lstStyle>
            <a:lvl1pPr algn="ctr" eaLnBrk="1" latinLnBrk="0" hangingPunct="1">
              <a:lnSpc>
                <a:spcPct val="100000"/>
              </a:lnSpc>
              <a:defRPr kumimoji="0" lang="ru-RU" sz="72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kumimoji="0" lang="ru-RU"/>
              <a:t>Показать заголовок</a:t>
            </a:r>
          </a:p>
        </p:txBody>
      </p:sp>
    </p:spTree>
  </p:cSld>
  <p:clrMapOvr>
    <a:masterClrMapping/>
  </p:clrMapOvr>
  <p:transition spd="med" advClick="0" advTm="16000">
    <p:whee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11522FDF-E7B8-4187-947F-FA995BD6410E}" type="datetime1">
              <a:rPr lang="ru-RU" smtClean="0"/>
              <a:pPr/>
              <a:t>30.04.2011</a:t>
            </a:fld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Тимофеева Л.Г.  г. Великие Луки  2009 г.</a:t>
            </a:r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955849B-49F1-4701-984D-A02BE3BFC5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6000">
    <p:wheel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E63994-CB99-4342-AB83-FDFAF1A35FC6}" type="datetime1">
              <a:rPr lang="ru-RU" smtClean="0"/>
              <a:pPr/>
              <a:t>30.04.2011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Тимофеева Л.Г.  г. Великие Луки  2009 г.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55849B-49F1-4701-984D-A02BE3BFC5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6000">
    <p:wheel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4F678F-0BE3-4295-B8C5-442451FDA3E7}" type="datetime1">
              <a:rPr lang="ru-RU" smtClean="0"/>
              <a:pPr/>
              <a:t>30.04.2011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Тимофеева Л.Г.  г. Великие Луки  2009 г.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55849B-49F1-4701-984D-A02BE3BFC5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6000">
    <p:whee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B911F1-932C-4FC2-93BD-29047A9F455B}" type="datetime1">
              <a:rPr lang="ru-RU" smtClean="0"/>
              <a:pPr/>
              <a:t>30.04.2011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Тимофеева Л.Г.  г. Великие Луки  2009 г.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55849B-49F1-4701-984D-A02BE3BFC5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6000">
    <p:whee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CE553A-425B-48CE-B22B-F60C8CB7DBA7}" type="datetime1">
              <a:rPr lang="ru-RU" smtClean="0"/>
              <a:pPr/>
              <a:t>30.04.2011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Тимофеева Л.Г.  г. Великие Луки  2009 г.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55849B-49F1-4701-984D-A02BE3BFC5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6000">
    <p:whee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D05629-86C3-4459-B007-C83B5F067A0D}" type="datetime1">
              <a:rPr lang="ru-RU" smtClean="0"/>
              <a:pPr/>
              <a:t>30.04.2011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Тимофеева Л.Г.  г. Великие Луки  2009 г.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55849B-49F1-4701-984D-A02BE3BFC5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6000">
    <p:whee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98CEB6-5B37-4D59-BAB9-BA5E57F202C8}" type="datetime1">
              <a:rPr lang="ru-RU" smtClean="0"/>
              <a:pPr/>
              <a:t>30.04.2011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Тимофеева Л.Г.  г. Великие Луки  2009 г.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55849B-49F1-4701-984D-A02BE3BFC5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6000">
    <p:whee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14C899-469D-40ED-81A5-B3F13035C166}" type="datetime1">
              <a:rPr lang="ru-RU" smtClean="0"/>
              <a:pPr/>
              <a:t>30.04.2011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Тимофеева Л.Г.  г. Великие Луки  2009 г.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55849B-49F1-4701-984D-A02BE3BFC5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6000">
    <p:whee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EE5D93-88A5-4BAE-BF68-DCE42E0E0C9B}" type="datetime1">
              <a:rPr lang="ru-RU" smtClean="0"/>
              <a:pPr/>
              <a:t>30.04.2011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Тимофеева Л.Г.  г. Великие Луки  2009 г.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55849B-49F1-4701-984D-A02BE3BFC5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6000">
    <p:whee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36DE98-7D8B-465E-8F02-3BBC6472E27B}" type="datetime1">
              <a:rPr lang="ru-RU" smtClean="0"/>
              <a:pPr/>
              <a:t>30.04.2011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Тимофеева Л.Г.  г. Великие Луки  2009 г.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55849B-49F1-4701-984D-A02BE3BFC5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6000"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2" name="Rectangle 1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30.04.2011</a:t>
            </a:fld>
            <a:endParaRPr lang="ru-RU"/>
          </a:p>
        </p:txBody>
      </p:sp>
      <p:sp>
        <p:nvSpPr>
          <p:cNvPr id="27" name="Rectangle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Rectangle 1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extLst/>
          </a:lstStyle>
          <a:p>
            <a:endParaRPr lang="ru-RU"/>
          </a:p>
        </p:txBody>
      </p:sp>
      <p:sp>
        <p:nvSpPr>
          <p:cNvPr id="28" name="Rectangle 14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</p:spTree>
  </p:cSld>
  <p:clrMapOvr>
    <a:masterClrMapping/>
  </p:clrMapOvr>
  <p:transition spd="med" advClick="0" advTm="16000">
    <p:wheel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883819-42CF-4D8A-96C0-DA7A5B98106E}" type="datetime1">
              <a:rPr lang="ru-RU" smtClean="0"/>
              <a:pPr/>
              <a:t>30.04.2011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Тимофеева Л.Г.  г. Великие Луки  2009 г.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55849B-49F1-4701-984D-A02BE3BFC5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6000">
    <p:whee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есколько вариан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/>
          </p:cNvSpPr>
          <p:nvPr>
            <p:ph type="title" hasCustomPrompt="1"/>
          </p:nvPr>
        </p:nvSpPr>
        <p:spPr>
          <a:xfrm>
            <a:off x="685800" y="228600"/>
            <a:ext cx="7696200" cy="1371600"/>
          </a:xfrm>
        </p:spPr>
        <p:txBody>
          <a:bodyPr vert="horz"/>
          <a:lstStyle>
            <a:lvl1pPr algn="l" eaLnBrk="1" latinLnBrk="0" hangingPunct="1">
              <a:defRPr kumimoji="0" lang="ru-RU" i="1" baseline="0"/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31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5EE273FA-D65E-41FF-B86A-83162186221E}" type="datetime1">
              <a:rPr lang="ru-RU" smtClean="0"/>
              <a:pPr/>
              <a:t>30.04.2011</a:t>
            </a:fld>
            <a:endParaRPr lang="ru-RU"/>
          </a:p>
        </p:txBody>
      </p:sp>
      <p:sp>
        <p:nvSpPr>
          <p:cNvPr id="26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r>
              <a:rPr lang="ru-RU" smtClean="0"/>
              <a:t>Тимофеева Л.Г.  г. Великие Луки  2009 г.</a:t>
            </a:r>
            <a:endParaRPr lang="ru-RU"/>
          </a:p>
        </p:txBody>
      </p:sp>
      <p:sp>
        <p:nvSpPr>
          <p:cNvPr id="9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8955849B-49F1-4701-984D-A02BE3BFC5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Rectangle 13"/>
          <p:cNvSpPr>
            <a:spLocks noGrp="1"/>
          </p:cNvSpPr>
          <p:nvPr>
            <p:ph type="body" sz="quarter" idx="17" hasCustomPrompt="1"/>
          </p:nvPr>
        </p:nvSpPr>
        <p:spPr>
          <a:xfrm>
            <a:off x="1143000" y="48006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Неправильный ответ</a:t>
            </a:r>
          </a:p>
        </p:txBody>
      </p:sp>
      <p:sp>
        <p:nvSpPr>
          <p:cNvPr id="16" name="Rectangle 13"/>
          <p:cNvSpPr>
            <a:spLocks noGrp="1"/>
          </p:cNvSpPr>
          <p:nvPr>
            <p:ph type="body" sz="quarter" idx="18" hasCustomPrompt="1"/>
          </p:nvPr>
        </p:nvSpPr>
        <p:spPr>
          <a:xfrm>
            <a:off x="1143000" y="41148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Неправильный ответ</a:t>
            </a:r>
          </a:p>
        </p:txBody>
      </p:sp>
      <p:sp>
        <p:nvSpPr>
          <p:cNvPr id="17" name="Rectangle 13"/>
          <p:cNvSpPr>
            <a:spLocks noGrp="1"/>
          </p:cNvSpPr>
          <p:nvPr>
            <p:ph type="body" sz="quarter" idx="19" hasCustomPrompt="1"/>
          </p:nvPr>
        </p:nvSpPr>
        <p:spPr>
          <a:xfrm>
            <a:off x="1143000" y="34290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Неправильный ответ</a:t>
            </a:r>
          </a:p>
        </p:txBody>
      </p:sp>
      <p:sp>
        <p:nvSpPr>
          <p:cNvPr id="18" name="Rectangle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43000" y="27432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Неправильный ответ</a:t>
            </a:r>
          </a:p>
        </p:txBody>
      </p:sp>
      <p:sp>
        <p:nvSpPr>
          <p:cNvPr id="19" name="Rectangle 13"/>
          <p:cNvSpPr>
            <a:spLocks noGrp="1"/>
          </p:cNvSpPr>
          <p:nvPr>
            <p:ph type="body" sz="quarter" idx="21" hasCustomPrompt="1"/>
          </p:nvPr>
        </p:nvSpPr>
        <p:spPr>
          <a:xfrm>
            <a:off x="1143000" y="20574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Введите правильный ответ (затем измените порядок вариантов)</a:t>
            </a:r>
          </a:p>
        </p:txBody>
      </p:sp>
    </p:spTree>
  </p:cSld>
  <p:clrMapOvr>
    <a:masterClrMapping/>
  </p:clrMapOvr>
  <p:transition spd="med" advClick="0" advTm="16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5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7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xit" presetSubtype="0" fill="hold" nodeType="click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8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rgbClr val="454545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9C210-C8A6-4D8C-B292-E7F11278F1D4}" type="datetime1">
              <a:rPr lang="ru-RU" smtClean="0"/>
              <a:pPr/>
              <a:t>30.04.2011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Тимофеева Л.Г.  г. Великие Луки  2009 г.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5849B-49F1-4701-984D-A02BE3BFC5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6000">
    <p:wheel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D5013-F52A-499B-B4FE-1793A48171AF}" type="datetime1">
              <a:rPr lang="ru-RU" smtClean="0"/>
              <a:pPr/>
              <a:t>30.04.2011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Тимофеева Л.Г.  г. Великие Луки  2009 г.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5849B-49F1-4701-984D-A02BE3BFC5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6000">
    <p:wheel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E64D4-B49E-4987-BC89-650F5BF1DE4B}" type="datetime1">
              <a:rPr lang="ru-RU" smtClean="0"/>
              <a:pPr/>
              <a:t>30.04.2011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Тимофеева Л.Г.  г. Великие Луки  2009 г.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5849B-49F1-4701-984D-A02BE3BFC5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6000">
    <p:wheel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14414" y="1600200"/>
            <a:ext cx="328138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CA3C8-3394-46A7-9BF2-ABA59E138BE7}" type="datetime1">
              <a:rPr lang="ru-RU" smtClean="0"/>
              <a:pPr/>
              <a:t>30.04.2011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Тимофеева Л.Г.  г. Великие Луки  2009 г.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5849B-49F1-4701-984D-A02BE3BFC5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6000">
    <p:wheel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57290" y="1535113"/>
            <a:ext cx="3140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357290" y="2174875"/>
            <a:ext cx="3140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9A4D5-8534-4478-9A44-7C3A460FE0DB}" type="datetime1">
              <a:rPr lang="ru-RU" smtClean="0"/>
              <a:pPr/>
              <a:t>30.04.2011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Тимофеева Л.Г.  г. Великие Луки  2009 г.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5849B-49F1-4701-984D-A02BE3BFC5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6000">
    <p:wheel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16C50-97AF-4B48-A6F0-0C772C311424}" type="datetime1">
              <a:rPr lang="ru-RU" smtClean="0"/>
              <a:pPr/>
              <a:t>30.04.2011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Тимофеева Л.Г.  г. Великие Луки  2009 г.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5849B-49F1-4701-984D-A02BE3BFC5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6000">
    <p:wheel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0C52D-C209-4D70-BE87-A61369A3C0BA}" type="datetime1">
              <a:rPr lang="ru-RU" smtClean="0"/>
              <a:pPr/>
              <a:t>30.04.2011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Тимофеева Л.Г.  г. Великие Луки  2009 г.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5849B-49F1-4701-984D-A02BE3BFC5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6000">
    <p:wheel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000240"/>
            <a:ext cx="236537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1538" y="3214686"/>
            <a:ext cx="2393975" cy="29114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74F93-BFC4-4562-B76F-9649B3779F76}" type="datetime1">
              <a:rPr lang="ru-RU" smtClean="0"/>
              <a:pPr/>
              <a:t>30.04.2011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Тимофеева Л.Г.  г. Великие Луки  2009 г.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5849B-49F1-4701-984D-A02BE3BFC5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6000">
    <p:whee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30.04.2011</a:t>
            </a:fld>
            <a:endParaRPr lang="ru-RU"/>
          </a:p>
        </p:txBody>
      </p:sp>
      <p:sp>
        <p:nvSpPr>
          <p:cNvPr id="26" name="Rectangl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extLst/>
          </a:lstStyle>
          <a:p>
            <a:endParaRPr lang="ru-RU"/>
          </a:p>
        </p:txBody>
      </p:sp>
      <p:sp>
        <p:nvSpPr>
          <p:cNvPr id="12" name="Rectangl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7" name="Rectangle 6"/>
          <p:cNvSpPr>
            <a:spLocks noGrp="1"/>
          </p:cNvSpPr>
          <p:nvPr>
            <p:ph type="title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>
            <a:normAutofit/>
          </a:bodyPr>
          <a:lstStyle>
            <a:lvl1pPr eaLnBrk="1" latinLnBrk="0" hangingPunct="1">
              <a:defRPr kumimoji="0" lang="ru-RU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Trebuchet MS"/>
                <a:ea typeface="+mj-ea"/>
                <a:cs typeface="+mj-cs"/>
              </a:defRPr>
            </a:lvl1pPr>
            <a:extLst/>
          </a:lstStyle>
          <a:p>
            <a:r>
              <a:rPr kumimoji="0" lang="ru-RU"/>
              <a:t>Заголовок раздела</a:t>
            </a:r>
          </a:p>
        </p:txBody>
      </p:sp>
    </p:spTree>
  </p:cSld>
  <p:clrMapOvr>
    <a:masterClrMapping/>
  </p:clrMapOvr>
  <p:transition spd="med" advClick="0" advTm="16000">
    <p:wheel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893C-3C96-4D09-9B2E-AB80C0CE54A8}" type="datetime1">
              <a:rPr lang="ru-RU" smtClean="0"/>
              <a:pPr/>
              <a:t>30.04.2011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Тимофеева Л.Г.  г. Великие Луки  2009 г.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5849B-49F1-4701-984D-A02BE3BFC5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6000">
    <p:wheel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CF949-FB13-46A2-BD9F-D558682F535E}" type="datetime1">
              <a:rPr lang="ru-RU" smtClean="0"/>
              <a:pPr/>
              <a:t>30.04.2011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Тимофеева Л.Г.  г. Великие Луки  2009 г.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5849B-49F1-4701-984D-A02BE3BFC5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6000">
    <p:wheel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888D-0AD1-4755-87F3-942AF88EDAAC}" type="datetime1">
              <a:rPr lang="ru-RU" smtClean="0"/>
              <a:pPr/>
              <a:t>30.04.2011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Тимофеева Л.Г.  г. Великие Луки  2009 г.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5849B-49F1-4701-984D-A02BE3BFC5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6000">
    <p:wheel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есколько вариан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/>
          </p:cNvSpPr>
          <p:nvPr>
            <p:ph type="title" hasCustomPrompt="1"/>
          </p:nvPr>
        </p:nvSpPr>
        <p:spPr>
          <a:xfrm>
            <a:off x="685800" y="228600"/>
            <a:ext cx="7696200" cy="1371600"/>
          </a:xfrm>
        </p:spPr>
        <p:txBody>
          <a:bodyPr vert="horz"/>
          <a:lstStyle>
            <a:lvl1pPr algn="l" eaLnBrk="1" latinLnBrk="0" hangingPunct="1">
              <a:defRPr kumimoji="0" lang="ru-RU" i="1" baseline="0"/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31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BFFCB408-19F8-4905-B9BB-501D5B6E4829}" type="datetime1">
              <a:rPr lang="ru-RU" smtClean="0"/>
              <a:pPr/>
              <a:t>30.04.2011</a:t>
            </a:fld>
            <a:endParaRPr lang="ru-RU"/>
          </a:p>
        </p:txBody>
      </p:sp>
      <p:sp>
        <p:nvSpPr>
          <p:cNvPr id="26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r>
              <a:rPr lang="ru-RU" smtClean="0"/>
              <a:t>Тимофеева Л.Г.  г. Великие Луки  2009 г.</a:t>
            </a:r>
            <a:endParaRPr lang="ru-RU"/>
          </a:p>
        </p:txBody>
      </p:sp>
      <p:sp>
        <p:nvSpPr>
          <p:cNvPr id="9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8955849B-49F1-4701-984D-A02BE3BFC5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Rectangle 13"/>
          <p:cNvSpPr>
            <a:spLocks noGrp="1"/>
          </p:cNvSpPr>
          <p:nvPr>
            <p:ph type="body" sz="quarter" idx="17" hasCustomPrompt="1"/>
          </p:nvPr>
        </p:nvSpPr>
        <p:spPr>
          <a:xfrm>
            <a:off x="1143000" y="48006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Неправильный ответ</a:t>
            </a:r>
          </a:p>
        </p:txBody>
      </p:sp>
      <p:sp>
        <p:nvSpPr>
          <p:cNvPr id="16" name="Rectangle 13"/>
          <p:cNvSpPr>
            <a:spLocks noGrp="1"/>
          </p:cNvSpPr>
          <p:nvPr>
            <p:ph type="body" sz="quarter" idx="18" hasCustomPrompt="1"/>
          </p:nvPr>
        </p:nvSpPr>
        <p:spPr>
          <a:xfrm>
            <a:off x="1143000" y="41148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Неправильный ответ</a:t>
            </a:r>
          </a:p>
        </p:txBody>
      </p:sp>
      <p:sp>
        <p:nvSpPr>
          <p:cNvPr id="17" name="Rectangle 13"/>
          <p:cNvSpPr>
            <a:spLocks noGrp="1"/>
          </p:cNvSpPr>
          <p:nvPr>
            <p:ph type="body" sz="quarter" idx="19" hasCustomPrompt="1"/>
          </p:nvPr>
        </p:nvSpPr>
        <p:spPr>
          <a:xfrm>
            <a:off x="1143000" y="34290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Неправильный ответ</a:t>
            </a:r>
          </a:p>
        </p:txBody>
      </p:sp>
      <p:sp>
        <p:nvSpPr>
          <p:cNvPr id="18" name="Rectangle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43000" y="27432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Неправильный ответ</a:t>
            </a:r>
          </a:p>
        </p:txBody>
      </p:sp>
      <p:sp>
        <p:nvSpPr>
          <p:cNvPr id="19" name="Rectangle 13"/>
          <p:cNvSpPr>
            <a:spLocks noGrp="1"/>
          </p:cNvSpPr>
          <p:nvPr>
            <p:ph type="body" sz="quarter" idx="21" hasCustomPrompt="1"/>
          </p:nvPr>
        </p:nvSpPr>
        <p:spPr>
          <a:xfrm>
            <a:off x="1143000" y="20574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Введите правильный ответ (затем измените порядок вариантов)</a:t>
            </a:r>
          </a:p>
        </p:txBody>
      </p:sp>
    </p:spTree>
  </p:cSld>
  <p:clrMapOvr>
    <a:masterClrMapping/>
  </p:clrMapOvr>
  <p:transition spd="med" advClick="0" advTm="16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5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7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xit" presetSubtype="0" fill="hold" nodeType="click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8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F9C210-C8A6-4D8C-B292-E7F11278F1D4}" type="datetime1">
              <a:rPr lang="ru-RU" smtClean="0"/>
              <a:pPr/>
              <a:t>30.04.2011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Тимофеева Л.Г.  г. Великие Луки  2009 г.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55849B-49F1-4701-984D-A02BE3BFC5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ED5013-F52A-499B-B4FE-1793A48171AF}" type="datetime1">
              <a:rPr lang="ru-RU" smtClean="0"/>
              <a:pPr/>
              <a:t>30.04.2011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Тимофеева Л.Г.  г. Великие Луки  2009 г.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55849B-49F1-4701-984D-A02BE3BFC5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8E64D4-B49E-4987-BC89-650F5BF1DE4B}" type="datetime1">
              <a:rPr lang="ru-RU" smtClean="0"/>
              <a:pPr/>
              <a:t>30.04.2011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Тимофеева Л.Г.  г. Великие Луки  2009 г.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55849B-49F1-4701-984D-A02BE3BFC5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CCA3C8-3394-46A7-9BF2-ABA59E138BE7}" type="datetime1">
              <a:rPr lang="ru-RU" smtClean="0"/>
              <a:pPr/>
              <a:t>30.04.2011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Тимофеева Л.Г.  г. Великие Луки  2009 г.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55849B-49F1-4701-984D-A02BE3BFC5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79A4D5-8534-4478-9A44-7C3A460FE0DB}" type="datetime1">
              <a:rPr lang="ru-RU" smtClean="0"/>
              <a:pPr/>
              <a:t>30.04.2011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Тимофеева Л.Г.  г. Великие Луки  2009 г.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55849B-49F1-4701-984D-A02BE3BFC5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A16C50-97AF-4B48-A6F0-0C772C311424}" type="datetime1">
              <a:rPr lang="ru-RU" smtClean="0"/>
              <a:pPr/>
              <a:t>30.04.2011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Тимофеева Л.Г.  г. Великие Луки  2009 г.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55849B-49F1-4701-984D-A02BE3BFC5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остой вопрос и отв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5B106E36-FD25-4E2D-B0AA-010F637433A0}" type="datetimeFigureOut">
              <a:rPr lang="ru-RU" smtClean="0"/>
              <a:pPr/>
              <a:t>30.04.2011</a:t>
            </a:fld>
            <a:endParaRPr lang="ru-RU"/>
          </a:p>
        </p:txBody>
      </p:sp>
      <p:sp>
        <p:nvSpPr>
          <p:cNvPr id="2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lang="ru-RU"/>
          </a:p>
        </p:txBody>
      </p:sp>
      <p:sp>
        <p:nvSpPr>
          <p:cNvPr id="31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Rectangle 8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13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ru-RU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kumimoji="0" lang="ru-RU"/>
              <a:t>Ответ</a:t>
            </a:r>
          </a:p>
        </p:txBody>
      </p:sp>
    </p:spTree>
  </p:cSld>
  <p:clrMapOvr>
    <a:masterClrMapping/>
  </p:clrMapOvr>
  <p:transition spd="med" advClick="0" advTm="16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B0C52D-C209-4D70-BE87-A61369A3C0BA}" type="datetime1">
              <a:rPr lang="ru-RU" smtClean="0"/>
              <a:pPr/>
              <a:t>30.04.2011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Тимофеева Л.Г.  г. Великие Луки  2009 г.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55849B-49F1-4701-984D-A02BE3BFC5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F74F93-BFC4-4562-B76F-9649B3779F76}" type="datetime1">
              <a:rPr lang="ru-RU" smtClean="0"/>
              <a:pPr/>
              <a:t>30.04.2011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Тимофеева Л.Г.  г. Великие Луки  2009 г.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55849B-49F1-4701-984D-A02BE3BFC5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2893C-3C96-4D09-9B2E-AB80C0CE54A8}" type="datetime1">
              <a:rPr lang="ru-RU" smtClean="0"/>
              <a:pPr/>
              <a:t>30.04.2011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Тимофеева Л.Г.  г. Великие Луки  2009 г.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55849B-49F1-4701-984D-A02BE3BFC5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1CF949-FB13-46A2-BD9F-D558682F535E}" type="datetime1">
              <a:rPr lang="ru-RU" smtClean="0"/>
              <a:pPr/>
              <a:t>30.04.2011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Тимофеева Л.Г.  г. Великие Луки  2009 г.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55849B-49F1-4701-984D-A02BE3BFC5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65888D-0AD1-4755-87F3-942AF88EDAAC}" type="datetime1">
              <a:rPr lang="ru-RU" smtClean="0"/>
              <a:pPr/>
              <a:t>30.04.2011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Тимофеева Л.Г.  г. Великие Луки  2009 г.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55849B-49F1-4701-984D-A02BE3BFC5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30.04.2011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опрос и ответ с поясн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5B106E36-FD25-4E2D-B0AA-010F637433A0}" type="datetimeFigureOut">
              <a:rPr lang="ru-RU" smtClean="0"/>
              <a:pPr/>
              <a:t>30.04.2011</a:t>
            </a:fld>
            <a:endParaRPr lang="ru-RU"/>
          </a:p>
        </p:txBody>
      </p:sp>
      <p:sp>
        <p:nvSpPr>
          <p:cNvPr id="28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lang="ru-RU"/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1" name="Rectangle 8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ru-RU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kumimoji="0" lang="ru-RU"/>
              <a:t>Ответ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0" y="3124200"/>
            <a:ext cx="5105400" cy="1981200"/>
          </a:xfrm>
        </p:spPr>
        <p:txBody>
          <a:bodyPr vert="horz"/>
          <a:lstStyle>
            <a:lvl1pPr algn="ctr" eaLnBrk="1" latinLnBrk="0" hangingPunct="1">
              <a:buFontTx/>
              <a:buNone/>
              <a:defRPr kumimoji="0" lang="ru-RU" i="1" baseline="0"/>
            </a:lvl1pPr>
            <a:extLst/>
          </a:lstStyle>
          <a:p>
            <a:pPr lvl="0"/>
            <a:r>
              <a:rPr kumimoji="0" lang="ru-RU"/>
              <a:t>Пояснение к ответу</a:t>
            </a:r>
          </a:p>
        </p:txBody>
      </p:sp>
    </p:spTree>
  </p:cSld>
  <p:clrMapOvr>
    <a:masterClrMapping/>
  </p:clrMapOvr>
  <p:transition spd="med" advClick="0" advTm="16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5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авильно или неправильно (ответ: правильно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5B106E36-FD25-4E2D-B0AA-010F637433A0}" type="datetimeFigureOut">
              <a:rPr lang="ru-RU" smtClean="0"/>
              <a:pPr/>
              <a:t>30.04.2011</a:t>
            </a:fld>
            <a:endParaRPr lang="ru-RU"/>
          </a:p>
        </p:txBody>
      </p:sp>
      <p:sp>
        <p:nvSpPr>
          <p:cNvPr id="11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lang="ru-RU"/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7" name="Question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8" name="Answer Base"/>
          <p:cNvSpPr txBox="1"/>
          <p:nvPr/>
        </p:nvSpPr>
        <p:spPr>
          <a:xfrm>
            <a:off x="182880" y="1676400"/>
            <a:ext cx="8321040" cy="1828800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extLst/>
          </a:lstStyle>
          <a:p>
            <a:pPr marL="0" indent="0" algn="ctr" latinLnBrk="0">
              <a:spcBef>
                <a:spcPct val="20000"/>
              </a:spcBef>
              <a:buNone/>
            </a:pPr>
            <a:r>
              <a:rPr kumimoji="0" lang="ru-RU" sz="7200">
                <a:solidFill>
                  <a:schemeClr val="tx1">
                    <a:alpha val="40000"/>
                  </a:schemeClr>
                </a:solidFill>
              </a:rPr>
              <a:t>ПРАВИЛЬНО</a:t>
            </a:r>
            <a:r>
              <a:rPr kumimoji="0" lang="ru-RU" sz="7200" baseline="0">
                <a:solidFill>
                  <a:schemeClr val="tx1">
                    <a:alpha val="40000"/>
                  </a:schemeClr>
                </a:solidFill>
              </a:rPr>
              <a:t> </a:t>
            </a:r>
            <a:r>
              <a:rPr kumimoji="0" lang="ru-RU" sz="7200">
                <a:solidFill>
                  <a:schemeClr val="tx1">
                    <a:alpha val="40000"/>
                  </a:schemeClr>
                </a:solidFill>
              </a:rPr>
              <a:t>или НЕПРАВИЛЬНО?</a:t>
            </a:r>
          </a:p>
        </p:txBody>
      </p:sp>
      <p:sp>
        <p:nvSpPr>
          <p:cNvPr id="7" name="Answer"/>
          <p:cNvSpPr/>
          <p:nvPr/>
        </p:nvSpPr>
        <p:spPr>
          <a:xfrm>
            <a:off x="182880" y="1676400"/>
            <a:ext cx="8321040" cy="1200329"/>
          </a:xfrm>
          <a:prstGeom prst="rect">
            <a:avLst/>
          </a:prstGeom>
        </p:spPr>
        <p:txBody>
          <a:bodyPr wrap="square">
            <a:spAutoFit/>
          </a:bodyPr>
          <a:lstStyle>
            <a:extLst/>
          </a:lstStyle>
          <a:p>
            <a:pPr indent="0" algn="ctr" latinLnBrk="0">
              <a:spcBef>
                <a:spcPct val="20000"/>
              </a:spcBef>
              <a:buNone/>
            </a:pPr>
            <a:r>
              <a:rPr kumimoji="0" lang="ru-RU" sz="720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ea typeface="+mn-ea"/>
                <a:cs typeface="+mn-cs"/>
              </a:rPr>
              <a:t>ПРАВИЛЬНО </a:t>
            </a:r>
            <a:r>
              <a:rPr kumimoji="0" lang="ru-RU" sz="720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или НЕПРАВИЛЬНО?</a:t>
            </a:r>
            <a:endParaRPr kumimoji="0" lang="ru-RU"/>
          </a:p>
        </p:txBody>
      </p:sp>
    </p:spTree>
  </p:cSld>
  <p:clrMapOvr>
    <a:masterClrMapping/>
  </p:clrMapOvr>
  <p:transition spd="med" advClick="0" advTm="16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авильно или неправильно (ответ: неправильно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5B106E36-FD25-4E2D-B0AA-010F637433A0}" type="datetimeFigureOut">
              <a:rPr lang="ru-RU" smtClean="0"/>
              <a:pPr/>
              <a:t>30.04.2011</a:t>
            </a:fld>
            <a:endParaRPr lang="ru-RU"/>
          </a:p>
        </p:txBody>
      </p:sp>
      <p:sp>
        <p:nvSpPr>
          <p:cNvPr id="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lang="ru-RU"/>
          </a:p>
        </p:txBody>
      </p:sp>
      <p:sp>
        <p:nvSpPr>
          <p:cNvPr id="28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Question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29" name="Answer Base"/>
          <p:cNvSpPr txBox="1"/>
          <p:nvPr/>
        </p:nvSpPr>
        <p:spPr>
          <a:xfrm>
            <a:off x="228600" y="1600200"/>
            <a:ext cx="8229600" cy="1293926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extLst/>
          </a:lstStyle>
          <a:p>
            <a:pPr marL="0" indent="0" algn="ctr" latinLnBrk="0">
              <a:spcBef>
                <a:spcPct val="20000"/>
              </a:spcBef>
              <a:buNone/>
            </a:pPr>
            <a:r>
              <a:rPr kumimoji="0" lang="ru-RU" sz="7200">
                <a:solidFill>
                  <a:schemeClr val="tx1">
                    <a:alpha val="40000"/>
                  </a:schemeClr>
                </a:solidFill>
              </a:rPr>
              <a:t>ПРАВИЛЬНО</a:t>
            </a:r>
            <a:r>
              <a:rPr kumimoji="0" lang="ru-RU" sz="7200" baseline="0">
                <a:solidFill>
                  <a:schemeClr val="tx1">
                    <a:alpha val="40000"/>
                  </a:schemeClr>
                </a:solidFill>
              </a:rPr>
              <a:t> </a:t>
            </a:r>
            <a:r>
              <a:rPr kumimoji="0" lang="ru-RU" sz="7200">
                <a:solidFill>
                  <a:schemeClr val="tx1">
                    <a:alpha val="40000"/>
                  </a:schemeClr>
                </a:solidFill>
              </a:rPr>
              <a:t>или НЕПРАВИЛЬНО?</a:t>
            </a:r>
          </a:p>
        </p:txBody>
      </p:sp>
      <p:sp>
        <p:nvSpPr>
          <p:cNvPr id="7" name="Answer"/>
          <p:cNvSpPr/>
          <p:nvPr/>
        </p:nvSpPr>
        <p:spPr>
          <a:xfrm>
            <a:off x="228600" y="160020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>
            <a:extLst/>
          </a:lstStyle>
          <a:p>
            <a:pPr algn="ctr"/>
            <a:r>
              <a:rPr kumimoji="0" lang="ru-RU" sz="720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ПРАВИЛЬНО или </a:t>
            </a:r>
            <a:r>
              <a:rPr kumimoji="0" lang="ru-RU" sz="720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ea typeface="+mn-ea"/>
                <a:cs typeface="+mn-cs"/>
              </a:rPr>
              <a:t>НЕПРАВИЛЬНО</a:t>
            </a:r>
            <a:r>
              <a:rPr kumimoji="0" lang="ru-RU" sz="720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?</a:t>
            </a:r>
            <a:endParaRPr kumimoji="0" lang="ru-RU"/>
          </a:p>
        </p:txBody>
      </p:sp>
    </p:spTree>
  </p:cSld>
  <p:clrMapOvr>
    <a:masterClrMapping/>
  </p:clrMapOvr>
  <p:transition spd="med" advClick="0" advTm="16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7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Несколько вариан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/>
          </p:cNvSpPr>
          <p:nvPr>
            <p:ph type="title" hasCustomPrompt="1"/>
          </p:nvPr>
        </p:nvSpPr>
        <p:spPr>
          <a:xfrm>
            <a:off x="685800" y="228600"/>
            <a:ext cx="7696200" cy="1371600"/>
          </a:xfrm>
        </p:spPr>
        <p:txBody>
          <a:bodyPr vert="horz"/>
          <a:lstStyle>
            <a:lvl1pPr algn="l" eaLnBrk="1" latinLnBrk="0" hangingPunct="1">
              <a:defRPr kumimoji="0" lang="ru-RU" i="1" baseline="0"/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31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5B106E36-FD25-4E2D-B0AA-010F637433A0}" type="datetimeFigureOut">
              <a:rPr lang="ru-RU" smtClean="0"/>
              <a:pPr/>
              <a:t>30.04.2011</a:t>
            </a:fld>
            <a:endParaRPr lang="ru-RU"/>
          </a:p>
        </p:txBody>
      </p:sp>
      <p:sp>
        <p:nvSpPr>
          <p:cNvPr id="26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lang="ru-RU"/>
          </a:p>
        </p:txBody>
      </p:sp>
      <p:sp>
        <p:nvSpPr>
          <p:cNvPr id="9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10"/>
          <p:cNvSpPr txBox="1"/>
          <p:nvPr/>
        </p:nvSpPr>
        <p:spPr>
          <a:xfrm>
            <a:off x="457200" y="20574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kumimoji="0"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А</a:t>
            </a:r>
          </a:p>
        </p:txBody>
      </p:sp>
      <p:sp>
        <p:nvSpPr>
          <p:cNvPr id="15" name="Rectangle 13"/>
          <p:cNvSpPr>
            <a:spLocks noGrp="1"/>
          </p:cNvSpPr>
          <p:nvPr>
            <p:ph type="body" sz="quarter" idx="17" hasCustomPrompt="1"/>
          </p:nvPr>
        </p:nvSpPr>
        <p:spPr>
          <a:xfrm>
            <a:off x="1143000" y="48006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Неправильный ответ</a:t>
            </a:r>
          </a:p>
        </p:txBody>
      </p:sp>
      <p:sp>
        <p:nvSpPr>
          <p:cNvPr id="16" name="Rectangle 13"/>
          <p:cNvSpPr>
            <a:spLocks noGrp="1"/>
          </p:cNvSpPr>
          <p:nvPr>
            <p:ph type="body" sz="quarter" idx="18" hasCustomPrompt="1"/>
          </p:nvPr>
        </p:nvSpPr>
        <p:spPr>
          <a:xfrm>
            <a:off x="1143000" y="41148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Неправильный ответ</a:t>
            </a:r>
          </a:p>
        </p:txBody>
      </p:sp>
      <p:sp>
        <p:nvSpPr>
          <p:cNvPr id="17" name="Rectangle 13"/>
          <p:cNvSpPr>
            <a:spLocks noGrp="1"/>
          </p:cNvSpPr>
          <p:nvPr>
            <p:ph type="body" sz="quarter" idx="19" hasCustomPrompt="1"/>
          </p:nvPr>
        </p:nvSpPr>
        <p:spPr>
          <a:xfrm>
            <a:off x="1143000" y="34290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Неправильный ответ</a:t>
            </a:r>
          </a:p>
        </p:txBody>
      </p:sp>
      <p:sp>
        <p:nvSpPr>
          <p:cNvPr id="18" name="Rectangle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43000" y="27432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Неправильный ответ</a:t>
            </a:r>
          </a:p>
        </p:txBody>
      </p:sp>
      <p:sp>
        <p:nvSpPr>
          <p:cNvPr id="19" name="Rectangle 13"/>
          <p:cNvSpPr>
            <a:spLocks noGrp="1"/>
          </p:cNvSpPr>
          <p:nvPr>
            <p:ph type="body" sz="quarter" idx="21" hasCustomPrompt="1"/>
          </p:nvPr>
        </p:nvSpPr>
        <p:spPr>
          <a:xfrm>
            <a:off x="1143000" y="20574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Введите правильный ответ (затем измените порядок вариантов)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2707957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kumimoji="0"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Б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34290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kumimoji="0"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В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7200" y="41148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kumimoji="0"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Г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7200" y="48006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kumimoji="0"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Д</a:t>
            </a:r>
          </a:p>
        </p:txBody>
      </p:sp>
    </p:spTree>
  </p:cSld>
  <p:clrMapOvr>
    <a:masterClrMapping/>
  </p:clrMapOvr>
  <p:transition spd="med" advClick="0" advTm="16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5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7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xit" presetSubtype="0" fill="hold" nodeType="click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8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поставление элемен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lang="ru-RU"/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1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2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3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4</a:t>
            </a:r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9144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5</a:t>
            </a:r>
          </a:p>
        </p:txBody>
      </p:sp>
      <p:sp>
        <p:nvSpPr>
          <p:cNvPr id="20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5B106E36-FD25-4E2D-B0AA-010F637433A0}" type="datetimeFigureOut">
              <a:rPr lang="ru-RU" smtClean="0"/>
              <a:pPr/>
              <a:t>30.04.2011</a:t>
            </a:fld>
            <a:endParaRPr lang="ru-RU"/>
          </a:p>
        </p:txBody>
      </p:sp>
      <p:sp>
        <p:nvSpPr>
          <p:cNvPr id="15" name="Rectangle 7"/>
          <p:cNvSpPr>
            <a:spLocks noGrp="1"/>
          </p:cNvSpPr>
          <p:nvPr>
            <p:ph type="body" sz="quarter" idx="18" hasCustomPrompt="1"/>
          </p:nvPr>
        </p:nvSpPr>
        <p:spPr>
          <a:xfrm>
            <a:off x="48006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5</a:t>
            </a:r>
          </a:p>
        </p:txBody>
      </p:sp>
      <p:sp>
        <p:nvSpPr>
          <p:cNvPr id="17" name="Rectangle 7"/>
          <p:cNvSpPr>
            <a:spLocks noGrp="1"/>
          </p:cNvSpPr>
          <p:nvPr>
            <p:ph type="body" sz="quarter" idx="19" hasCustomPrompt="1"/>
          </p:nvPr>
        </p:nvSpPr>
        <p:spPr>
          <a:xfrm>
            <a:off x="48006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3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0" hasCustomPrompt="1"/>
          </p:nvPr>
        </p:nvSpPr>
        <p:spPr>
          <a:xfrm>
            <a:off x="48006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1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21" hasCustomPrompt="1"/>
          </p:nvPr>
        </p:nvSpPr>
        <p:spPr>
          <a:xfrm>
            <a:off x="48006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2</a:t>
            </a:r>
          </a:p>
        </p:txBody>
      </p:sp>
      <p:sp>
        <p:nvSpPr>
          <p:cNvPr id="21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48006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4</a:t>
            </a:r>
          </a:p>
        </p:txBody>
      </p:sp>
      <p:sp>
        <p:nvSpPr>
          <p:cNvPr id="11" name="Rectangle 2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algn="l" eaLnBrk="1" latinLnBrk="0" hangingPunct="1">
              <a:defRPr kumimoji="0" lang="ru-RU" i="1" baseline="0"/>
            </a:lvl1pPr>
            <a:extLst/>
          </a:lstStyle>
          <a:p>
            <a:r>
              <a:rPr kumimoji="0" lang="ru-RU"/>
              <a:t>Введите вопрос</a:t>
            </a:r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23" name="Straight Connector 23"/>
          <p:cNvCxnSpPr>
            <a:stCxn id="16" idx="3"/>
            <a:endCxn id="18" idx="1"/>
          </p:cNvCxnSpPr>
          <p:nvPr/>
        </p:nvCxnSpPr>
        <p:spPr>
          <a:xfrm>
            <a:off x="3886200" y="22860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2" idx="3"/>
            <a:endCxn id="19" idx="1"/>
          </p:cNvCxnSpPr>
          <p:nvPr/>
        </p:nvCxnSpPr>
        <p:spPr>
          <a:xfrm>
            <a:off x="3886200" y="32004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Connector 23"/>
          <p:cNvCxnSpPr>
            <a:stCxn id="13" idx="3"/>
            <a:endCxn id="17" idx="1"/>
          </p:cNvCxnSpPr>
          <p:nvPr/>
        </p:nvCxnSpPr>
        <p:spPr>
          <a:xfrm flipV="1">
            <a:off x="3886200" y="32004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23"/>
          <p:cNvCxnSpPr>
            <a:stCxn id="14" idx="3"/>
            <a:endCxn id="21" idx="1"/>
          </p:cNvCxnSpPr>
          <p:nvPr/>
        </p:nvCxnSpPr>
        <p:spPr>
          <a:xfrm>
            <a:off x="3886200" y="50292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Straight Connector 23"/>
          <p:cNvCxnSpPr>
            <a:stCxn id="10" idx="3"/>
            <a:endCxn id="15" idx="1"/>
          </p:cNvCxnSpPr>
          <p:nvPr/>
        </p:nvCxnSpPr>
        <p:spPr>
          <a:xfrm flipV="1">
            <a:off x="3886200" y="2286000"/>
            <a:ext cx="914400" cy="36576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 spd="med" advClick="0" advTm="16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>
          <a:xfrm>
            <a:off x="914400" y="457200"/>
            <a:ext cx="76962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>
          <a:xfrm>
            <a:off x="914400" y="1905000"/>
            <a:ext cx="7467600" cy="42211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9" name="Rectangle 4"/>
          <p:cNvSpPr>
            <a:spLocks noGrp="1"/>
          </p:cNvSpPr>
          <p:nvPr>
            <p:ph type="dt" sz="half" idx="2"/>
          </p:nvPr>
        </p:nvSpPr>
        <p:spPr>
          <a:xfrm>
            <a:off x="6705600" y="6248400"/>
            <a:ext cx="1828800" cy="323850"/>
          </a:xfrm>
          <a:prstGeom prst="rect">
            <a:avLst/>
          </a:prstGeom>
        </p:spPr>
        <p:txBody>
          <a:bodyPr vert="horz" anchor="ctr"/>
          <a:lstStyle>
            <a:lvl1pPr eaLnBrk="1" latinLnBrk="0" hangingPunct="1">
              <a:defRPr kumimoji="0" lang="ru-RU" sz="1100"/>
            </a:lvl1pPr>
            <a:extLst/>
          </a:lstStyle>
          <a:p>
            <a:fld id="{5B106E36-FD25-4E2D-B0AA-010F637433A0}" type="datetimeFigureOut">
              <a:rPr lang="ru-RU" smtClean="0"/>
              <a:pPr/>
              <a:t>30.04.2011</a:t>
            </a:fld>
            <a:endParaRPr lang="ru-RU"/>
          </a:p>
        </p:txBody>
      </p:sp>
      <p:sp>
        <p:nvSpPr>
          <p:cNvPr id="18" name="Rectangle 5"/>
          <p:cNvSpPr>
            <a:spLocks noGrp="1"/>
          </p:cNvSpPr>
          <p:nvPr>
            <p:ph type="ftr" sz="quarter" idx="3"/>
          </p:nvPr>
        </p:nvSpPr>
        <p:spPr>
          <a:xfrm>
            <a:off x="457200" y="6248400"/>
            <a:ext cx="3260886" cy="323850"/>
          </a:xfrm>
          <a:prstGeom prst="rect">
            <a:avLst/>
          </a:prstGeom>
        </p:spPr>
        <p:txBody>
          <a:bodyPr vert="horz"/>
          <a:lstStyle>
            <a:lvl1pPr eaLnBrk="1" latinLnBrk="0" hangingPunct="1">
              <a:defRPr kumimoji="0" lang="ru-RU" sz="1200"/>
            </a:lvl1pPr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714936" y="6151098"/>
            <a:ext cx="429064" cy="457200"/>
          </a:xfrm>
          <a:prstGeom prst="rect">
            <a:avLst/>
          </a:prstGeom>
        </p:spPr>
        <p:txBody>
          <a:bodyPr vert="horz" anchor="ctr"/>
          <a:lstStyle>
            <a:lvl1pPr eaLnBrk="1" latinLnBrk="0" hangingPunct="1">
              <a:defRPr kumimoji="0" lang="ru-RU" sz="1200"/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23"/>
          <p:cNvGrpSpPr/>
          <p:nvPr/>
        </p:nvGrpSpPr>
        <p:grpSpPr>
          <a:xfrm>
            <a:off x="11555" y="2000250"/>
            <a:ext cx="133350" cy="533400"/>
            <a:chOff x="0" y="2000250"/>
            <a:chExt cx="3733800" cy="533400"/>
          </a:xfrm>
        </p:grpSpPr>
        <p:sp>
          <p:nvSpPr>
            <p:cNvPr id="3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8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4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2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9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1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31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</p:grpSp>
      <p:grpSp>
        <p:nvGrpSpPr>
          <p:cNvPr id="6" name="Group 35"/>
          <p:cNvGrpSpPr/>
          <p:nvPr/>
        </p:nvGrpSpPr>
        <p:grpSpPr>
          <a:xfrm>
            <a:off x="8584055" y="2000250"/>
            <a:ext cx="552450" cy="542925"/>
            <a:chOff x="8667750" y="2000250"/>
            <a:chExt cx="476250" cy="542925"/>
          </a:xfrm>
        </p:grpSpPr>
        <p:sp>
          <p:nvSpPr>
            <p:cNvPr id="13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4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9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30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6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</p:grpSp>
      <p:sp>
        <p:nvSpPr>
          <p:cNvPr id="23" name="Oval 28"/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</p:sldLayoutIdLst>
  <p:transition spd="med" advClick="0" advTm="16000">
    <p:wheel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ru-RU" sz="36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0" hangingPunct="1">
        <a:defRPr kumimoji="0" lang="ru-RU">
          <a:solidFill>
            <a:schemeClr val="tx2"/>
          </a:solidFill>
        </a:defRPr>
      </a:lvl2pPr>
      <a:lvl3pPr eaLnBrk="1" latinLnBrk="0" hangingPunct="1">
        <a:defRPr kumimoji="0" lang="ru-RU">
          <a:solidFill>
            <a:schemeClr val="tx2"/>
          </a:solidFill>
        </a:defRPr>
      </a:lvl3pPr>
      <a:lvl4pPr eaLnBrk="1" latinLnBrk="0" hangingPunct="1">
        <a:defRPr kumimoji="0" lang="ru-RU">
          <a:solidFill>
            <a:schemeClr val="tx2"/>
          </a:solidFill>
        </a:defRPr>
      </a:lvl4pPr>
      <a:lvl5pPr eaLnBrk="1" latinLnBrk="0" hangingPunct="1">
        <a:defRPr kumimoji="0" lang="ru-RU">
          <a:solidFill>
            <a:schemeClr val="tx2"/>
          </a:solidFill>
        </a:defRPr>
      </a:lvl5pPr>
      <a:lvl6pPr eaLnBrk="1" latinLnBrk="0" hangingPunct="1">
        <a:defRPr kumimoji="0" lang="ru-RU">
          <a:solidFill>
            <a:schemeClr val="tx2"/>
          </a:solidFill>
        </a:defRPr>
      </a:lvl6pPr>
      <a:lvl7pPr eaLnBrk="1" latinLnBrk="0" hangingPunct="1">
        <a:defRPr kumimoji="0" lang="ru-RU">
          <a:solidFill>
            <a:schemeClr val="tx2"/>
          </a:solidFill>
        </a:defRPr>
      </a:lvl7pPr>
      <a:lvl8pPr eaLnBrk="1" latinLnBrk="0" hangingPunct="1">
        <a:defRPr kumimoji="0" lang="ru-RU">
          <a:solidFill>
            <a:schemeClr val="tx2"/>
          </a:solidFill>
        </a:defRPr>
      </a:lvl8pPr>
      <a:lvl9pPr eaLnBrk="1" latinLnBrk="0" hangingPunct="1">
        <a:defRPr kumimoji="0" lang="ru-RU"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стиль основного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стили основного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fld id="{AA2A2824-2928-4368-99B0-99C13EC23383}" type="datetime1">
              <a:rPr lang="ru-RU" smtClean="0"/>
              <a:pPr/>
              <a:t>30.04.2011</a:t>
            </a:fld>
            <a:endParaRPr lang="ru-RU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r>
              <a:rPr lang="ru-RU" smtClean="0"/>
              <a:t>Тимофеева Л.Г.  г. Великие Луки  2009 г.</a:t>
            </a:r>
            <a:endParaRPr lang="ru-RU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8955849B-49F1-4701-984D-A02BE3BFC5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transition spd="med" advClick="0" advTm="16000">
    <p:wheel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85852" y="1600200"/>
            <a:ext cx="740094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A19E06D5-EDCE-43C9-995F-AB27112A43F5}" type="datetime1">
              <a:rPr lang="ru-RU" smtClean="0"/>
              <a:pPr/>
              <a:t>30.04.2011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ru-RU" smtClean="0"/>
              <a:t>Тимофеева Л.Г.  г. Великие Луки  2009 г.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8955849B-49F1-4701-984D-A02BE3BFC5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ransition spd="med" advClick="0" advTm="16000">
    <p:wheel/>
  </p:transition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6000" b="1" kern="12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30.04.2011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p:transition spd="med">
    <p:wheel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35.xml"/><Relationship Id="rId1" Type="http://schemas.openxmlformats.org/officeDocument/2006/relationships/video" Target="file:///G:\&#1059;&#1088;&#1086;&#1082;&#1080;\&#1051;&#1080;&#1090;&#1077;&#1088;&#1072;&#1090;&#1091;&#1088;&#1072;\9%20&#1082;&#1083;&#1072;&#1089;&#1089;%20&#1083;&#1080;&#1090;&#1077;&#1088;\15%20&#1047;&#1072;&#1088;&#1091;&#1073;&#1077;&#1078;&#1085;&#1072;&#1103;%20&#1083;&#1080;&#1090;&#1077;&#1088;&#1072;&#1090;&#1091;&#1088;&#1072;\&#1064;&#1077;&#1082;&#1089;&#1087;&#1080;&#1088;%209%20&#1082;&#1083;\&#1059;&#1088;&#1086;&#1082;&#1080;\&#1052;&#1099;&#1096;&#1077;&#1083;&#1086;&#1074;&#1082;&#1072;.wmv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35.xml"/><Relationship Id="rId1" Type="http://schemas.openxmlformats.org/officeDocument/2006/relationships/video" Target="file:///G:\&#1059;&#1088;&#1086;&#1082;&#1080;\&#1051;&#1080;&#1090;&#1077;&#1088;&#1072;&#1090;&#1091;&#1088;&#1072;\9%20&#1082;&#1083;&#1072;&#1089;&#1089;%20&#1083;&#1080;&#1090;&#1077;&#1088;\15%20&#1047;&#1072;&#1088;&#1091;&#1073;&#1077;&#1078;&#1085;&#1072;&#1103;%20&#1083;&#1080;&#1090;&#1077;&#1088;&#1072;&#1090;&#1091;&#1088;&#1072;\&#1064;&#1077;&#1082;&#1089;&#1087;&#1080;&#1088;%209%20&#1082;&#1083;\&#1059;&#1088;&#1086;&#1082;&#1080;\&#1041;&#1077;&#1076;&#1085;&#1099;&#1081;%20&#1049;&#1086;&#1088;&#1080;&#1082;.wmv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35.xml"/><Relationship Id="rId1" Type="http://schemas.openxmlformats.org/officeDocument/2006/relationships/video" Target="file:///G:\&#1059;&#1088;&#1086;&#1082;&#1080;\&#1051;&#1080;&#1090;&#1077;&#1088;&#1072;&#1090;&#1091;&#1088;&#1072;\9%20&#1082;&#1083;&#1072;&#1089;&#1089;%20&#1083;&#1080;&#1090;&#1077;&#1088;\15%20&#1047;&#1072;&#1088;&#1091;&#1073;&#1077;&#1078;&#1085;&#1072;&#1103;%20&#1083;&#1080;&#1090;&#1077;&#1088;&#1072;&#1090;&#1091;&#1088;&#1072;\&#1064;&#1077;&#1082;&#1089;&#1087;&#1080;&#1088;%209%20&#1082;&#1083;\&#1059;&#1088;&#1086;&#1082;&#1080;\&#1060;&#1080;&#1085;&#1072;&#1083;.wm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35.xml"/><Relationship Id="rId1" Type="http://schemas.openxmlformats.org/officeDocument/2006/relationships/video" Target="file:///G:\&#1059;&#1088;&#1086;&#1082;&#1080;\&#1051;&#1080;&#1090;&#1077;&#1088;&#1072;&#1090;&#1091;&#1088;&#1072;\9%20&#1082;&#1083;&#1072;&#1089;&#1089;%20&#1083;&#1080;&#1090;&#1077;&#1088;\15%20&#1047;&#1072;&#1088;&#1091;&#1073;&#1077;&#1078;&#1085;&#1072;&#1103;%20&#1083;&#1080;&#1090;&#1077;&#1088;&#1072;&#1090;&#1091;&#1088;&#1072;\&#1064;&#1077;&#1082;&#1089;&#1087;&#1080;&#1088;%209%20&#1082;&#1083;\&#1059;&#1088;&#1086;&#1082;&#1080;\&#1042;&#1099;&#1089;&#1086;&#1094;&#1082;&#1080;&#1081;%20&#1052;&#1086;&#1085;&#1086;&#1083;&#1086;&#1075;%20&#1043;&#1072;&#1084;&#1083;&#1077;&#1090;&#1072;.wmv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35.xml"/><Relationship Id="rId1" Type="http://schemas.openxmlformats.org/officeDocument/2006/relationships/video" Target="file:///G:\&#1059;&#1088;&#1086;&#1082;&#1080;\&#1051;&#1080;&#1090;&#1077;&#1088;&#1072;&#1090;&#1091;&#1088;&#1072;\9%20&#1082;&#1083;&#1072;&#1089;&#1089;%20&#1083;&#1080;&#1090;&#1077;&#1088;\15%20&#1047;&#1072;&#1088;&#1091;&#1073;&#1077;&#1078;&#1085;&#1072;&#1103;%20&#1083;&#1080;&#1090;&#1077;&#1088;&#1072;&#1090;&#1091;&#1088;&#1072;\&#1064;&#1077;&#1082;&#1089;&#1087;&#1080;&#1088;%209%20&#1082;&#1083;\&#1059;&#1088;&#1086;&#1082;&#1080;\&#1042;&#1099;&#1089;&#1086;&#1094;&#1082;&#1080;&#1081;%20&#1043;&#1091;&#1083;%20&#1079;&#1072;&#1090;&#1080;&#1093;.wmv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35.xml"/><Relationship Id="rId1" Type="http://schemas.openxmlformats.org/officeDocument/2006/relationships/video" Target="file:///G:\&#1059;&#1088;&#1086;&#1082;&#1080;\&#1051;&#1080;&#1090;&#1077;&#1088;&#1072;&#1090;&#1091;&#1088;&#1072;\9%20&#1082;&#1083;&#1072;&#1089;&#1089;%20&#1083;&#1080;&#1090;&#1077;&#1088;\15%20&#1047;&#1072;&#1088;&#1091;&#1073;&#1077;&#1078;&#1085;&#1072;&#1103;%20&#1083;&#1080;&#1090;&#1077;&#1088;&#1072;&#1090;&#1091;&#1088;&#1072;\&#1064;&#1077;&#1082;&#1089;&#1087;&#1080;&#1088;%209%20&#1082;&#1083;\&#1059;&#1088;&#1086;&#1082;&#1080;\&#1047;&#1072;&#1074;&#1103;&#1079;&#1082;&#1072;%20&#1090;&#1077;&#1085;&#1100;%20&#1086;&#1090;&#1094;&#1072;%20&#1043;&#1072;&#1084;&#1083;&#1077;&#1090;&#1072;.wmv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35.xml"/><Relationship Id="rId1" Type="http://schemas.openxmlformats.org/officeDocument/2006/relationships/video" Target="file:///G:\&#1059;&#1088;&#1086;&#1082;&#1080;\&#1051;&#1080;&#1090;&#1077;&#1088;&#1072;&#1090;&#1091;&#1088;&#1072;\9%20&#1082;&#1083;&#1072;&#1089;&#1089;%20&#1083;&#1080;&#1090;&#1077;&#1088;\15%20&#1047;&#1072;&#1088;&#1091;&#1073;&#1077;&#1078;&#1085;&#1072;&#1103;%20&#1083;&#1080;&#1090;&#1077;&#1088;&#1072;&#1090;&#1091;&#1088;&#1072;\&#1064;&#1077;&#1082;&#1089;&#1087;&#1080;&#1088;%209%20&#1082;&#1083;\&#1059;&#1088;&#1086;&#1082;&#1080;\&#1052;&#1086;&#1085;&#1086;&#1083;&#1086;&#1075;%20&#1043;&#1072;&#1084;&#1083;&#1077;&#1090;&#1072;.wm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Шекспир. «Гамлет»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Уроки литературы в 9 классе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 descr="Шекспир бюс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652716" cy="3943861"/>
          </a:xfrm>
          <a:prstGeom prst="rect">
            <a:avLst/>
          </a:prstGeom>
        </p:spPr>
      </p:pic>
      <p:pic>
        <p:nvPicPr>
          <p:cNvPr id="6" name="Рисунок 5" descr="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3357562"/>
            <a:ext cx="2590805" cy="2974854"/>
          </a:xfrm>
          <a:prstGeom prst="rect">
            <a:avLst/>
          </a:prstGeom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ru-RU" sz="3200" b="1" i="1" dirty="0" smtClean="0"/>
              <a:t>Проследим за мыслью героя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000108"/>
            <a:ext cx="250033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Быть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43174" y="1000108"/>
            <a:ext cx="250033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Не быть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43174" y="1785926"/>
            <a:ext cx="250033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«терпеть позор судьбы»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785926"/>
            <a:ext cx="250033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</a:rPr>
              <a:t>«оказать сопротивленье»</a:t>
            </a:r>
            <a:endParaRPr lang="ru-RU" sz="2000" b="1" i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14942" y="1785926"/>
            <a:ext cx="250033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Сном забыться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14942" y="2571744"/>
            <a:ext cx="250033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Почему люди не кончают с собой?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14942" y="3357562"/>
            <a:ext cx="250033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</a:rPr>
              <a:t>«неизвестность после смерти»</a:t>
            </a:r>
            <a:endParaRPr lang="ru-RU" sz="2000" b="1" i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643670" y="4143380"/>
            <a:ext cx="250033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</a:rPr>
              <a:t>Почему люди не оказывают сопротивленье злу?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643670" y="4929198"/>
            <a:ext cx="250033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Им мешает раздумье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5786" y="4000504"/>
            <a:ext cx="3929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Какой выбор делает Гамлет: быть иль не быть?</a:t>
            </a:r>
            <a:endParaRPr lang="ru-RU" sz="2400" b="1" i="1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i="1" dirty="0" smtClean="0"/>
              <a:t>«Мышеловка»</a:t>
            </a:r>
            <a:endParaRPr lang="ru-RU" b="1" i="1" dirty="0"/>
          </a:p>
        </p:txBody>
      </p:sp>
      <p:pic>
        <p:nvPicPr>
          <p:cNvPr id="4" name="Мышеловка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14500" y="1857375"/>
            <a:ext cx="5586413" cy="41894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643042" y="1643050"/>
            <a:ext cx="5786478" cy="45243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Во-первых, Гамлет хочет убедиться, что именно Клавдий убил его отца</a:t>
            </a:r>
          </a:p>
          <a:p>
            <a:r>
              <a:rPr lang="ru-RU" sz="2400" dirty="0" smtClean="0"/>
              <a:t>Во-вторых, он хочет вынудить Клавдия действовать, так как сам не может начать, не желая уподобляться Клавдию и ему подобным</a:t>
            </a:r>
          </a:p>
          <a:p>
            <a:r>
              <a:rPr lang="ru-RU" sz="2400" dirty="0" smtClean="0"/>
              <a:t>В-третьих, дать понять Клавдию, что он всё знает</a:t>
            </a:r>
          </a:p>
          <a:p>
            <a:r>
              <a:rPr lang="ru-RU" sz="2400" dirty="0" smtClean="0"/>
              <a:t>В-четвёртых, это попытка дать всем понять, что Клавдий убийца, что его нужно покарать. Гамлет чувствует себя не мстителем, а исправителем мира.</a:t>
            </a:r>
            <a:endParaRPr lang="ru-RU" sz="2400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ru-RU" b="1" i="1" dirty="0" smtClean="0"/>
              <a:t>Развитие конфликта</a:t>
            </a:r>
            <a:endParaRPr lang="ru-RU" b="1" i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400" b="1" dirty="0" smtClean="0"/>
              <a:t>Кто воплощает зло в трагедии, кроме Клавдия?</a:t>
            </a:r>
          </a:p>
          <a:p>
            <a:r>
              <a:rPr lang="ru-RU" sz="2400" b="1" dirty="0" smtClean="0"/>
              <a:t>Полоний, </a:t>
            </a:r>
            <a:r>
              <a:rPr lang="ru-RU" sz="2400" b="1" dirty="0" err="1" smtClean="0"/>
              <a:t>Розенкранц</a:t>
            </a:r>
            <a:r>
              <a:rPr lang="ru-RU" sz="2400" b="1" dirty="0" smtClean="0"/>
              <a:t> и </a:t>
            </a:r>
            <a:r>
              <a:rPr lang="ru-RU" sz="2400" b="1" dirty="0" err="1" smtClean="0"/>
              <a:t>Гильденстрен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Лаэрт</a:t>
            </a:r>
            <a:endParaRPr lang="ru-RU" sz="2400" b="1" dirty="0" smtClean="0"/>
          </a:p>
          <a:p>
            <a:r>
              <a:rPr lang="ru-RU" sz="2400" b="1" dirty="0" smtClean="0"/>
              <a:t>Чем каждый из них разрушает идеальный мир Гамлета?</a:t>
            </a:r>
          </a:p>
          <a:p>
            <a:r>
              <a:rPr lang="ru-RU" sz="2400" b="1" dirty="0" smtClean="0"/>
              <a:t>Почему Гамлет оскорбительно ведёт себя с Офелией?</a:t>
            </a:r>
            <a:endParaRPr lang="ru-RU" sz="2400" b="1" dirty="0"/>
          </a:p>
        </p:txBody>
      </p:sp>
      <p:pic>
        <p:nvPicPr>
          <p:cNvPr id="9" name="Содержимое 8" descr="Гамлет (5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29256" y="1142984"/>
            <a:ext cx="2941320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ru-RU" b="1" i="1" dirty="0" smtClean="0"/>
              <a:t>Внутренний конфликт</a:t>
            </a:r>
            <a:endParaRPr lang="ru-RU" b="1" i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 smtClean="0"/>
              <a:t>У Гамлета конфликт внутренний, он заключается не в вопросе: мстить  или не мстить за отца, а бороться или не бороться со злом.</a:t>
            </a:r>
          </a:p>
          <a:p>
            <a:r>
              <a:rPr lang="ru-RU" sz="2800" b="1" dirty="0" smtClean="0"/>
              <a:t>Что, по-вашему, его может останавливать? Почему он медлит? От слабости?</a:t>
            </a:r>
          </a:p>
          <a:p>
            <a:r>
              <a:rPr lang="ru-RU" sz="2800" b="1" dirty="0" smtClean="0"/>
              <a:t>Если ты начинаешь бороться со злом, то и сам совершаешь зло, оправдывает ли цель средства?</a:t>
            </a:r>
            <a:endParaRPr lang="ru-RU" sz="2800" b="1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/>
              <a:t>В трагедии показаны три пути мести за отца</a:t>
            </a:r>
            <a:endParaRPr lang="ru-RU" sz="2800" b="1" i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394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u="sng" dirty="0" err="1"/>
                        <a:t>Лаэрт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u="sng"/>
                        <a:t>Фортинбрас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u="sng" dirty="0"/>
                        <a:t>Гамлет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/>
                        <a:t>Не разбирается в причинах смерти своего отца. Безоговорочно принимает месть и всячески стремится ее осуществить: око за око, зуб за зуб, кровь за кровь (Акт 4, сцена 5).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/>
                        <a:t>Пытается разобраться в причинах смерти отца (отец </a:t>
                      </a:r>
                      <a:r>
                        <a:rPr lang="ru-RU" sz="2400" dirty="0" err="1"/>
                        <a:t>Фортинбраса</a:t>
                      </a:r>
                      <a:r>
                        <a:rPr lang="ru-RU" sz="2400" dirty="0"/>
                        <a:t> погибает в честном поединке с отцом Гамлета). Отказывается от мести.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/>
                        <a:t>?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/>
              <a:t>В трагедии решается ещё один вопрос о тщете всего сущего</a:t>
            </a:r>
            <a:endParaRPr lang="ru-RU" sz="3200" b="1" i="1" dirty="0"/>
          </a:p>
        </p:txBody>
      </p:sp>
      <p:pic>
        <p:nvPicPr>
          <p:cNvPr id="5" name="Рисунок 4" descr="Гамлет бедный Йори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357166"/>
            <a:ext cx="2896207" cy="3857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i="1" dirty="0" smtClean="0"/>
              <a:t>«Бедный </a:t>
            </a:r>
            <a:r>
              <a:rPr lang="ru-RU" b="1" i="1" dirty="0" err="1" smtClean="0"/>
              <a:t>Йорик</a:t>
            </a:r>
            <a:r>
              <a:rPr lang="ru-RU" b="1" i="1" dirty="0" smtClean="0"/>
              <a:t>»</a:t>
            </a:r>
            <a:endParaRPr lang="ru-RU" b="1" i="1" dirty="0"/>
          </a:p>
        </p:txBody>
      </p:sp>
      <p:pic>
        <p:nvPicPr>
          <p:cNvPr id="4" name="Бедный Йорик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54163" y="1600200"/>
            <a:ext cx="6034087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/>
              <a:t>Что же нам открывает сцена разговора с могильщиком?</a:t>
            </a:r>
            <a:endParaRPr lang="ru-RU" sz="3200" b="1" i="1" dirty="0"/>
          </a:p>
        </p:txBody>
      </p:sp>
      <p:pic>
        <p:nvPicPr>
          <p:cNvPr id="7" name="Содержимое 6" descr="Гамлет Бедный Йорик (2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29746" y="1600200"/>
            <a:ext cx="3293508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257692"/>
          </a:xfr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dirty="0" smtClean="0"/>
              <a:t>Гамлет приходит к мысли, что любой человек, будь то прославившийся в веках Александр Македонский или бедный </a:t>
            </a:r>
            <a:r>
              <a:rPr lang="ru-RU" sz="2000" dirty="0" err="1" smtClean="0"/>
              <a:t>Йорик</a:t>
            </a:r>
            <a:r>
              <a:rPr lang="ru-RU" sz="2000" dirty="0" smtClean="0"/>
              <a:t>, все превратятся во прах, из которого вышли. Так к чему же тогда боренья и свершенья? К тому же память человеческая так коротка, ведь его чудесный отец забыт через два месяца самыми близкими людьми.</a:t>
            </a:r>
            <a:endParaRPr lang="ru-RU" sz="2000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/>
              <a:t>А каков сам Гамлет? Похож ли он на идеального человека?</a:t>
            </a:r>
            <a:endParaRPr lang="ru-RU" sz="32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971940"/>
          </a:xfrm>
        </p:spPr>
        <p:txBody>
          <a:bodyPr/>
          <a:lstStyle/>
          <a:p>
            <a:r>
              <a:rPr lang="ru-RU" sz="2000" dirty="0" smtClean="0"/>
              <a:t>Нет, Гамлет не идеален. Он был цельной натурой до смерти отца. Но необходимость мстить приводит личность Гамлета к раздвоенности. Он совершает преступление за преступлением: убивает по ошибке Клавдия, становится невольной причиной смерти Офелии, убивает </a:t>
            </a:r>
            <a:r>
              <a:rPr lang="ru-RU" sz="2000" dirty="0" err="1" smtClean="0"/>
              <a:t>Лаэрта</a:t>
            </a:r>
            <a:r>
              <a:rPr lang="ru-RU" sz="2000" dirty="0" smtClean="0"/>
              <a:t> и Клавдия.</a:t>
            </a:r>
            <a:endParaRPr lang="ru-RU" sz="2000" dirty="0"/>
          </a:p>
        </p:txBody>
      </p:sp>
      <p:pic>
        <p:nvPicPr>
          <p:cNvPr id="5" name="Содержимое 4" descr="Гамлет Джон Берримор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48598" y="1600200"/>
            <a:ext cx="3237804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i="1" dirty="0" smtClean="0"/>
              <a:t>Финал</a:t>
            </a:r>
            <a:endParaRPr lang="ru-RU" b="1" i="1" dirty="0"/>
          </a:p>
        </p:txBody>
      </p:sp>
      <p:pic>
        <p:nvPicPr>
          <p:cNvPr id="4" name="Финал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28750" y="1785938"/>
            <a:ext cx="5759450" cy="43195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ru-RU" b="1" i="1" dirty="0" smtClean="0"/>
              <a:t>Повторение</a:t>
            </a:r>
            <a:endParaRPr lang="ru-RU" b="1" i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000" b="1" dirty="0" smtClean="0"/>
              <a:t>Давайте вспомним, какие произведения Шекспира мы читали в 8 классе</a:t>
            </a:r>
          </a:p>
          <a:p>
            <a:r>
              <a:rPr lang="ru-RU" sz="2000" b="1" dirty="0" smtClean="0"/>
              <a:t>Что такое трагедия?</a:t>
            </a:r>
          </a:p>
          <a:p>
            <a:r>
              <a:rPr lang="ru-RU" sz="2000" b="1" dirty="0" smtClean="0"/>
              <a:t>Трагедия – это драматическое произведение, в основе которого лежит неразрешимый конфликт, приводящий к трагическим последствиям</a:t>
            </a:r>
            <a:endParaRPr lang="ru-RU" sz="20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000" b="1" dirty="0" smtClean="0"/>
              <a:t>Как вы считаете, какой конфликт лежит в основе трагедии «Ромео и Джульетта» – внешний или внутренний? </a:t>
            </a:r>
          </a:p>
          <a:p>
            <a:r>
              <a:rPr lang="ru-RU" sz="2000" b="1" dirty="0" smtClean="0"/>
              <a:t>Почему невозможна любовь героев?</a:t>
            </a:r>
          </a:p>
          <a:p>
            <a:r>
              <a:rPr lang="ru-RU" sz="2000" b="1" dirty="0" smtClean="0"/>
              <a:t>Трагедию «Ромео и Джульетта» Шекспир писал в более ранний период, чем «Гамлета», причину несовершенства мира он искал во внешнем мире, а не в душе героя.</a:t>
            </a:r>
            <a:endParaRPr lang="ru-RU" sz="2000" b="1" dirty="0"/>
          </a:p>
        </p:txBody>
      </p:sp>
      <p:pic>
        <p:nvPicPr>
          <p:cNvPr id="6" name="Рисунок 5" descr="Шекспир (2).jpg"/>
          <p:cNvPicPr>
            <a:picLocks noChangeAspect="1"/>
          </p:cNvPicPr>
          <p:nvPr/>
        </p:nvPicPr>
        <p:blipFill>
          <a:blip r:embed="rId2"/>
          <a:srcRect b="14107"/>
          <a:stretch>
            <a:fillRect/>
          </a:stretch>
        </p:blipFill>
        <p:spPr>
          <a:xfrm>
            <a:off x="4714876" y="1357297"/>
            <a:ext cx="4000528" cy="50006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i="1" dirty="0" smtClean="0"/>
              <a:t>Беседа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r>
              <a:rPr lang="ru-RU" sz="2400" b="1" dirty="0" smtClean="0"/>
              <a:t>Какие качества проявляет в этой сцене Гамлет и все герои?</a:t>
            </a:r>
          </a:p>
          <a:p>
            <a:r>
              <a:rPr lang="ru-RU" sz="2400" b="1" dirty="0" smtClean="0"/>
              <a:t>Эта сцена демонстрирует идею Шекспира «весь мир театр». Герои: Клавдий, </a:t>
            </a:r>
            <a:r>
              <a:rPr lang="ru-RU" sz="2400" b="1" dirty="0" err="1" smtClean="0"/>
              <a:t>Гертруда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Лаэрт</a:t>
            </a:r>
            <a:r>
              <a:rPr lang="ru-RU" sz="2400" b="1" dirty="0" smtClean="0"/>
              <a:t> – все в масках. И только перед лицом смерти они снимают свои маски, становятся естественными, проявляют чувства. Какие?</a:t>
            </a:r>
          </a:p>
          <a:p>
            <a:r>
              <a:rPr lang="ru-RU" sz="2400" b="1" dirty="0" smtClean="0"/>
              <a:t>Изменился ли мир после смерти Гамлета?</a:t>
            </a:r>
          </a:p>
          <a:p>
            <a:r>
              <a:rPr lang="ru-RU" sz="2400" b="1" dirty="0" smtClean="0"/>
              <a:t>Гамлет оставляет мир по-прежнему несовершенным, но он его встревожил, сосредоточил внимание тех, кто остался жить, на страшном факте: “век расшатался”. В этом состояла его миссия, как и других великих гуманистов шекспировской эпохи</a:t>
            </a:r>
            <a:r>
              <a:rPr lang="ru-RU" sz="2400" b="1" dirty="0" smtClean="0"/>
              <a:t>.</a:t>
            </a:r>
            <a:endParaRPr lang="ru-RU" sz="2400" b="1" dirty="0" smtClean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/>
              <a:t>Монолог Гамлета в исполнении </a:t>
            </a: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 smtClean="0"/>
              <a:t>В</a:t>
            </a:r>
            <a:r>
              <a:rPr lang="ru-RU" sz="3200" b="1" i="1" dirty="0" smtClean="0"/>
              <a:t>. Высоцкого</a:t>
            </a:r>
            <a:endParaRPr lang="ru-RU" sz="3200" b="1" i="1" dirty="0"/>
          </a:p>
        </p:txBody>
      </p:sp>
      <p:pic>
        <p:nvPicPr>
          <p:cNvPr id="4" name="Высоцкий Монолог Гамлета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28750" y="1643063"/>
            <a:ext cx="6086475" cy="4565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/>
          <a:lstStyle/>
          <a:p>
            <a:r>
              <a:rPr lang="ru-RU" b="1" i="1" dirty="0" smtClean="0"/>
              <a:t>Беседа по видеосюжету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Каким увидел Гамлета в театре на Таганке режиссёр Любимов? Чем он отличается от Гамлета в исполнении Смоктуновского?</a:t>
            </a:r>
          </a:p>
          <a:p>
            <a:r>
              <a:rPr lang="ru-RU" dirty="0" smtClean="0"/>
              <a:t>Чем поражает игра Высоцкого?</a:t>
            </a:r>
          </a:p>
          <a:p>
            <a:r>
              <a:rPr lang="ru-RU" dirty="0" smtClean="0"/>
              <a:t>Какую роль играет перемещающийся по сцене занавес?</a:t>
            </a:r>
            <a:endParaRPr lang="ru-RU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sz="3200" b="1" i="1" dirty="0" smtClean="0"/>
              <a:t>Пастернак «Гул затих…» в исполнении В. Высоцкого</a:t>
            </a:r>
            <a:endParaRPr lang="ru-RU" sz="3200" b="1" i="1" dirty="0"/>
          </a:p>
        </p:txBody>
      </p:sp>
      <p:pic>
        <p:nvPicPr>
          <p:cNvPr id="4" name="Высоцкий Гул затих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71625" y="1857375"/>
            <a:ext cx="5800725" cy="4351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285852" y="1500174"/>
            <a:ext cx="6215106" cy="50167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dirty="0" smtClean="0"/>
              <a:t>Какие аспекты проблем, поднятых Шекспиром, берёт Пастернак? </a:t>
            </a:r>
          </a:p>
          <a:p>
            <a:r>
              <a:rPr lang="ru-RU" sz="4000" dirty="0" smtClean="0"/>
              <a:t>Как он переосмысливает образ Гамлета?</a:t>
            </a:r>
          </a:p>
          <a:p>
            <a:r>
              <a:rPr lang="ru-RU" sz="4000" dirty="0" smtClean="0"/>
              <a:t>С кем Пастернак сближает Гамлета? Почему?</a:t>
            </a:r>
            <a:endParaRPr lang="ru-RU" sz="4000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 vol="10000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Каширская Т. Г. «Страдание мысли». – ИД «1 сентября. Открытый урок»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Лаптева О. В. Урок литературы в 9-м классе по теме: "Вильям Шекспир "Гамлет". Центральный конфликт трагедии. Гамлет как носитель основной идеи произведения" – ИД «1 сентября. Открытый урок»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Шекспир В. Избранное/Сост. А. </a:t>
            </a:r>
            <a:r>
              <a:rPr lang="ru-RU" sz="2000" dirty="0" err="1" smtClean="0"/>
              <a:t>Аникст</a:t>
            </a:r>
            <a:r>
              <a:rPr lang="ru-RU" sz="2000" dirty="0" smtClean="0"/>
              <a:t>. – М.: Просвещение, 1985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Литература: 9 класс. Учеб. для </a:t>
            </a:r>
            <a:r>
              <a:rPr lang="ru-RU" sz="2000" dirty="0" err="1" smtClean="0"/>
              <a:t>общеобразоват</a:t>
            </a:r>
            <a:r>
              <a:rPr lang="ru-RU" sz="2000" dirty="0" smtClean="0"/>
              <a:t>. Учреждений. Ч. 2; под. Ред. Коровиной. : М. – Просвещение, 2008</a:t>
            </a:r>
            <a:endParaRPr lang="ru-RU" sz="2000" dirty="0"/>
          </a:p>
        </p:txBody>
      </p:sp>
    </p:spTree>
  </p:cSld>
  <p:clrMapOvr>
    <a:masterClrMapping/>
  </p:clrMapOvr>
  <p:transition spd="med"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/>
          <a:lstStyle/>
          <a:p>
            <a:r>
              <a:rPr lang="ru-RU" b="1" i="1" dirty="0" smtClean="0"/>
              <a:t>Впечатления</a:t>
            </a:r>
            <a:endParaRPr lang="ru-RU" b="1" i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2757493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dirty="0" smtClean="0"/>
              <a:t>Как вам кажется, Гамлет – человек слабохарактерный или мужественный борец?</a:t>
            </a:r>
          </a:p>
          <a:p>
            <a:r>
              <a:rPr lang="ru-RU" sz="2400" dirty="0" smtClean="0"/>
              <a:t>Какие вопросы у вас возникли при прочтении? Что неясно?</a:t>
            </a:r>
            <a:endParaRPr lang="ru-RU" sz="24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000" dirty="0" smtClean="0"/>
              <a:t>Он безумен или притворяется?</a:t>
            </a:r>
          </a:p>
          <a:p>
            <a:r>
              <a:rPr lang="ru-RU" sz="2000" dirty="0" smtClean="0"/>
              <a:t>Если он любит Офелию, то почему отверг её?</a:t>
            </a:r>
          </a:p>
          <a:p>
            <a:r>
              <a:rPr lang="ru-RU" sz="2000" dirty="0" smtClean="0"/>
              <a:t>Почему он медлит с осуществлением мести, что ему мешает?</a:t>
            </a:r>
          </a:p>
          <a:p>
            <a:r>
              <a:rPr lang="ru-RU" sz="2000" dirty="0" smtClean="0"/>
              <a:t>Причастна ли королева к убийству своего первого мужа?</a:t>
            </a:r>
            <a:endParaRPr lang="ru-RU" sz="2000" dirty="0"/>
          </a:p>
        </p:txBody>
      </p:sp>
      <p:pic>
        <p:nvPicPr>
          <p:cNvPr id="6" name="Рисунок 5" descr="L01_09_01_34_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1214422"/>
            <a:ext cx="3730680" cy="5429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i="1" dirty="0" smtClean="0"/>
              <a:t>История сюжета трагедии</a:t>
            </a:r>
            <a:endParaRPr lang="ru-RU" dirty="0"/>
          </a:p>
        </p:txBody>
      </p:sp>
      <p:pic>
        <p:nvPicPr>
          <p:cNvPr id="5" name="Содержимое 4" descr="город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04411" y="1600200"/>
            <a:ext cx="3544177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043378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dirty="0" smtClean="0"/>
              <a:t>Прототипом героя был полулегендарный принц </a:t>
            </a:r>
            <a:r>
              <a:rPr lang="ru-RU" sz="2000" dirty="0" err="1" smtClean="0"/>
              <a:t>Амлет</a:t>
            </a:r>
            <a:r>
              <a:rPr lang="ru-RU" sz="2000" dirty="0" smtClean="0"/>
              <a:t>, имя которого встречается в одной из исландских саг. Первый же литературный памятник, в котором рассказывается сага о мести </a:t>
            </a:r>
            <a:r>
              <a:rPr lang="ru-RU" sz="2000" dirty="0" err="1" smtClean="0"/>
              <a:t>Амлета</a:t>
            </a:r>
            <a:r>
              <a:rPr lang="ru-RU" sz="2000" dirty="0" smtClean="0"/>
              <a:t>, принадлежал перу средневекового датского летописца </a:t>
            </a:r>
            <a:r>
              <a:rPr lang="ru-RU" sz="2000" dirty="0" err="1" smtClean="0"/>
              <a:t>Сансона</a:t>
            </a:r>
            <a:r>
              <a:rPr lang="ru-RU" sz="2000" dirty="0" smtClean="0"/>
              <a:t> Грамматика (1150-1220).</a:t>
            </a:r>
            <a:endParaRPr lang="ru-RU" sz="2000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b="1" i="1" dirty="0" smtClean="0"/>
              <a:t>История восприятия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000" dirty="0" smtClean="0"/>
              <a:t>Во времена Шекспира трагедия воспринималась как </a:t>
            </a:r>
            <a:r>
              <a:rPr lang="ru-RU" sz="2000" b="1" i="1" u="sng" dirty="0" smtClean="0"/>
              <a:t>трагедия мести</a:t>
            </a:r>
          </a:p>
          <a:p>
            <a:r>
              <a:rPr lang="ru-RU" sz="2000" dirty="0" smtClean="0"/>
              <a:t>Гёте увидел в Гамлете не мстителя, а мыслителя. </a:t>
            </a:r>
            <a:r>
              <a:rPr lang="ru-RU" sz="2000" smtClean="0"/>
              <a:t>Гёте </a:t>
            </a:r>
            <a:r>
              <a:rPr lang="ru-RU" sz="2000" dirty="0" smtClean="0"/>
              <a:t>считал, что в трагедии </a:t>
            </a:r>
            <a:r>
              <a:rPr lang="ru-RU" sz="2000" b="1" i="1" u="sng" dirty="0" smtClean="0"/>
              <a:t>великая задача возложена на человека, которому она не по силам.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000" dirty="0" smtClean="0"/>
              <a:t>Белинский писал: «Что привело его (Гамлета) в такую ужасную дисгармонию, ввергло в такую мучительную борьбу с самим собою? – несообразность действительности с его идеалом жизни: вот что. Из этого вышла и его слабость, и его нерешительность»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4348" y="5214950"/>
            <a:ext cx="7715304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Нам предстоит разобраться, какая же из этих оценок более правильная, разобраться в сложности содержания трагедии, которая всегда вызывала массу вопросов, если, конечно, все ответы могут быть найдены.</a:t>
            </a:r>
            <a:endParaRPr lang="ru-RU" sz="2000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Что потрясло Гамлета?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000" dirty="0" smtClean="0"/>
              <a:t>Жизнь героя текла счастливо. Он был окружён любовью родных, рос во дворце, не зная ни в чём отказа. Занимался любимой им наукой, увлекался театром, сам любит и пользуется взаимностью девушки, имеете друзей. И вдруг в один момент его мир рушится. Что потрясло Гамлета?</a:t>
            </a: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sz="2000" dirty="0" smtClean="0"/>
              <a:t>3 факта потрясли душу:</a:t>
            </a:r>
          </a:p>
          <a:p>
            <a:pPr lvl="0"/>
            <a:r>
              <a:rPr lang="ru-RU" sz="2000" dirty="0" smtClean="0"/>
              <a:t>Скоропостижная смерть отца;</a:t>
            </a:r>
          </a:p>
          <a:p>
            <a:pPr lvl="0"/>
            <a:r>
              <a:rPr lang="ru-RU" sz="2000" dirty="0" smtClean="0"/>
              <a:t>Место отца на троне и в сердце матери занял недостойный по сравнению с покойным человек;</a:t>
            </a:r>
          </a:p>
          <a:p>
            <a:pPr lvl="0"/>
            <a:r>
              <a:rPr lang="ru-RU" sz="2000" dirty="0" smtClean="0"/>
              <a:t>Мать изменила памяти любви.</a:t>
            </a:r>
          </a:p>
          <a:p>
            <a:endParaRPr lang="ru-RU" sz="2000" dirty="0"/>
          </a:p>
        </p:txBody>
      </p:sp>
      <p:pic>
        <p:nvPicPr>
          <p:cNvPr id="6" name="Рисунок 5" descr="Гамлет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1285860"/>
            <a:ext cx="4000528" cy="52149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86454"/>
            <a:ext cx="8229600" cy="868346"/>
          </a:xfrm>
        </p:spPr>
        <p:txBody>
          <a:bodyPr/>
          <a:lstStyle/>
          <a:p>
            <a:r>
              <a:rPr lang="ru-RU" b="1" i="1" dirty="0" smtClean="0"/>
              <a:t>Завязка</a:t>
            </a:r>
            <a:endParaRPr lang="ru-RU" b="1" i="1" dirty="0"/>
          </a:p>
        </p:txBody>
      </p:sp>
      <p:pic>
        <p:nvPicPr>
          <p:cNvPr id="4" name="Завязка тень отца Гамлета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28794" y="357166"/>
            <a:ext cx="5473700" cy="4105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500034" y="5143512"/>
            <a:ext cx="8143932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Создатели фильма вставляют в эпизод сцену праздника во дворце, демонстрируют радостные лица короля и королевы, чтобы показать ещё больше надругательство над памятью о погибшем, со смерти которого ещё не прошло и двух месяцев</a:t>
            </a:r>
            <a:endParaRPr lang="ru-RU" sz="2000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/>
              <a:t>В чём же сущность конфликта?</a:t>
            </a:r>
            <a:endParaRPr lang="ru-RU" sz="32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Гамлет, конечно, и раньше знал, что зло существует на свете, но он впервые узнаёт, что зло друг другу могут причинять близкие люди, родственники. Гниль разъедает самые основы человеческой жизни. Нарушены вечные основы жизни. И это его поражает в самое сердце.</a:t>
            </a:r>
            <a:endParaRPr lang="ru-RU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Монолог</a:t>
            </a:r>
            <a:endParaRPr lang="ru-RU" b="1" i="1" dirty="0"/>
          </a:p>
        </p:txBody>
      </p:sp>
      <p:pic>
        <p:nvPicPr>
          <p:cNvPr id="4" name="Монолог Гамлета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54163" y="1600200"/>
            <a:ext cx="6034087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ежевый розы перо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</a:schemeClr>
            </a:gs>
            <a:gs pos="100000">
              <a:schemeClr val="phClr">
                <a:shade val="80000"/>
                <a:satMod val="150000"/>
              </a:schemeClr>
            </a:gs>
          </a:gsLst>
          <a:path path="circle">
            <a:fillToRect l="50000" t="50000"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7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01159440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0005980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Поэт">
      <a:majorFont>
        <a:latin typeface="ArtScript"/>
        <a:ea typeface=""/>
        <a:cs typeface=""/>
      </a:majorFont>
      <a:minorFont>
        <a:latin typeface="Cansellaris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синий">
  <a:themeElements>
    <a:clrScheme name="Голубая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Голубая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олубая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олубая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олубая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олубая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олубая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олубая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олубая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олубая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олубая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олубая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олубая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олубая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Бежевый розы перо</Template>
  <TotalTime>203</TotalTime>
  <Words>1203</Words>
  <PresentationFormat>Экран (4:3)</PresentationFormat>
  <Paragraphs>93</Paragraphs>
  <Slides>24</Slides>
  <Notes>0</Notes>
  <HiddenSlides>1</HiddenSlides>
  <MMClips>7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Бежевый розы перо</vt:lpstr>
      <vt:lpstr>01159440</vt:lpstr>
      <vt:lpstr>30005980</vt:lpstr>
      <vt:lpstr>синий</vt:lpstr>
      <vt:lpstr>Шекспир. «Гамлет»</vt:lpstr>
      <vt:lpstr>Повторение</vt:lpstr>
      <vt:lpstr>Впечатления</vt:lpstr>
      <vt:lpstr>История сюжета трагедии</vt:lpstr>
      <vt:lpstr>История восприятия</vt:lpstr>
      <vt:lpstr>Что потрясло Гамлета?</vt:lpstr>
      <vt:lpstr>Завязка</vt:lpstr>
      <vt:lpstr>В чём же сущность конфликта?</vt:lpstr>
      <vt:lpstr>Монолог</vt:lpstr>
      <vt:lpstr>Проследим за мыслью героя</vt:lpstr>
      <vt:lpstr>«Мышеловка»</vt:lpstr>
      <vt:lpstr>Развитие конфликта</vt:lpstr>
      <vt:lpstr>Внутренний конфликт</vt:lpstr>
      <vt:lpstr>В трагедии показаны три пути мести за отца</vt:lpstr>
      <vt:lpstr>В трагедии решается ещё один вопрос о тщете всего сущего</vt:lpstr>
      <vt:lpstr>«Бедный Йорик»</vt:lpstr>
      <vt:lpstr>Что же нам открывает сцена разговора с могильщиком?</vt:lpstr>
      <vt:lpstr>А каков сам Гамлет? Похож ли он на идеального человека?</vt:lpstr>
      <vt:lpstr>Финал</vt:lpstr>
      <vt:lpstr>Беседа</vt:lpstr>
      <vt:lpstr>Монолог Гамлета в исполнении  В. Высоцкого</vt:lpstr>
      <vt:lpstr>Беседа по видеосюжету</vt:lpstr>
      <vt:lpstr>Пастернак «Гул затих…» в исполнении В. Высоцкого</vt:lpstr>
      <vt:lpstr>Источники: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Инна</dc:creator>
  <cp:lastModifiedBy>1</cp:lastModifiedBy>
  <cp:revision>23</cp:revision>
  <dcterms:created xsi:type="dcterms:W3CDTF">2011-04-29T13:17:07Z</dcterms:created>
  <dcterms:modified xsi:type="dcterms:W3CDTF">2011-04-30T14:38:48Z</dcterms:modified>
</cp:coreProperties>
</file>