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A25DE60-8CCA-496C-9828-B1BB6E0D8BAB}" type="datetimeFigureOut">
              <a:rPr lang="ru-RU" smtClean="0"/>
              <a:t>15.12.2013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3ADEE5D-3E1F-4555-8C2D-DF79237516C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A25DE60-8CCA-496C-9828-B1BB6E0D8BAB}" type="datetimeFigureOut">
              <a:rPr lang="ru-RU" smtClean="0"/>
              <a:t>15.12.2013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3ADEE5D-3E1F-4555-8C2D-DF79237516C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A25DE60-8CCA-496C-9828-B1BB6E0D8BAB}" type="datetimeFigureOut">
              <a:rPr lang="ru-RU" smtClean="0"/>
              <a:t>15.12.2013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3ADEE5D-3E1F-4555-8C2D-DF79237516C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A25DE60-8CCA-496C-9828-B1BB6E0D8BAB}" type="datetimeFigureOut">
              <a:rPr lang="ru-RU" smtClean="0"/>
              <a:t>15.12.2013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3ADEE5D-3E1F-4555-8C2D-DF79237516C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A25DE60-8CCA-496C-9828-B1BB6E0D8BAB}" type="datetimeFigureOut">
              <a:rPr lang="ru-RU" smtClean="0"/>
              <a:t>15.12.2013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3ADEE5D-3E1F-4555-8C2D-DF79237516C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A25DE60-8CCA-496C-9828-B1BB6E0D8BAB}" type="datetimeFigureOut">
              <a:rPr lang="ru-RU" smtClean="0"/>
              <a:t>15.12.2013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3ADEE5D-3E1F-4555-8C2D-DF79237516C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A25DE60-8CCA-496C-9828-B1BB6E0D8BAB}" type="datetimeFigureOut">
              <a:rPr lang="ru-RU" smtClean="0"/>
              <a:t>15.12.2013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3ADEE5D-3E1F-4555-8C2D-DF79237516C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A25DE60-8CCA-496C-9828-B1BB6E0D8BAB}" type="datetimeFigureOut">
              <a:rPr lang="ru-RU" smtClean="0"/>
              <a:t>15.12.2013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3ADEE5D-3E1F-4555-8C2D-DF79237516C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A25DE60-8CCA-496C-9828-B1BB6E0D8BAB}" type="datetimeFigureOut">
              <a:rPr lang="ru-RU" smtClean="0"/>
              <a:t>15.12.2013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3ADEE5D-3E1F-4555-8C2D-DF79237516C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A25DE60-8CCA-496C-9828-B1BB6E0D8BAB}" type="datetimeFigureOut">
              <a:rPr lang="ru-RU" smtClean="0"/>
              <a:t>15.12.2013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3ADEE5D-3E1F-4555-8C2D-DF79237516C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A25DE60-8CCA-496C-9828-B1BB6E0D8BAB}" type="datetimeFigureOut">
              <a:rPr lang="ru-RU" smtClean="0"/>
              <a:t>15.12.2013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3ADEE5D-3E1F-4555-8C2D-DF79237516CE}"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A25DE60-8CCA-496C-9828-B1BB6E0D8BAB}" type="datetimeFigureOut">
              <a:rPr lang="ru-RU" smtClean="0"/>
              <a:t>15.12.2013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3ADEE5D-3E1F-4555-8C2D-DF79237516C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71800" y="533400"/>
            <a:ext cx="6120680" cy="2868168"/>
          </a:xfrm>
        </p:spPr>
        <p:txBody>
          <a:bodyPr/>
          <a:lstStyle/>
          <a:p>
            <a:r>
              <a:rPr lang="ru-RU" dirty="0" smtClean="0"/>
              <a:t>РАЗМЕТКА МЕТАЛЛА</a:t>
            </a:r>
            <a:endParaRPr lang="ru-RU" dirty="0"/>
          </a:p>
        </p:txBody>
      </p:sp>
      <p:sp>
        <p:nvSpPr>
          <p:cNvPr id="3" name="Подзаголовок 2"/>
          <p:cNvSpPr>
            <a:spLocks noGrp="1"/>
          </p:cNvSpPr>
          <p:nvPr>
            <p:ph type="subTitle" idx="1"/>
          </p:nvPr>
        </p:nvSpPr>
        <p:spPr>
          <a:xfrm>
            <a:off x="2771800" y="3539864"/>
            <a:ext cx="5904656" cy="2337408"/>
          </a:xfrm>
        </p:spPr>
        <p:txBody>
          <a:bodyPr>
            <a:normAutofit/>
          </a:bodyPr>
          <a:lstStyle/>
          <a:p>
            <a:r>
              <a:rPr lang="ru-RU" dirty="0" smtClean="0"/>
              <a:t>Презентация по предмету </a:t>
            </a:r>
            <a:br>
              <a:rPr lang="ru-RU" dirty="0" smtClean="0"/>
            </a:br>
            <a:r>
              <a:rPr lang="ru-RU" dirty="0" smtClean="0"/>
              <a:t>«Слесарное дело»</a:t>
            </a:r>
          </a:p>
          <a:p>
            <a:endParaRPr lang="ru-RU" dirty="0"/>
          </a:p>
          <a:p>
            <a:r>
              <a:rPr lang="ru-RU" dirty="0" smtClean="0"/>
              <a:t>Мастера п/о Автомеханического лицея</a:t>
            </a:r>
          </a:p>
          <a:p>
            <a:r>
              <a:rPr lang="ru-RU" dirty="0" smtClean="0"/>
              <a:t>Ивановой В.Я.</a:t>
            </a:r>
            <a:endParaRPr lang="ru-RU" dirty="0"/>
          </a:p>
        </p:txBody>
      </p:sp>
    </p:spTree>
    <p:extLst>
      <p:ext uri="{BB962C8B-B14F-4D97-AF65-F5344CB8AC3E}">
        <p14:creationId xmlns:p14="http://schemas.microsoft.com/office/powerpoint/2010/main" val="2105640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7776864" cy="6339104"/>
          </a:xfrm>
        </p:spPr>
        <p:txBody>
          <a:bodyPr>
            <a:normAutofit fontScale="92500" lnSpcReduction="20000"/>
          </a:bodyPr>
          <a:lstStyle/>
          <a:p>
            <a:pPr algn="just"/>
            <a:r>
              <a:rPr lang="ru-RU" dirty="0"/>
              <a:t>При выполнении пространственной разметки необходимо применение ряда приспособлений, которые позволяли бы выставлять размечаемую деталь в определенном положении и кантовать (перевертывать) ее в процессе разметки.</a:t>
            </a:r>
          </a:p>
          <a:p>
            <a:pPr algn="just"/>
            <a:r>
              <a:rPr lang="ru-RU" dirty="0"/>
              <a:t>Для этих целей при пространственной разметке используют разметочные плиты, призмы, угольники, разметочные ящики, разметочные клинья, домкраты.</a:t>
            </a:r>
          </a:p>
          <a:p>
            <a:pPr algn="just"/>
            <a:r>
              <a:rPr lang="ru-RU" b="1" dirty="0"/>
              <a:t>Разметочные плиты</a:t>
            </a:r>
            <a:r>
              <a:rPr lang="ru-RU" dirty="0"/>
              <a:t> </a:t>
            </a:r>
            <a:r>
              <a:rPr lang="ru-RU" dirty="0" smtClean="0"/>
              <a:t>отливают </a:t>
            </a:r>
            <a:r>
              <a:rPr lang="ru-RU" dirty="0"/>
              <a:t>из серого чугуна, их рабочие поверхности должны быть точно обработаны. На верхней плоскости больших разметочных плит строгают продольные и поперечные канавки небольшой глубины, разделяя поверхность плиты на квадратные участки. Устанавливают разметочные плиты на специальных подставках и </a:t>
            </a:r>
            <a:r>
              <a:rPr lang="ru-RU" dirty="0" smtClean="0"/>
              <a:t>тумбах </a:t>
            </a:r>
            <a:r>
              <a:rPr lang="ru-RU" dirty="0"/>
              <a:t>с ящиками для хранения разметочных инструментов и приспособлений. Разметочные плиты небольшого размера располагают на </a:t>
            </a:r>
            <a:r>
              <a:rPr lang="ru-RU" dirty="0" smtClean="0"/>
              <a:t>столах.</a:t>
            </a:r>
            <a:endParaRPr lang="ru-RU" dirty="0"/>
          </a:p>
          <a:p>
            <a:endParaRPr lang="ru-RU" dirty="0"/>
          </a:p>
        </p:txBody>
      </p:sp>
    </p:spTree>
    <p:extLst>
      <p:ext uri="{BB962C8B-B14F-4D97-AF65-F5344CB8AC3E}">
        <p14:creationId xmlns:p14="http://schemas.microsoft.com/office/powerpoint/2010/main" val="1896765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60648"/>
            <a:ext cx="5375770" cy="1440160"/>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947539"/>
            <a:ext cx="5619725" cy="4624711"/>
          </a:xfrm>
          <a:prstGeom prst="rect">
            <a:avLst/>
          </a:prstGeom>
        </p:spPr>
      </p:pic>
    </p:spTree>
    <p:extLst>
      <p:ext uri="{BB962C8B-B14F-4D97-AF65-F5344CB8AC3E}">
        <p14:creationId xmlns:p14="http://schemas.microsoft.com/office/powerpoint/2010/main" val="4190021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7239000" cy="4104456"/>
          </a:xfrm>
        </p:spPr>
        <p:txBody>
          <a:bodyPr/>
          <a:lstStyle/>
          <a:p>
            <a:r>
              <a:rPr lang="ru-RU" b="1" dirty="0"/>
              <a:t>Домкраты </a:t>
            </a:r>
            <a:r>
              <a:rPr lang="ru-RU" dirty="0" smtClean="0"/>
              <a:t>используют </a:t>
            </a:r>
            <a:r>
              <a:rPr lang="ru-RU" dirty="0"/>
              <a:t>так же, как и регулируемые клинья для регулировки и выверки положения размечаемой заготовки по высоте, если деталь имеет достаточно большую массу. Опора домкрата, на которую устанавливают размечаемую заготовку, может быть </a:t>
            </a:r>
            <a:r>
              <a:rPr lang="ru-RU" dirty="0" smtClean="0"/>
              <a:t>шаровой </a:t>
            </a:r>
            <a:r>
              <a:rPr lang="ru-RU" dirty="0"/>
              <a:t>или </a:t>
            </a:r>
            <a:r>
              <a:rPr lang="ru-RU" dirty="0" smtClean="0"/>
              <a:t>призматической.</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3391091"/>
            <a:ext cx="3793976" cy="3466909"/>
          </a:xfrm>
          <a:prstGeom prst="rect">
            <a:avLst/>
          </a:prstGeom>
        </p:spPr>
      </p:pic>
    </p:spTree>
    <p:extLst>
      <p:ext uri="{BB962C8B-B14F-4D97-AF65-F5344CB8AC3E}">
        <p14:creationId xmlns:p14="http://schemas.microsoft.com/office/powerpoint/2010/main" val="3691464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Разметка металла</a:t>
            </a:r>
          </a:p>
        </p:txBody>
      </p:sp>
      <p:sp>
        <p:nvSpPr>
          <p:cNvPr id="3" name="Объект 2"/>
          <p:cNvSpPr>
            <a:spLocks noGrp="1"/>
          </p:cNvSpPr>
          <p:nvPr>
            <p:ph idx="1"/>
          </p:nvPr>
        </p:nvSpPr>
        <p:spPr/>
        <p:txBody>
          <a:bodyPr>
            <a:normAutofit/>
          </a:bodyPr>
          <a:lstStyle/>
          <a:p>
            <a:pPr marL="0" indent="0" algn="just">
              <a:buNone/>
            </a:pPr>
            <a:r>
              <a:rPr lang="ru-RU" dirty="0" smtClean="0"/>
              <a:t>операция </a:t>
            </a:r>
            <a:r>
              <a:rPr lang="ru-RU" dirty="0"/>
              <a:t>нанесения на заготовку линий (рисок), определяющих согласно чертежу контуры детали и места, подлежащие обработке. </a:t>
            </a:r>
            <a:endParaRPr lang="ru-RU" dirty="0"/>
          </a:p>
          <a:p>
            <a:pPr marL="0" indent="0" algn="just">
              <a:buNone/>
            </a:pPr>
            <a:r>
              <a:rPr lang="ru-RU" dirty="0" smtClean="0"/>
              <a:t>Разметка </a:t>
            </a:r>
            <a:r>
              <a:rPr lang="ru-RU" dirty="0"/>
              <a:t>бывает </a:t>
            </a:r>
            <a:r>
              <a:rPr lang="ru-RU" b="1" dirty="0"/>
              <a:t>плоскостная</a:t>
            </a:r>
            <a:r>
              <a:rPr lang="ru-RU" dirty="0"/>
              <a:t> и </a:t>
            </a:r>
            <a:r>
              <a:rPr lang="ru-RU" b="1" dirty="0"/>
              <a:t>пространственная</a:t>
            </a:r>
            <a:r>
              <a:rPr lang="ru-RU" dirty="0"/>
              <a:t>. Плоскостную разметку применяют в том случае, когда </a:t>
            </a:r>
            <a:r>
              <a:rPr lang="ru-RU" i="1" dirty="0"/>
              <a:t>контуры детали лежат в одной плоскости</a:t>
            </a:r>
            <a:r>
              <a:rPr lang="ru-RU" dirty="0"/>
              <a:t>; при пространственной разметке </a:t>
            </a:r>
            <a:r>
              <a:rPr lang="ru-RU" i="1" dirty="0"/>
              <a:t>линии наносят в нескольких плоскостях или на нескольких поверхностях</a:t>
            </a:r>
            <a:r>
              <a:rPr lang="ru-RU" dirty="0"/>
              <a:t>.</a:t>
            </a:r>
            <a:endParaRPr lang="ru-RU" dirty="0"/>
          </a:p>
        </p:txBody>
      </p:sp>
    </p:spTree>
    <p:extLst>
      <p:ext uri="{BB962C8B-B14F-4D97-AF65-F5344CB8AC3E}">
        <p14:creationId xmlns:p14="http://schemas.microsoft.com/office/powerpoint/2010/main" val="2015977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7239000" cy="914360"/>
          </a:xfrm>
        </p:spPr>
        <p:txBody>
          <a:bodyPr>
            <a:normAutofit fontScale="90000"/>
          </a:bodyPr>
          <a:lstStyle/>
          <a:p>
            <a:r>
              <a:rPr lang="ru-RU" sz="2800" b="1" dirty="0"/>
              <a:t>Инструменты, приспособления и материалы, применяемые при </a:t>
            </a:r>
            <a:r>
              <a:rPr lang="ru-RU" sz="2800" b="1" dirty="0" smtClean="0"/>
              <a:t>разметке</a:t>
            </a:r>
            <a:endParaRPr lang="ru-RU" sz="2800" dirty="0"/>
          </a:p>
        </p:txBody>
      </p:sp>
      <p:sp>
        <p:nvSpPr>
          <p:cNvPr id="3" name="Объект 2"/>
          <p:cNvSpPr>
            <a:spLocks noGrp="1"/>
          </p:cNvSpPr>
          <p:nvPr>
            <p:ph idx="1"/>
          </p:nvPr>
        </p:nvSpPr>
        <p:spPr/>
        <p:txBody>
          <a:bodyPr>
            <a:normAutofit fontScale="92500" lnSpcReduction="10000"/>
          </a:bodyPr>
          <a:lstStyle/>
          <a:p>
            <a:pPr algn="just"/>
            <a:r>
              <a:rPr lang="ru-RU" b="1" dirty="0" smtClean="0"/>
              <a:t>Чертилки</a:t>
            </a:r>
            <a:r>
              <a:rPr lang="ru-RU" dirty="0"/>
              <a:t> являются наиболее простым инструментом для нанесения контура детали на поверхность заготовки и представляют собой стержень с заостренным концом рабочей части. Изготавливают чертилки из инструментальных углеродистых сталей марок У10А и У12А в двух вариантах: односторонние </a:t>
            </a:r>
            <a:r>
              <a:rPr lang="ru-RU" dirty="0" smtClean="0"/>
              <a:t>и двусторонние. </a:t>
            </a:r>
            <a:r>
              <a:rPr lang="ru-RU" dirty="0"/>
              <a:t>Чертилки изготавливают длиной 10… 120 мм. Рабочая часть чертилки закаливается на длине 20… 30 мм до твердости HRC 58…60 и затачивается под углом 15…20°. Риски на поверхность детали наносят чертилкой, используя масштабную линейку, шаблон или образец.</a:t>
            </a:r>
            <a:endParaRPr lang="ru-RU" dirty="0"/>
          </a:p>
        </p:txBody>
      </p:sp>
    </p:spTree>
    <p:extLst>
      <p:ext uri="{BB962C8B-B14F-4D97-AF65-F5344CB8AC3E}">
        <p14:creationId xmlns:p14="http://schemas.microsoft.com/office/powerpoint/2010/main" val="1756546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88640"/>
            <a:ext cx="7441350" cy="6192688"/>
          </a:xfrm>
        </p:spPr>
      </p:pic>
    </p:spTree>
    <p:extLst>
      <p:ext uri="{BB962C8B-B14F-4D97-AF65-F5344CB8AC3E}">
        <p14:creationId xmlns:p14="http://schemas.microsoft.com/office/powerpoint/2010/main" val="3868587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7920880" cy="6552728"/>
          </a:xfrm>
        </p:spPr>
        <p:txBody>
          <a:bodyPr>
            <a:normAutofit fontScale="32500" lnSpcReduction="20000"/>
          </a:bodyPr>
          <a:lstStyle/>
          <a:p>
            <a:pPr algn="just"/>
            <a:r>
              <a:rPr lang="ru-RU" sz="6000" b="1" dirty="0"/>
              <a:t>Рейсмас</a:t>
            </a:r>
            <a:r>
              <a:rPr lang="ru-RU" sz="6000" dirty="0"/>
              <a:t> используют для нанесения рисок на вертикальной плоскости </a:t>
            </a:r>
            <a:r>
              <a:rPr lang="ru-RU" sz="6000" dirty="0" smtClean="0"/>
              <a:t>заготовки. </a:t>
            </a:r>
            <a:r>
              <a:rPr lang="ru-RU" sz="6000" dirty="0"/>
              <a:t>Он представляет собой чертилку 2, закрепленную на вертикальной стойке, установленной на массивном основании. При необходимости нанесения рисок с более высокой точностью используют инструмент со шкалой — </a:t>
            </a:r>
            <a:r>
              <a:rPr lang="ru-RU" sz="6000" dirty="0" err="1" smtClean="0"/>
              <a:t>штангенрейсмас</a:t>
            </a:r>
            <a:r>
              <a:rPr lang="ru-RU" sz="6000" dirty="0" smtClean="0"/>
              <a:t>. </a:t>
            </a:r>
            <a:r>
              <a:rPr lang="ru-RU" sz="6000" dirty="0"/>
              <a:t>Для установки рейсмаса на заданный размер можно использовать блоки концевых мер длины, а если не требуется очень высокая точность разметки, то используют вертикальную масштабную линейку </a:t>
            </a:r>
            <a:r>
              <a:rPr lang="ru-RU" sz="6000" dirty="0" smtClean="0"/>
              <a:t>1.</a:t>
            </a:r>
            <a:endParaRPr lang="ru-RU" sz="6000" dirty="0"/>
          </a:p>
          <a:p>
            <a:pPr algn="just"/>
            <a:r>
              <a:rPr lang="ru-RU" sz="6000" b="1" dirty="0"/>
              <a:t>Разметочные циркули </a:t>
            </a:r>
            <a:r>
              <a:rPr lang="ru-RU" sz="6000" dirty="0"/>
              <a:t>применяют для нанесения дуг окружностей и деления отрезков и углов на равные </a:t>
            </a:r>
            <a:r>
              <a:rPr lang="ru-RU" sz="6000" dirty="0" smtClean="0"/>
              <a:t>части. </a:t>
            </a:r>
            <a:r>
              <a:rPr lang="ru-RU" sz="6000" dirty="0"/>
              <a:t>Разметочные циркули изготавливают в двух вариантах: </a:t>
            </a:r>
            <a:r>
              <a:rPr lang="ru-RU" sz="6000" b="1" dirty="0" smtClean="0"/>
              <a:t>простой</a:t>
            </a:r>
            <a:r>
              <a:rPr lang="ru-RU" sz="6000" dirty="0" smtClean="0"/>
              <a:t>, </a:t>
            </a:r>
            <a:r>
              <a:rPr lang="ru-RU" sz="6000" dirty="0"/>
              <a:t>позволяющий фиксировать положение ножек после их установки на размер, и </a:t>
            </a:r>
            <a:r>
              <a:rPr lang="ru-RU" sz="6000" b="1" dirty="0" smtClean="0"/>
              <a:t>пружинный</a:t>
            </a:r>
            <a:r>
              <a:rPr lang="ru-RU" sz="6000" dirty="0" smtClean="0"/>
              <a:t>, </a:t>
            </a:r>
            <a:r>
              <a:rPr lang="ru-RU" sz="6000" dirty="0"/>
              <a:t>применяемый для более точной установки размера. Для разметки контуров ответственных деталей используют разметочный </a:t>
            </a:r>
            <a:r>
              <a:rPr lang="ru-RU" sz="6000" dirty="0" smtClean="0"/>
              <a:t>штангенциркуль.</a:t>
            </a:r>
            <a:endParaRPr lang="ru-RU" sz="6000" dirty="0"/>
          </a:p>
          <a:p>
            <a:pPr algn="just"/>
            <a:r>
              <a:rPr lang="ru-RU" sz="6000" dirty="0"/>
              <a:t>Для того чтобы разметочные риски были четко видны на размеченной поверхности, на них наносят точечные углубления — керны, которые наносятся специальным инструментом — </a:t>
            </a:r>
            <a:r>
              <a:rPr lang="ru-RU" sz="6000" b="1" dirty="0"/>
              <a:t>кернером</a:t>
            </a:r>
            <a:r>
              <a:rPr lang="ru-RU" sz="6000" dirty="0" smtClean="0"/>
              <a:t>.</a:t>
            </a:r>
            <a:endParaRPr lang="ru-RU" sz="6000" dirty="0"/>
          </a:p>
        </p:txBody>
      </p:sp>
    </p:spTree>
    <p:extLst>
      <p:ext uri="{BB962C8B-B14F-4D97-AF65-F5344CB8AC3E}">
        <p14:creationId xmlns:p14="http://schemas.microsoft.com/office/powerpoint/2010/main" val="2105940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332656"/>
            <a:ext cx="4200525" cy="34956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4088960"/>
            <a:ext cx="5503348" cy="266081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940904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5256584" cy="6408712"/>
          </a:xfrm>
        </p:spPr>
        <p:txBody>
          <a:bodyPr>
            <a:normAutofit fontScale="62500" lnSpcReduction="20000"/>
          </a:bodyPr>
          <a:lstStyle/>
          <a:p>
            <a:pPr marL="0" indent="0" algn="just">
              <a:buNone/>
            </a:pPr>
            <a:r>
              <a:rPr lang="ru-RU" b="1" dirty="0"/>
              <a:t>Кернеры </a:t>
            </a:r>
            <a:r>
              <a:rPr lang="ru-RU" dirty="0" smtClean="0"/>
              <a:t>изготавливают </a:t>
            </a:r>
            <a:r>
              <a:rPr lang="ru-RU" dirty="0"/>
              <a:t>из инструментальной стали У7А. Твердость на длине рабочей части (15… 30 мм) должна быть HRC 52… 57. В ряде случаев применяют кернеры специальной конструкции. Так, например для нанесения керновых углублений при делении окружности на равные части целесообразно использовать кернер, предложенный Ю. В. </a:t>
            </a:r>
            <a:r>
              <a:rPr lang="ru-RU" dirty="0" smtClean="0"/>
              <a:t>Козловским, </a:t>
            </a:r>
            <a:r>
              <a:rPr lang="ru-RU" dirty="0"/>
              <a:t>который позволяет значительно повысить производительность и точность при их нанесении. </a:t>
            </a:r>
          </a:p>
          <a:p>
            <a:pPr marL="0" indent="0" algn="just">
              <a:buNone/>
            </a:pPr>
            <a:r>
              <a:rPr lang="ru-RU" dirty="0"/>
              <a:t>Разметку с использованием этого кернера осуществляют в такой последовательности:</a:t>
            </a:r>
          </a:p>
          <a:p>
            <a:pPr marL="0" indent="0" algn="just">
              <a:buNone/>
            </a:pPr>
            <a:r>
              <a:rPr lang="ru-RU" dirty="0"/>
              <a:t>• острие игл 9 и 10 устанавливают в риску предварительно проведенной на заготовке окружности;</a:t>
            </a:r>
          </a:p>
          <a:p>
            <a:pPr marL="0" indent="0" algn="just">
              <a:buNone/>
            </a:pPr>
            <a:r>
              <a:rPr lang="ru-RU" dirty="0"/>
              <a:t>•  наносят удар по ударной головке 3, производя </a:t>
            </a:r>
            <a:r>
              <a:rPr lang="ru-RU" dirty="0" err="1"/>
              <a:t>кернение</a:t>
            </a:r>
            <a:r>
              <a:rPr lang="ru-RU" dirty="0"/>
              <a:t> первой точки</a:t>
            </a:r>
            <a:r>
              <a:rPr lang="ru-RU" dirty="0" smtClean="0"/>
              <a:t>;</a:t>
            </a:r>
          </a:p>
          <a:p>
            <a:pPr marL="0" indent="0" algn="just">
              <a:buNone/>
            </a:pPr>
            <a:r>
              <a:rPr lang="ru-RU" dirty="0" smtClean="0"/>
              <a:t>•</a:t>
            </a:r>
            <a:r>
              <a:rPr lang="ru-RU" dirty="0"/>
              <a:t>  корпус кернера поворачивают вокруг одной из игл до тех пор, пока вторая игла не совпадет с размеченной окружностью, вновь наносят удар по ударной головке 3. Операцию повторяют до тех пор, пока вся окружность не будет поделена на равные части. При этом точность разметки увеличивается, так как благодаря использованию игл настройку кернера на заданный размер можно осуществлять с использованием блока концевых мер длины.</a:t>
            </a:r>
          </a:p>
          <a:p>
            <a:pPr algn="just"/>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548680"/>
            <a:ext cx="1802507" cy="5668261"/>
          </a:xfrm>
          <a:prstGeom prst="rect">
            <a:avLst/>
          </a:prstGeom>
        </p:spPr>
      </p:pic>
    </p:spTree>
    <p:extLst>
      <p:ext uri="{BB962C8B-B14F-4D97-AF65-F5344CB8AC3E}">
        <p14:creationId xmlns:p14="http://schemas.microsoft.com/office/powerpoint/2010/main" val="747530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rotWithShape="1">
          <a:blip r:embed="rId2">
            <a:extLst>
              <a:ext uri="{28A0092B-C50C-407E-A947-70E740481C1C}">
                <a14:useLocalDpi xmlns:a14="http://schemas.microsoft.com/office/drawing/2010/main" val="0"/>
              </a:ext>
            </a:extLst>
          </a:blip>
          <a:srcRect l="6191" b="7115"/>
          <a:stretch/>
        </p:blipFill>
        <p:spPr>
          <a:xfrm>
            <a:off x="0" y="62426"/>
            <a:ext cx="8099907" cy="5905120"/>
          </a:xfrm>
        </p:spPr>
      </p:pic>
    </p:spTree>
    <p:extLst>
      <p:ext uri="{BB962C8B-B14F-4D97-AF65-F5344CB8AC3E}">
        <p14:creationId xmlns:p14="http://schemas.microsoft.com/office/powerpoint/2010/main" val="350051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6322" b="6987"/>
          <a:stretch/>
        </p:blipFill>
        <p:spPr>
          <a:xfrm>
            <a:off x="98816" y="476671"/>
            <a:ext cx="8073584" cy="5902357"/>
          </a:xfrm>
          <a:prstGeom prst="rect">
            <a:avLst/>
          </a:prstGeom>
        </p:spPr>
      </p:pic>
    </p:spTree>
    <p:extLst>
      <p:ext uri="{BB962C8B-B14F-4D97-AF65-F5344CB8AC3E}">
        <p14:creationId xmlns:p14="http://schemas.microsoft.com/office/powerpoint/2010/main" val="2723568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63</TotalTime>
  <Words>125</Words>
  <Application>Microsoft Office PowerPoint</Application>
  <PresentationFormat>Экран (4:3)</PresentationFormat>
  <Paragraphs>22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РАЗМЕТКА МЕТАЛЛА</vt:lpstr>
      <vt:lpstr>Разметка металла</vt:lpstr>
      <vt:lpstr>Инструменты, приспособления и материалы, применяемые при разметке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DG Win&amp;Soft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РАЗМЕТКА МЕТАЛЛА</dc:title>
  <dc:creator>Дом</dc:creator>
  <cp:lastModifiedBy>Дом</cp:lastModifiedBy>
  <cp:revision>11</cp:revision>
  <dcterms:created xsi:type="dcterms:W3CDTF">2013-12-15T13:27:00Z</dcterms:created>
  <dcterms:modified xsi:type="dcterms:W3CDTF">2013-12-15T14:30:16Z</dcterms:modified>
</cp:coreProperties>
</file>